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20"/>
  </p:notesMasterIdLst>
  <p:sldIdLst>
    <p:sldId id="256" r:id="rId2"/>
    <p:sldId id="257" r:id="rId3"/>
    <p:sldId id="259" r:id="rId4"/>
    <p:sldId id="258" r:id="rId5"/>
    <p:sldId id="264" r:id="rId6"/>
    <p:sldId id="260" r:id="rId7"/>
    <p:sldId id="263" r:id="rId8"/>
    <p:sldId id="262" r:id="rId9"/>
    <p:sldId id="261" r:id="rId10"/>
    <p:sldId id="265" r:id="rId11"/>
    <p:sldId id="266" r:id="rId12"/>
    <p:sldId id="267" r:id="rId13"/>
    <p:sldId id="268" r:id="rId14"/>
    <p:sldId id="271" r:id="rId15"/>
    <p:sldId id="270" r:id="rId16"/>
    <p:sldId id="272" r:id="rId17"/>
    <p:sldId id="273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B5219B-238D-4E2F-AC8D-1A5D150129EF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54EA17-6D3B-4A2E-81CF-830502AD3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C0C3-3291-4A2A-BD24-63B1C6CF9CF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CC605AE-9458-4F0C-8A22-9CA0EA7873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C0C3-3291-4A2A-BD24-63B1C6CF9CF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05AE-9458-4F0C-8A22-9CA0EA787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CC605AE-9458-4F0C-8A22-9CA0EA7873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C0C3-3291-4A2A-BD24-63B1C6CF9CF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C0C3-3291-4A2A-BD24-63B1C6CF9CF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CC605AE-9458-4F0C-8A22-9CA0EA7873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C0C3-3291-4A2A-BD24-63B1C6CF9CF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CC605AE-9458-4F0C-8A22-9CA0EA7873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39BC0C3-3291-4A2A-BD24-63B1C6CF9CF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05AE-9458-4F0C-8A22-9CA0EA7873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C0C3-3291-4A2A-BD24-63B1C6CF9CF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CC605AE-9458-4F0C-8A22-9CA0EA7873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C0C3-3291-4A2A-BD24-63B1C6CF9CF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CC605AE-9458-4F0C-8A22-9CA0EA787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C0C3-3291-4A2A-BD24-63B1C6CF9CF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CC605AE-9458-4F0C-8A22-9CA0EA787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CC605AE-9458-4F0C-8A22-9CA0EA7873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C0C3-3291-4A2A-BD24-63B1C6CF9CF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CC605AE-9458-4F0C-8A22-9CA0EA7873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39BC0C3-3291-4A2A-BD24-63B1C6CF9CF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39BC0C3-3291-4A2A-BD24-63B1C6CF9CF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CC605AE-9458-4F0C-8A22-9CA0EA7873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biography.5litra.ru/205-drama.html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ru.wikipedia.org/wiki/%D0%93%D0%BE%D0%BB%D0%B8%D1%86%D1%8B%D0%BD,_%D0%A1%D0%B5%D1%80%D0%B3%D0%B5%D0%B9_%D0%A4%D1%91%D0%B4%D0%BE%D1%80%D0%BE%D0%B2%D0%B8%D1%87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4000504"/>
            <a:ext cx="5214974" cy="192882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(1743- 1816)</a:t>
            </a:r>
          </a:p>
          <a:p>
            <a:pPr algn="ctr"/>
            <a:r>
              <a:rPr lang="ru-RU" sz="2000" i="1" u="sng" dirty="0" smtClean="0">
                <a:solidFill>
                  <a:srgbClr val="002060"/>
                </a:solidFill>
              </a:rPr>
              <a:t>поэт, </a:t>
            </a:r>
            <a:r>
              <a:rPr lang="ru-RU" sz="2000" i="1" u="sng" dirty="0" smtClean="0">
                <a:solidFill>
                  <a:srgbClr val="002060"/>
                </a:solidFill>
                <a:hlinkClick r:id="rId2"/>
              </a:rPr>
              <a:t>драматург</a:t>
            </a:r>
            <a:r>
              <a:rPr lang="ru-RU" sz="2000" i="1" u="sng" dirty="0" smtClean="0">
                <a:solidFill>
                  <a:srgbClr val="002060"/>
                </a:solidFill>
              </a:rPr>
              <a:t>, переводчик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0" dirty="0" smtClean="0"/>
              <a:t> </a:t>
            </a:r>
            <a:r>
              <a:rPr lang="ru-RU" sz="6000" i="1" dirty="0" smtClean="0">
                <a:solidFill>
                  <a:srgbClr val="7030A0"/>
                </a:solidFill>
              </a:rPr>
              <a:t>Державин Гавриил </a:t>
            </a:r>
            <a:r>
              <a:rPr lang="ru-RU" sz="5400" i="1" dirty="0" smtClean="0">
                <a:solidFill>
                  <a:srgbClr val="7030A0"/>
                </a:solidFill>
              </a:rPr>
              <a:t>Романович</a:t>
            </a:r>
            <a:r>
              <a:rPr lang="ru-RU" sz="6000" i="1" dirty="0" smtClean="0">
                <a:solidFill>
                  <a:srgbClr val="7030A0"/>
                </a:solidFill>
              </a:rPr>
              <a:t> </a:t>
            </a:r>
            <a:endParaRPr lang="ru-RU" sz="6000" i="1" dirty="0">
              <a:solidFill>
                <a:srgbClr val="7030A0"/>
              </a:solidFill>
            </a:endParaRPr>
          </a:p>
        </p:txBody>
      </p:sp>
      <p:grpSp>
        <p:nvGrpSpPr>
          <p:cNvPr id="6" name="Группа 7"/>
          <p:cNvGrpSpPr>
            <a:grpSpLocks/>
          </p:cNvGrpSpPr>
          <p:nvPr/>
        </p:nvGrpSpPr>
        <p:grpSpPr bwMode="auto">
          <a:xfrm>
            <a:off x="5429256" y="1357312"/>
            <a:ext cx="3484562" cy="5500688"/>
            <a:chOff x="5214942" y="428604"/>
            <a:chExt cx="3485222" cy="5500726"/>
          </a:xfrm>
        </p:grpSpPr>
        <p:pic>
          <p:nvPicPr>
            <p:cNvPr id="7" name="Рисунок 4" descr="Рисунок4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4942" y="428604"/>
              <a:ext cx="3394710" cy="4594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5" descr="Рисунок5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86380" y="4786322"/>
              <a:ext cx="3413784" cy="1143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extBox 8"/>
          <p:cNvSpPr txBox="1"/>
          <p:nvPr/>
        </p:nvSpPr>
        <p:spPr>
          <a:xfrm>
            <a:off x="251520" y="57332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 Чижова Валерия</a:t>
            </a:r>
            <a:endParaRPr lang="ru-RU" dirty="0"/>
          </a:p>
        </p:txBody>
      </p:sp>
    </p:spTree>
  </p:cSld>
  <p:clrMapOvr>
    <a:masterClrMapping/>
  </p:clrMapOvr>
  <p:transition advTm="10016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 numCol="2">
            <a:no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</a:rPr>
              <a:t>1794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году умерла жена Державина, Екатерина Яковлевна. В </a:t>
            </a:r>
            <a:r>
              <a:rPr lang="ru-RU" sz="2000" b="1" dirty="0" smtClean="0">
                <a:solidFill>
                  <a:srgbClr val="FF0000"/>
                </a:solidFill>
              </a:rPr>
              <a:t>1795</a:t>
            </a:r>
            <a:r>
              <a:rPr lang="ru-RU" sz="2000" dirty="0" smtClean="0"/>
              <a:t> году Гаврила Романович женился во второй раз, на Дарье Алексеевне Дьяковой </a:t>
            </a:r>
            <a:r>
              <a:rPr lang="ru-RU" sz="2000" dirty="0" smtClean="0">
                <a:solidFill>
                  <a:srgbClr val="FF0000"/>
                </a:solidFill>
              </a:rPr>
              <a:t>(1767-1842).</a:t>
            </a:r>
          </a:p>
          <a:p>
            <a:pPr algn="just"/>
            <a:r>
              <a:rPr lang="ru-RU" sz="2000" dirty="0" smtClean="0"/>
              <a:t> По его собственному признанию, второй брак был заключен не по любви, а «чтобы, оставшись вдовцом, не сделаться распутным».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bb5f14de32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1571612"/>
            <a:ext cx="3369195" cy="4697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698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0px-GR_Derzhav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2708920"/>
            <a:ext cx="2697681" cy="3506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 numCol="2"/>
          <a:lstStyle/>
          <a:p>
            <a:pPr algn="just"/>
            <a:r>
              <a:rPr lang="ru-RU" dirty="0" smtClean="0"/>
              <a:t> </a:t>
            </a:r>
            <a:r>
              <a:rPr lang="ru-RU" sz="2000" dirty="0" smtClean="0">
                <a:solidFill>
                  <a:srgbClr val="FF0000"/>
                </a:solidFill>
              </a:rPr>
              <a:t>1773 год </a:t>
            </a:r>
            <a:r>
              <a:rPr lang="ru-RU" sz="2000" dirty="0" smtClean="0"/>
              <a:t>– в журнале «Старина и Новизна» появляется первое произведение Державина (опубликовано без подписи) «Ироида, или Письма Вивлиды к Кавну». Это был переведенный с немецкого отрывок из «Метаморфоз» Овидия.</a:t>
            </a:r>
          </a:p>
          <a:p>
            <a:pPr algn="just"/>
            <a:r>
              <a:rPr lang="ru-RU" sz="2000" dirty="0" smtClean="0">
                <a:solidFill>
                  <a:srgbClr val="FF0000"/>
                </a:solidFill>
              </a:rPr>
              <a:t>1776 год </a:t>
            </a:r>
            <a:r>
              <a:rPr lang="ru-RU" sz="2000" dirty="0" smtClean="0"/>
              <a:t>– Державин издает «Оды, переведенные и сочиненные при горе Читалагое».</a:t>
            </a:r>
          </a:p>
          <a:p>
            <a:pPr algn="just"/>
            <a:r>
              <a:rPr lang="ru-RU" sz="2000" dirty="0" smtClean="0">
                <a:solidFill>
                  <a:srgbClr val="FF0000"/>
                </a:solidFill>
              </a:rPr>
              <a:t>1782 год </a:t>
            </a:r>
            <a:r>
              <a:rPr lang="ru-RU" sz="2000" dirty="0" smtClean="0"/>
              <a:t>– Державин пишет «Оду к Фелице», обращенную к императрице.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ransition advTm="4087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 numCol="2"/>
          <a:lstStyle/>
          <a:p>
            <a:pPr algn="just"/>
            <a:r>
              <a:rPr lang="ru-RU" sz="2000" dirty="0" smtClean="0">
                <a:solidFill>
                  <a:srgbClr val="FF0000"/>
                </a:solidFill>
              </a:rPr>
              <a:t>1790 год </a:t>
            </a:r>
            <a:r>
              <a:rPr lang="ru-RU" sz="2000" dirty="0" smtClean="0"/>
              <a:t>– написана ода «На взятие Измаила».</a:t>
            </a:r>
          </a:p>
          <a:p>
            <a:pPr algn="just"/>
            <a:r>
              <a:rPr lang="ru-RU" sz="2000" dirty="0" smtClean="0">
                <a:solidFill>
                  <a:srgbClr val="FF0000"/>
                </a:solidFill>
              </a:rPr>
              <a:t>1790-е годы </a:t>
            </a:r>
            <a:r>
              <a:rPr lang="ru-RU" sz="2000" dirty="0" smtClean="0"/>
              <a:t>– Державин, помимо прочих, пишет лирические произведения «К лире» и «Похвала сельской жизни».</a:t>
            </a:r>
          </a:p>
          <a:p>
            <a:pPr algn="just"/>
            <a:r>
              <a:rPr lang="ru-RU" sz="2000" dirty="0" smtClean="0">
                <a:solidFill>
                  <a:srgbClr val="FF0000"/>
                </a:solidFill>
              </a:rPr>
              <a:t>1794 год</a:t>
            </a:r>
            <a:r>
              <a:rPr lang="ru-RU" sz="2000" dirty="0" smtClean="0"/>
              <a:t> – закончена ода «Водопад», начатая в год смерти Потемкина. В этом произведении Державин описывает дела князя, достойные жить в памяти потомков. Это происходит в то время, когда имя Потемкина втаптывается светом в грязь.</a:t>
            </a:r>
          </a:p>
          <a:p>
            <a:pPr algn="just"/>
            <a:endParaRPr lang="ru-RU" sz="2000" dirty="0" smtClean="0"/>
          </a:p>
          <a:p>
            <a:pPr algn="just"/>
            <a:endParaRPr lang="ru-RU" sz="2000" dirty="0" smtClean="0"/>
          </a:p>
          <a:p>
            <a:endParaRPr lang="ru-RU" sz="2000" dirty="0" smtClean="0"/>
          </a:p>
          <a:p>
            <a:endParaRPr lang="ru-RU" dirty="0"/>
          </a:p>
        </p:txBody>
      </p:sp>
      <p:pic>
        <p:nvPicPr>
          <p:cNvPr id="4" name="Рисунок 3" descr="скачанные файл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2708920"/>
            <a:ext cx="1743075" cy="26193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76256" y="5589240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 Памятник Г.Р. Державину в Лаишево</a:t>
            </a:r>
            <a:endParaRPr lang="ru-RU" dirty="0"/>
          </a:p>
        </p:txBody>
      </p:sp>
    </p:spTree>
  </p:cSld>
  <p:clrMapOvr>
    <a:masterClrMapping/>
  </p:clrMapOvr>
  <p:transition advTm="284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 numCol="2">
            <a:normAutofit/>
          </a:bodyPr>
          <a:lstStyle/>
          <a:p>
            <a:pPr algn="just"/>
            <a:r>
              <a:rPr lang="ru-RU" sz="2000" dirty="0" smtClean="0">
                <a:solidFill>
                  <a:srgbClr val="FF0000"/>
                </a:solidFill>
              </a:rPr>
              <a:t>1796 – 1801 </a:t>
            </a:r>
            <a:r>
              <a:rPr lang="ru-RU" sz="2000" dirty="0" smtClean="0"/>
              <a:t>годы – эпоха царствования Павла I. Сначала Гавриил Романович заслужил немилость, учинив новому императору на какой-то вопрос «непристойный ответ». Но поэту удалось быстро реабилитироваться, написав великолепную оду на восшествие Павла на престол. При Павле Державин стал кавалером Мальтийского ордена, занимал должности правителя канцелярии Сената и государственного казначея.</a:t>
            </a:r>
          </a:p>
          <a:p>
            <a:pPr algn="just"/>
            <a:endParaRPr lang="ru-RU" sz="2000" dirty="0"/>
          </a:p>
        </p:txBody>
      </p:sp>
      <p:pic>
        <p:nvPicPr>
          <p:cNvPr id="4" name="Рисунок 3" descr="expert_811_0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2492896"/>
            <a:ext cx="3639231" cy="248220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5304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1803 год </a:t>
            </a:r>
            <a:r>
              <a:rPr lang="ru-RU" dirty="0" smtClean="0"/>
              <a:t>– шестидесятилетний Державин уходит в отставку. Начиная с этого года и до самой смерти он живет в основном в деревне Званке Новгородской губернии. В творчестве обращается к драме. Также работает над собранием собственных сочинений, приводя их в порядок и готовя к публикации.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1808 год </a:t>
            </a:r>
            <a:r>
              <a:rPr lang="ru-RU" dirty="0" smtClean="0"/>
              <a:t>– изданы четыре тома сочинений Г.Р. Державина.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1809 – 1810 годы </a:t>
            </a:r>
            <a:r>
              <a:rPr lang="ru-RU" dirty="0" smtClean="0"/>
              <a:t>– Державин пишет «Объяснения к стихотворениям».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1811 – 1813 годы </a:t>
            </a:r>
            <a:r>
              <a:rPr lang="ru-RU" dirty="0" smtClean="0"/>
              <a:t>– Державин составляет «Записки», посвященные его многолетней службе государству. В это же время пишет трактат «Рассуждение о лирической поэзии или об оде».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1811 год </a:t>
            </a:r>
            <a:r>
              <a:rPr lang="ru-RU" dirty="0" smtClean="0"/>
              <a:t>– Державин создает литературное общество «Беседа любителей русского слова», объединившее петербургских литераторов.</a:t>
            </a:r>
          </a:p>
          <a:p>
            <a:endParaRPr lang="ru-RU" dirty="0"/>
          </a:p>
        </p:txBody>
      </p:sp>
    </p:spTree>
  </p:cSld>
  <p:clrMapOvr>
    <a:masterClrMapping/>
  </p:clrMapOvr>
  <p:transition advTm="3432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Гавриил Романович дружил с </a:t>
            </a:r>
            <a:r>
              <a:rPr lang="ru-RU" sz="2000" dirty="0" smtClean="0">
                <a:hlinkClick r:id="rId2" tooltip="Голицын, Сергей Фёдорович"/>
              </a:rPr>
              <a:t>князем С. Ф. Голицыным</a:t>
            </a:r>
            <a:r>
              <a:rPr lang="ru-RU" sz="2000" dirty="0" smtClean="0"/>
              <a:t> и посещал усадьбу Голицыных в Зубриловке.</a:t>
            </a:r>
          </a:p>
          <a:p>
            <a:pPr algn="r"/>
            <a:r>
              <a:rPr lang="ru-RU" sz="2000" dirty="0" smtClean="0"/>
              <a:t>И ты спеши скорей, Голицын!</a:t>
            </a:r>
            <a:br>
              <a:rPr lang="ru-RU" sz="2000" dirty="0" smtClean="0"/>
            </a:br>
            <a:r>
              <a:rPr lang="ru-RU" sz="2000" dirty="0" smtClean="0"/>
              <a:t>Принесть в твой дом с оливой лавр.</a:t>
            </a:r>
            <a:br>
              <a:rPr lang="ru-RU" sz="2000" dirty="0" smtClean="0"/>
            </a:br>
            <a:r>
              <a:rPr lang="ru-RU" sz="2000" dirty="0" smtClean="0"/>
              <a:t>‎Твоя супруга златовласа,</a:t>
            </a:r>
            <a:br>
              <a:rPr lang="ru-RU" sz="2000" dirty="0" smtClean="0"/>
            </a:br>
            <a:r>
              <a:rPr lang="ru-RU" sz="2000" dirty="0" smtClean="0"/>
              <a:t>Пленира сердцем и лицом,</a:t>
            </a:r>
            <a:br>
              <a:rPr lang="ru-RU" sz="2000" dirty="0" smtClean="0"/>
            </a:br>
            <a:r>
              <a:rPr lang="ru-RU" sz="2000" dirty="0" smtClean="0"/>
              <a:t>Давно желанного ждет гласа,</a:t>
            </a:r>
            <a:br>
              <a:rPr lang="ru-RU" sz="2000" dirty="0" smtClean="0"/>
            </a:br>
            <a:r>
              <a:rPr lang="ru-RU" sz="2000" dirty="0" smtClean="0"/>
              <a:t>Когда ты к ней приедешь в дом;</a:t>
            </a:r>
            <a:br>
              <a:rPr lang="ru-RU" sz="2000" dirty="0" smtClean="0"/>
            </a:br>
            <a:r>
              <a:rPr lang="ru-RU" sz="2000" dirty="0" smtClean="0"/>
              <a:t>Когда с горячностью обнимешь</a:t>
            </a:r>
            <a:br>
              <a:rPr lang="ru-RU" sz="2000" dirty="0" smtClean="0"/>
            </a:br>
            <a:r>
              <a:rPr lang="ru-RU" sz="2000" dirty="0" smtClean="0"/>
              <a:t>Ты семерых твоих сынов,</a:t>
            </a:r>
            <a:br>
              <a:rPr lang="ru-RU" sz="2000" dirty="0" smtClean="0"/>
            </a:br>
            <a:r>
              <a:rPr lang="ru-RU" sz="2000" dirty="0" smtClean="0"/>
              <a:t>На матерь нежны взоры вскинешь</a:t>
            </a:r>
            <a:br>
              <a:rPr lang="ru-RU" sz="2000" dirty="0" smtClean="0"/>
            </a:br>
            <a:r>
              <a:rPr lang="ru-RU" sz="2000" dirty="0" smtClean="0"/>
              <a:t>И в радости не сыщешь</a:t>
            </a:r>
            <a:r>
              <a:rPr lang="ru-RU" sz="2000" u="sng" dirty="0" smtClean="0"/>
              <a:t>.</a:t>
            </a:r>
            <a:endParaRPr lang="ru-RU" sz="2000" dirty="0"/>
          </a:p>
        </p:txBody>
      </p:sp>
      <p:pic>
        <p:nvPicPr>
          <p:cNvPr id="4" name="Рисунок 3" descr="image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2204864"/>
            <a:ext cx="2753916" cy="3429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5877272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Голицын Сергей Фёдорович</a:t>
            </a:r>
            <a:endParaRPr lang="ru-RU" dirty="0"/>
          </a:p>
        </p:txBody>
      </p:sp>
    </p:spTree>
  </p:cSld>
  <p:clrMapOvr>
    <a:masterClrMapping/>
  </p:clrMapOvr>
  <p:transition advTm="4555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 descr="Рисунок2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1844824"/>
            <a:ext cx="4096469" cy="247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 numCol="2">
            <a:normAutofit/>
          </a:bodyPr>
          <a:lstStyle/>
          <a:p>
            <a:pPr algn="just"/>
            <a:r>
              <a:rPr lang="ru-RU" sz="2000" dirty="0" smtClean="0"/>
              <a:t>Умер Державин </a:t>
            </a:r>
            <a:r>
              <a:rPr lang="ru-RU" sz="2000" dirty="0" smtClean="0">
                <a:solidFill>
                  <a:srgbClr val="FF0000"/>
                </a:solidFill>
              </a:rPr>
              <a:t>20 (8 июля по ст. ст.) 1816 г. </a:t>
            </a:r>
            <a:r>
              <a:rPr lang="ru-RU" sz="2000" dirty="0" smtClean="0"/>
              <a:t>в своем имении. Его похоронили недалеко от Великого Новгорода, в Спасо-Преображенском соборе Варлаамо-Хутынского монастыря. Место захоронения в годы Великой Отечественной войны превратилось в руины из-за артобстрелов. Лишь в </a:t>
            </a:r>
            <a:r>
              <a:rPr lang="ru-RU" sz="2000" dirty="0" smtClean="0">
                <a:solidFill>
                  <a:srgbClr val="FF0000"/>
                </a:solidFill>
              </a:rPr>
              <a:t>1959 г.</a:t>
            </a:r>
            <a:r>
              <a:rPr lang="ru-RU" sz="2000" dirty="0" smtClean="0"/>
              <a:t> останки Державина и его супруги перезахоронили в Новгородском детинце, однако в </a:t>
            </a:r>
            <a:r>
              <a:rPr lang="ru-RU" sz="2000" dirty="0" smtClean="0">
                <a:solidFill>
                  <a:srgbClr val="FF0000"/>
                </a:solidFill>
              </a:rPr>
              <a:t>1993 г.</a:t>
            </a:r>
            <a:r>
              <a:rPr lang="ru-RU" sz="2000" dirty="0" smtClean="0"/>
              <a:t> вернули на прежнее место, когда собор был отреставрирован.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7" descr="Рисунок24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6256" y="3645024"/>
            <a:ext cx="2069405" cy="2879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978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 numCol="2">
            <a:normAutofit/>
          </a:bodyPr>
          <a:lstStyle/>
          <a:p>
            <a:pPr algn="just"/>
            <a:r>
              <a:rPr lang="ru-RU" sz="1800" dirty="0" smtClean="0"/>
              <a:t>Небывалый жизненный путь от солдата до министра, его жизненный опыт нашли отражение в поэзии. Провинциаль­ный дворянин, чиновник, государственный деятель, он был выразителем идей просвещенного абсолютизма в Рос­сии; в его поэтическом творчестве, в его лирическом мире, глубоко индивидуальном, несмотря на рамки классицизма, светлом, солнечном, полном энергии и молодости, среди других тем звучали темы и мысли бурного века Просвеще­ния, звучал его критический дух. </a:t>
            </a:r>
            <a:r>
              <a:rPr lang="ru-RU" sz="1800" u="sng" dirty="0" smtClean="0"/>
              <a:t>Державин не только воспевал екатерининский век, но с огромной поэтической силой критиковал его, и это критическое направление придавало своеобразие и значимость его поэзии.</a:t>
            </a:r>
            <a:endParaRPr lang="ru-RU" sz="1800" dirty="0"/>
          </a:p>
        </p:txBody>
      </p:sp>
      <p:pic>
        <p:nvPicPr>
          <p:cNvPr id="4" name="Рисунок 3" descr="Держави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68772" y="3573016"/>
            <a:ext cx="3716687" cy="2520280"/>
          </a:xfrm>
          <a:prstGeom prst="rect">
            <a:avLst/>
          </a:prstGeom>
        </p:spPr>
      </p:pic>
    </p:spTree>
  </p:cSld>
  <p:clrMapOvr>
    <a:masterClrMapping/>
  </p:clrMapOvr>
  <p:transition advTm="3354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8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1484784"/>
            <a:ext cx="3764733" cy="2592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 smtClean="0">
              <a:latin typeface="Arial Black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atin typeface="Arial Black" pitchFamily="34" charset="0"/>
              </a:rPr>
              <a:t>«Поэты до Державина не умели смешивать красок и не знали полутонов. Державин первым начал изображать мир таким, каким он представляется художнику».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000" b="1" i="1" dirty="0" smtClean="0">
                <a:latin typeface="Arial Black" pitchFamily="34" charset="0"/>
              </a:rPr>
              <a:t>В.Ходасевич</a:t>
            </a:r>
          </a:p>
          <a:p>
            <a:endParaRPr lang="ru-RU" dirty="0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i="1" dirty="0" smtClean="0">
                <a:solidFill>
                  <a:srgbClr val="7030A0"/>
                </a:solidFill>
              </a:rPr>
              <a:t>Детство</a:t>
            </a:r>
            <a:endParaRPr lang="ru-RU" sz="5400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 numCol="2" anchor="t">
            <a:normAutofit/>
          </a:bodyPr>
          <a:lstStyle/>
          <a:p>
            <a:pPr algn="just"/>
            <a:r>
              <a:rPr lang="ru-RU" sz="2000" b="1" i="1" dirty="0" smtClean="0"/>
              <a:t>Державин, Гавриил Романович </a:t>
            </a:r>
            <a:r>
              <a:rPr lang="ru-RU" sz="2000" dirty="0" smtClean="0"/>
              <a:t>- знаменитый поэт. Родился 3 июля 1743 г. в Казани, в семье мелкопоместных дворян. Его отец, армейский офицер, жил то в Яранске, то в Ставрополе, под конец в Оренбурге. Родители Державина не обладали образованием, но старались дать детям по возможности лучшее воспитание. Державин, родившийся очень слабым и хилым, "от церковников" научился читать и писать; семи лет, когда семья жила в Оренбурге, его поместили в пансион некоего "сосланного в каторжную работу" немца.</a:t>
            </a:r>
            <a:endParaRPr lang="ru-RU" sz="2000" dirty="0"/>
          </a:p>
        </p:txBody>
      </p:sp>
      <p:pic>
        <p:nvPicPr>
          <p:cNvPr id="5" name="Рисунок 12" descr="Рисунок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26588" y="3000372"/>
            <a:ext cx="4517412" cy="3376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215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i="1" dirty="0" smtClean="0">
                <a:solidFill>
                  <a:srgbClr val="7030A0"/>
                </a:solidFill>
              </a:rPr>
              <a:t>Детство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 smtClean="0"/>
              <a:t>Вдова с детьми осталась в большой бедности. Ей пришлось "с малыми своими сыновьями ходить по судьям, стоять у них в передней по несколько часов, дожидаясь их выходу; но когда выходили, не хотел никто выслушать ее порядочно, но все с жестокосердием ее проходили мимо, и она должна была ни с чем возвращаться домой". Эти впечатления детства оставили в душе ребенка неизгладимый след; </a:t>
            </a:r>
          </a:p>
          <a:p>
            <a:endParaRPr lang="ru-RU" dirty="0"/>
          </a:p>
        </p:txBody>
      </p:sp>
      <p:pic>
        <p:nvPicPr>
          <p:cNvPr id="4" name="Рисунок 3" descr="item_811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3286124"/>
            <a:ext cx="2357454" cy="31691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0047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i="1" dirty="0" smtClean="0">
                <a:solidFill>
                  <a:srgbClr val="7030A0"/>
                </a:solidFill>
              </a:rPr>
              <a:t>Детство</a:t>
            </a:r>
            <a:endParaRPr lang="ru-RU" sz="5400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Переехав в Казань, вдова отдала детей для обучения сначала гарнизонному школьнику Лебедеву, потом артиллерии штык-юнкеру Полетаеву. В 1759 г., с открытием в Казани гимназии, Державин вместе с братом были помещены в гимназию. Образовательные средства и здесь были не велики; учеников, главным образом, заставляли выучивать наизусть. За время пребывания в гимназии он усовершенствовался лишь в немецком языке и пристрастился к рисованию и черчению. Державин был в числе первых учеников, особенно успевая в "предметах, касающихся воображения". </a:t>
            </a:r>
          </a:p>
          <a:p>
            <a:endParaRPr lang="ru-RU" dirty="0"/>
          </a:p>
        </p:txBody>
      </p:sp>
    </p:spTree>
  </p:cSld>
  <p:clrMapOvr>
    <a:masterClrMapping/>
  </p:clrMapOvr>
  <p:transition advTm="10654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Петербург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 numCol="2">
            <a:normAutofit/>
          </a:bodyPr>
          <a:lstStyle/>
          <a:p>
            <a:pPr algn="just"/>
            <a:r>
              <a:rPr lang="ru-RU" sz="2000" dirty="0" smtClean="0"/>
              <a:t>Державин пробыл в гимназии около 3 лет: в начале 1762 г., года за два перед тем записанный в гвардию, он был вытребован в Петербург на службу. В марте 1762 г. Державин был уже в Петербурге, в солдатских казармах. Последовавшие затем двенадцать лет (1762 - 1773) составляют наиболее безотрадный период в его жизни.</a:t>
            </a:r>
            <a:endParaRPr lang="ru-RU" sz="2000" dirty="0"/>
          </a:p>
        </p:txBody>
      </p:sp>
      <p:pic>
        <p:nvPicPr>
          <p:cNvPr id="4" name="Рисунок 8" descr="Рисунок1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55965">
            <a:off x="4730556" y="920682"/>
            <a:ext cx="4451350" cy="3773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9" descr="Рисунок1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4286256"/>
            <a:ext cx="3357586" cy="2217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67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Преображенский полк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 numCol="2">
            <a:normAutofit/>
          </a:bodyPr>
          <a:lstStyle/>
          <a:p>
            <a:r>
              <a:rPr lang="ru-RU" sz="2000" dirty="0" smtClean="0"/>
              <a:t>Девятнадцатилетним юношей Державин поступил на военную службу, служил в Преображенском полку солдатом лейб-гвардии; в составе этого воинского формирования принимал участие в государственном перевороте, в результате которого трон достался Екатерине П. В 1772 г. Державин получает офицерскую должность, но его военная карьера складывается таким образом, что ему приходится уйти в отставку и поступить на гражданскую службу.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6" descr="Рисунок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2780928"/>
            <a:ext cx="4643438" cy="3930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053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14290"/>
            <a:ext cx="8534400" cy="771508"/>
          </a:xfrm>
        </p:spPr>
        <p:txBody>
          <a:bodyPr>
            <a:normAutofit/>
          </a:bodyPr>
          <a:lstStyle/>
          <a:p>
            <a:r>
              <a:rPr lang="ru-RU" dirty="0" smtClean="0"/>
              <a:t>Преображенский полк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 numCol="1" anchor="b">
            <a:normAutofit/>
          </a:bodyPr>
          <a:lstStyle/>
          <a:p>
            <a:pPr algn="just"/>
            <a:r>
              <a:rPr lang="ru-RU" sz="2000" dirty="0" smtClean="0"/>
              <a:t>В 1772 был произведен в офицеры, участвовал в подавлении восстания Пугачева. Обиженный тем, что его службу не оценивают по достоинству, обходят наградами, ушел на гражданскую службу. Недолго служил в Сенате, где пришел к убеждению, что "нельзя там ему ужиться, где не любят правды".</a:t>
            </a:r>
            <a:endParaRPr lang="ru-RU" sz="2000" dirty="0"/>
          </a:p>
        </p:txBody>
      </p:sp>
      <p:pic>
        <p:nvPicPr>
          <p:cNvPr id="6" name="Рисунок 5" descr="005919311906405488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40" y="1571612"/>
            <a:ext cx="2524136" cy="2928958"/>
          </a:xfrm>
          <a:prstGeom prst="rect">
            <a:avLst/>
          </a:prstGeom>
        </p:spPr>
      </p:pic>
    </p:spTree>
  </p:cSld>
  <p:clrMapOvr>
    <a:masterClrMapping/>
  </p:clrMapOvr>
  <p:transition advTm="1064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1778 году он женится на 16-летней III Екатерине Яковлевне </a:t>
            </a:r>
            <a:r>
              <a:rPr lang="ru-RU" dirty="0" err="1" smtClean="0"/>
              <a:t>Бастидон</a:t>
            </a:r>
            <a:r>
              <a:rPr lang="ru-RU" dirty="0" smtClean="0"/>
              <a:t>, дочке камердинера Петра III.</a:t>
            </a:r>
            <a:endParaRPr lang="ru-RU" dirty="0"/>
          </a:p>
        </p:txBody>
      </p:sp>
      <p:pic>
        <p:nvPicPr>
          <p:cNvPr id="4" name="Рисунок 3" descr="скачанные файлы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2392455"/>
            <a:ext cx="3038174" cy="40369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5286388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(1760-1794)</a:t>
            </a:r>
            <a:endParaRPr lang="ru-RU" dirty="0"/>
          </a:p>
        </p:txBody>
      </p:sp>
    </p:spTree>
  </p:cSld>
  <p:clrMapOvr>
    <a:masterClrMapping/>
  </p:clrMapOvr>
  <p:transition advTm="9703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 numCol="2">
            <a:normAutofit/>
          </a:bodyPr>
          <a:lstStyle/>
          <a:p>
            <a:pPr algn="just"/>
            <a:r>
              <a:rPr lang="ru-RU" sz="2000" dirty="0" smtClean="0"/>
              <a:t>1779 год ознаменовался отходом в творчестве от Ломоносовских традиций - Державин создает свой стиль, который будет признан эталоном философской лирики. В 1782 году растроганная "Одой к </a:t>
            </a:r>
            <a:r>
              <a:rPr lang="ru-RU" sz="2000" dirty="0" err="1" smtClean="0"/>
              <a:t>Фелице</a:t>
            </a:r>
            <a:r>
              <a:rPr lang="ru-RU" sz="2000" dirty="0" smtClean="0"/>
              <a:t>" Екатерина II дарит поэту золотую табакерку с брильянтами и пятью сотнями червонцами внутри.</a:t>
            </a:r>
          </a:p>
          <a:p>
            <a:pPr algn="just"/>
            <a:r>
              <a:rPr lang="ru-RU" sz="2000" dirty="0" smtClean="0"/>
              <a:t>1791г. – Екатерина</a:t>
            </a:r>
            <a:r>
              <a:rPr lang="en-US" sz="2000" dirty="0" smtClean="0"/>
              <a:t>II </a:t>
            </a:r>
            <a:r>
              <a:rPr lang="ru-RU" sz="2000" dirty="0" smtClean="0"/>
              <a:t>назначила Державина </a:t>
            </a:r>
            <a:r>
              <a:rPr lang="ru-RU" sz="2000" dirty="0" err="1" smtClean="0"/>
              <a:t>кабинет-секретарём</a:t>
            </a:r>
            <a:r>
              <a:rPr lang="ru-RU" sz="2000" dirty="0" smtClean="0"/>
              <a:t>, но вскоре перевела в сенаторы.</a:t>
            </a:r>
          </a:p>
          <a:p>
            <a:pPr algn="just"/>
            <a:endParaRPr lang="ru-RU" sz="2000" dirty="0"/>
          </a:p>
        </p:txBody>
      </p:sp>
      <p:pic>
        <p:nvPicPr>
          <p:cNvPr id="4" name="Рисунок 4" descr="Рисунок15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1500174"/>
            <a:ext cx="3571900" cy="5080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9548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640</TotalTime>
  <Words>993</Words>
  <Application>Microsoft Office PowerPoint</Application>
  <PresentationFormat>Экран (4:3)</PresentationFormat>
  <Paragraphs>45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Официальная</vt:lpstr>
      <vt:lpstr> Державин Гавриил Романович </vt:lpstr>
      <vt:lpstr>Детство</vt:lpstr>
      <vt:lpstr>Детство</vt:lpstr>
      <vt:lpstr>Детство</vt:lpstr>
      <vt:lpstr>Петербург</vt:lpstr>
      <vt:lpstr>Преображенский полк</vt:lpstr>
      <vt:lpstr>Преображенский полк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Державин Гавриил Романович</dc:title>
  <dc:creator>Елена</dc:creator>
  <cp:lastModifiedBy>Елена</cp:lastModifiedBy>
  <cp:revision>39</cp:revision>
  <dcterms:created xsi:type="dcterms:W3CDTF">2015-02-02T09:56:19Z</dcterms:created>
  <dcterms:modified xsi:type="dcterms:W3CDTF">2015-02-03T10:37:36Z</dcterms:modified>
</cp:coreProperties>
</file>