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3"/>
  </p:notesMasterIdLst>
  <p:sldIdLst>
    <p:sldId id="271" r:id="rId3"/>
    <p:sldId id="256" r:id="rId4"/>
    <p:sldId id="258" r:id="rId5"/>
    <p:sldId id="337" r:id="rId6"/>
    <p:sldId id="344" r:id="rId7"/>
    <p:sldId id="340" r:id="rId8"/>
    <p:sldId id="341" r:id="rId9"/>
    <p:sldId id="318" r:id="rId10"/>
    <p:sldId id="343" r:id="rId11"/>
    <p:sldId id="31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CCFF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441" autoAdjust="0"/>
  </p:normalViewPr>
  <p:slideViewPr>
    <p:cSldViewPr>
      <p:cViewPr>
        <p:scale>
          <a:sx n="60" d="100"/>
          <a:sy n="60" d="100"/>
        </p:scale>
        <p:origin x="-2124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C7A72-AFFE-4BBA-A086-E21753623399}" type="datetimeFigureOut">
              <a:rPr lang="ru-RU" smtClean="0"/>
              <a:pPr/>
              <a:t>28.02.2015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C88F0-6D95-4FC1-ACAB-5EF2CAF5666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2461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C88F0-6D95-4FC1-ACAB-5EF2CAF5666C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998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0DE88F-A524-4AEB-A135-E2198A2C1441}" type="slidenum">
              <a:rPr lang="ru-RU"/>
              <a:pPr/>
              <a:t>4</a:t>
            </a:fld>
            <a:endParaRPr lang="ru-RU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ru-RU" sz="1400"/>
              <a:t>	Такими мы хотим видеть учащихся и выпускников начальной школы. Поэтому основную задачу начальной школы можно сформулировать следующим образом: </a:t>
            </a:r>
            <a:r>
              <a:rPr lang="ru-RU" sz="1400" b="1"/>
              <a:t>поддерживать и развивать</a:t>
            </a:r>
            <a:r>
              <a:rPr lang="ru-RU" sz="1400"/>
              <a:t> основные достижения дошкольного периода развития, не прерывая и не подавляя ни одну из линий, </a:t>
            </a:r>
            <a:r>
              <a:rPr lang="ru-RU" sz="1400" b="1"/>
              <a:t>формировать на этой основе учебную самостоятельность младших школьников</a:t>
            </a:r>
            <a:r>
              <a:rPr lang="ru-RU" sz="1400"/>
              <a:t>. Достижение этой задачи будет способствовать и успешному учению на следующей ступени. Это возможно, если учебный процесс нацелен на становление </a:t>
            </a:r>
            <a:r>
              <a:rPr lang="ru-RU" sz="1400" b="1"/>
              <a:t>ученического сообщества</a:t>
            </a:r>
            <a:r>
              <a:rPr lang="ru-RU" sz="1400"/>
              <a:t> – групп детей, объединяемых и объединяющихся для совместной учебной деятельности.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C88F0-6D95-4FC1-ACAB-5EF2CAF5666C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2587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4317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4298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006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472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010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72" y="1600200"/>
            <a:ext cx="800105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ED9CB-F572-429E-B77F-F419F46052AB}" type="datetimeFigureOut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39080-2C9C-423F-9910-0DFB7B427DA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785794"/>
            <a:ext cx="6429420" cy="1785950"/>
          </a:xfrm>
          <a:solidFill>
            <a:srgbClr val="FFC000">
              <a:alpha val="41961"/>
            </a:srgbClr>
          </a:solidFill>
          <a:ln>
            <a:solidFill>
              <a:srgbClr val="C0000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1" lang="ru-RU" sz="6600" b="1" kern="10" dirty="0">
                <a:ln w="19050">
                  <a:solidFill>
                    <a:srgbClr val="006666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Портфолио</a:t>
            </a:r>
          </a:p>
          <a:p>
            <a:pPr algn="l"/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3029" y="2780928"/>
            <a:ext cx="748883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         </a:t>
            </a: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учителя начальных классов</a:t>
            </a:r>
            <a:b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                  МБОУ «</a:t>
            </a:r>
            <a:r>
              <a:rPr kumimoji="0" lang="ru-RU" sz="2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Большебикшихская</a:t>
            </a: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 СОШ»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                            </a:t>
            </a:r>
            <a:r>
              <a:rPr kumimoji="0" lang="ru-RU" sz="2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Канашского</a:t>
            </a: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 района</a:t>
            </a:r>
            <a:r>
              <a:rPr kumimoji="0" lang="ru-RU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 </a:t>
            </a:r>
            <a:r>
              <a:rPr lang="ru-RU" sz="2600" kern="0" dirty="0">
                <a:solidFill>
                  <a:srgbClr val="002060"/>
                </a:solidFill>
                <a:latin typeface="Times New Roman"/>
                <a:ea typeface="+mj-ea"/>
                <a:cs typeface="+mj-cs"/>
              </a:rPr>
              <a:t> </a:t>
            </a:r>
            <a:r>
              <a:rPr lang="ru-RU" sz="2600" kern="0" dirty="0" smtClean="0">
                <a:solidFill>
                  <a:srgbClr val="002060"/>
                </a:solidFill>
                <a:latin typeface="Times New Roman"/>
                <a:ea typeface="+mj-ea"/>
                <a:cs typeface="+mj-cs"/>
              </a:rPr>
              <a:t> 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kern="0" dirty="0" smtClean="0">
                <a:solidFill>
                  <a:srgbClr val="002060"/>
                </a:solidFill>
                <a:latin typeface="Times New Roman"/>
                <a:ea typeface="+mj-ea"/>
                <a:cs typeface="+mj-cs"/>
              </a:rPr>
              <a:t>                 </a:t>
            </a:r>
            <a:r>
              <a:rPr lang="ru-RU" sz="3200" kern="0" dirty="0" smtClean="0">
                <a:solidFill>
                  <a:srgbClr val="002060"/>
                </a:solidFill>
                <a:latin typeface="Times New Roman"/>
                <a:ea typeface="+mj-ea"/>
                <a:cs typeface="+mj-cs"/>
              </a:rPr>
              <a:t>Семеновой Елены </a:t>
            </a:r>
            <a:r>
              <a:rPr lang="ru-RU" sz="3200" kern="0" dirty="0">
                <a:solidFill>
                  <a:srgbClr val="002060"/>
                </a:solidFill>
                <a:latin typeface="Times New Roman"/>
                <a:ea typeface="+mj-ea"/>
                <a:cs typeface="+mj-cs"/>
              </a:rPr>
              <a:t>В</a:t>
            </a:r>
            <a:r>
              <a:rPr lang="ru-RU" sz="3200" kern="0" dirty="0" smtClean="0">
                <a:solidFill>
                  <a:srgbClr val="002060"/>
                </a:solidFill>
                <a:latin typeface="Times New Roman"/>
                <a:ea typeface="+mj-ea"/>
                <a:cs typeface="+mj-cs"/>
              </a:rPr>
              <a:t>асильевны 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001056" cy="115409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3" name="Рисунок 2" descr="0_6f424_239348b8_X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66" y="1285860"/>
            <a:ext cx="6524168" cy="490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05901" y="476672"/>
            <a:ext cx="58380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 smtClean="0">
                <a:solidFill>
                  <a:srgbClr val="002060"/>
                </a:solidFill>
                <a:ea typeface="+mj-ea"/>
                <a:cs typeface="+mj-cs"/>
              </a:rPr>
              <a:t>       Общие </a:t>
            </a:r>
            <a:r>
              <a:rPr lang="ru-RU" sz="4400" i="1" dirty="0">
                <a:solidFill>
                  <a:srgbClr val="002060"/>
                </a:solidFill>
                <a:ea typeface="+mj-ea"/>
                <a:cs typeface="+mj-cs"/>
              </a:rPr>
              <a:t>сведения</a:t>
            </a:r>
            <a:endParaRPr lang="ru-RU" dirty="0"/>
          </a:p>
        </p:txBody>
      </p:sp>
      <p:sp>
        <p:nvSpPr>
          <p:cNvPr id="5" name="AutoShape 9" descr="Почтовая бумага"/>
          <p:cNvSpPr>
            <a:spLocks noChangeArrowheads="1"/>
          </p:cNvSpPr>
          <p:nvPr/>
        </p:nvSpPr>
        <p:spPr bwMode="auto">
          <a:xfrm>
            <a:off x="3491880" y="1246113"/>
            <a:ext cx="5113338" cy="5183187"/>
          </a:xfrm>
          <a:prstGeom prst="verticalScroll">
            <a:avLst>
              <a:gd name="adj" fmla="val 10639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SzPct val="75000"/>
            </a:pPr>
            <a:r>
              <a:rPr lang="ru-RU" b="1" dirty="0">
                <a:solidFill>
                  <a:srgbClr val="008000"/>
                </a:solidFill>
                <a:latin typeface="Times New Roman" pitchFamily="18" charset="0"/>
              </a:rPr>
              <a:t>Год рождения – </a:t>
            </a:r>
            <a:r>
              <a:rPr lang="ru-RU" b="1" dirty="0">
                <a:solidFill>
                  <a:srgbClr val="663300"/>
                </a:solidFill>
                <a:latin typeface="Times New Roman" pitchFamily="18" charset="0"/>
              </a:rPr>
              <a:t>18.09.1973</a:t>
            </a:r>
          </a:p>
          <a:p>
            <a:pPr marL="342900" indent="-342900">
              <a:spcBef>
                <a:spcPct val="20000"/>
              </a:spcBef>
              <a:buSzPct val="75000"/>
            </a:pPr>
            <a:r>
              <a:rPr lang="ru-RU" b="1" dirty="0">
                <a:solidFill>
                  <a:srgbClr val="008000"/>
                </a:solidFill>
                <a:latin typeface="Times New Roman" pitchFamily="18" charset="0"/>
              </a:rPr>
              <a:t>Образование – </a:t>
            </a:r>
            <a:r>
              <a:rPr lang="ru-RU" b="1" dirty="0">
                <a:solidFill>
                  <a:srgbClr val="663300"/>
                </a:solidFill>
                <a:latin typeface="Times New Roman" pitchFamily="18" charset="0"/>
              </a:rPr>
              <a:t>высшее, окончила Чувашский государственный пединститут им. И. Я. Яковлева в 1999году;</a:t>
            </a:r>
          </a:p>
          <a:p>
            <a:pPr marL="342900" indent="-342900">
              <a:spcBef>
                <a:spcPct val="20000"/>
              </a:spcBef>
              <a:buSzPct val="75000"/>
            </a:pPr>
            <a:r>
              <a:rPr lang="ru-RU" b="1" dirty="0">
                <a:solidFill>
                  <a:srgbClr val="008000"/>
                </a:solidFill>
                <a:latin typeface="Times New Roman" pitchFamily="18" charset="0"/>
              </a:rPr>
              <a:t>Стаж работы – </a:t>
            </a:r>
            <a:r>
              <a:rPr lang="ru-RU" b="1" dirty="0">
                <a:solidFill>
                  <a:srgbClr val="663300"/>
                </a:solidFill>
                <a:latin typeface="Times New Roman" pitchFamily="18" charset="0"/>
              </a:rPr>
              <a:t>21 год;</a:t>
            </a:r>
          </a:p>
          <a:p>
            <a:pPr marL="342900" indent="-342900">
              <a:spcBef>
                <a:spcPct val="20000"/>
              </a:spcBef>
              <a:buSzPct val="75000"/>
            </a:pPr>
            <a:r>
              <a:rPr lang="ru-RU" b="1" dirty="0">
                <a:solidFill>
                  <a:srgbClr val="008000"/>
                </a:solidFill>
                <a:latin typeface="Times New Roman" pitchFamily="18" charset="0"/>
              </a:rPr>
              <a:t>Специальность – </a:t>
            </a:r>
            <a:r>
              <a:rPr lang="ru-RU" b="1" dirty="0">
                <a:solidFill>
                  <a:srgbClr val="663300"/>
                </a:solidFill>
                <a:latin typeface="Times New Roman" pitchFamily="18" charset="0"/>
              </a:rPr>
              <a:t>«Педагогика и методика начального образования»; учитель начальных классов;</a:t>
            </a:r>
          </a:p>
          <a:p>
            <a:pPr marL="342900" indent="-342900">
              <a:spcBef>
                <a:spcPct val="20000"/>
              </a:spcBef>
              <a:buSzPct val="75000"/>
            </a:pPr>
            <a:r>
              <a:rPr lang="ru-RU" b="1" dirty="0">
                <a:solidFill>
                  <a:srgbClr val="008000"/>
                </a:solidFill>
                <a:latin typeface="Times New Roman" pitchFamily="18" charset="0"/>
              </a:rPr>
              <a:t>Квалификационная </a:t>
            </a:r>
          </a:p>
          <a:p>
            <a:pPr marL="342900" indent="-342900">
              <a:spcBef>
                <a:spcPct val="20000"/>
              </a:spcBef>
              <a:buSzPct val="75000"/>
            </a:pPr>
            <a:r>
              <a:rPr lang="ru-RU" b="1" dirty="0">
                <a:solidFill>
                  <a:srgbClr val="008000"/>
                </a:solidFill>
                <a:latin typeface="Times New Roman" pitchFamily="18" charset="0"/>
              </a:rPr>
              <a:t>категория – </a:t>
            </a:r>
            <a:r>
              <a:rPr lang="ru-RU" b="1" dirty="0">
                <a:solidFill>
                  <a:srgbClr val="663300"/>
                </a:solidFill>
                <a:latin typeface="Times New Roman" pitchFamily="18" charset="0"/>
              </a:rPr>
              <a:t>первая;</a:t>
            </a:r>
          </a:p>
          <a:p>
            <a:pPr marL="342900" indent="-342900">
              <a:spcBef>
                <a:spcPct val="20000"/>
              </a:spcBef>
              <a:buSzPct val="75000"/>
            </a:pPr>
            <a:r>
              <a:rPr lang="ru-RU" b="1" dirty="0">
                <a:solidFill>
                  <a:srgbClr val="008000"/>
                </a:solidFill>
                <a:latin typeface="Times New Roman" pitchFamily="18" charset="0"/>
              </a:rPr>
              <a:t>Место работы – </a:t>
            </a:r>
            <a:r>
              <a:rPr lang="ru-RU" b="1" dirty="0">
                <a:solidFill>
                  <a:srgbClr val="663300"/>
                </a:solidFill>
                <a:latin typeface="Times New Roman" pitchFamily="18" charset="0"/>
              </a:rPr>
              <a:t>МБОУ «</a:t>
            </a:r>
            <a:r>
              <a:rPr lang="ru-RU" b="1" dirty="0" err="1">
                <a:solidFill>
                  <a:srgbClr val="663300"/>
                </a:solidFill>
                <a:latin typeface="Times New Roman" pitchFamily="18" charset="0"/>
              </a:rPr>
              <a:t>Большебикшихская</a:t>
            </a:r>
            <a:r>
              <a:rPr lang="ru-RU" b="1" dirty="0">
                <a:solidFill>
                  <a:srgbClr val="663300"/>
                </a:solidFill>
                <a:latin typeface="Times New Roman" pitchFamily="18" charset="0"/>
              </a:rPr>
              <a:t> СОШ»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579" y="1700808"/>
            <a:ext cx="2334301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76864" cy="1143000"/>
          </a:xfrm>
        </p:spPr>
        <p:txBody>
          <a:bodyPr>
            <a:normAutofit fontScale="90000"/>
          </a:bodyPr>
          <a:lstStyle/>
          <a:p>
            <a:r>
              <a:rPr kumimoji="1" lang="ru-RU" sz="3600" b="1" i="1" kern="10" dirty="0">
                <a:ln w="19050">
                  <a:solidFill>
                    <a:srgbClr val="404176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ea typeface="+mn-ea"/>
                <a:cs typeface="Arial"/>
              </a:rPr>
              <a:t>Проблема, над которой </a:t>
            </a:r>
            <a:r>
              <a:rPr kumimoji="1" lang="ru-RU" sz="3600" b="1" i="1" kern="10" dirty="0" smtClean="0">
                <a:ln w="19050">
                  <a:solidFill>
                    <a:srgbClr val="404176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ea typeface="+mn-ea"/>
                <a:cs typeface="Arial"/>
              </a:rPr>
              <a:t>работаю:</a:t>
            </a:r>
            <a:endParaRPr lang="ru-RU" sz="4000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8001056" cy="4525963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«</a:t>
            </a:r>
            <a:r>
              <a:rPr lang="ru-RU" sz="2800" b="1" dirty="0" smtClean="0">
                <a:solidFill>
                  <a:srgbClr val="C00000"/>
                </a:solidFill>
              </a:rPr>
              <a:t>Активизация </a:t>
            </a:r>
            <a:r>
              <a:rPr lang="ru-RU" sz="2800" b="1" dirty="0">
                <a:solidFill>
                  <a:srgbClr val="C00000"/>
                </a:solidFill>
              </a:rPr>
              <a:t>познавательной </a:t>
            </a:r>
            <a:r>
              <a:rPr lang="ru-RU" sz="2800" b="1" dirty="0" smtClean="0">
                <a:solidFill>
                  <a:srgbClr val="C00000"/>
                </a:solidFill>
              </a:rPr>
              <a:t>деятельности учащихся </a:t>
            </a:r>
            <a:r>
              <a:rPr lang="ru-RU" sz="2800" b="1" dirty="0">
                <a:solidFill>
                  <a:srgbClr val="C00000"/>
                </a:solidFill>
              </a:rPr>
              <a:t>на </a:t>
            </a:r>
            <a:r>
              <a:rPr lang="ru-RU" sz="2800" b="1" dirty="0" smtClean="0">
                <a:solidFill>
                  <a:srgbClr val="C00000"/>
                </a:solidFill>
              </a:rPr>
              <a:t>уроках и </a:t>
            </a:r>
            <a:r>
              <a:rPr lang="ru-RU" sz="2800" b="1" dirty="0">
                <a:solidFill>
                  <a:srgbClr val="C00000"/>
                </a:solidFill>
              </a:rPr>
              <a:t>во </a:t>
            </a:r>
            <a:r>
              <a:rPr lang="ru-RU" sz="2800" b="1" dirty="0" smtClean="0">
                <a:solidFill>
                  <a:srgbClr val="C00000"/>
                </a:solidFill>
              </a:rPr>
              <a:t>внеурочное время»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274838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endParaRPr lang="ru-RU" sz="2000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455" y="2673444"/>
            <a:ext cx="3312368" cy="2379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73444"/>
            <a:ext cx="3481598" cy="2379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AutoShape 2"/>
          <p:cNvSpPr>
            <a:spLocks noChangeArrowheads="1"/>
          </p:cNvSpPr>
          <p:nvPr/>
        </p:nvSpPr>
        <p:spPr bwMode="gray">
          <a:xfrm>
            <a:off x="89694" y="152400"/>
            <a:ext cx="8964612" cy="1189038"/>
          </a:xfrm>
          <a:prstGeom prst="roundRect">
            <a:avLst>
              <a:gd name="adj" fmla="val 49106"/>
            </a:avLst>
          </a:prstGeom>
          <a:solidFill>
            <a:srgbClr val="99CCFF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91311" tIns="45658" rIns="91311" bIns="45658" anchor="ctr"/>
          <a:lstStyle/>
          <a:p>
            <a:pPr algn="ctr" eaLnBrk="1" hangingPunct="1"/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Ожидаемые результаты:</a:t>
            </a:r>
          </a:p>
          <a:p>
            <a:pPr algn="ctr" eaLnBrk="1" hangingPunct="1"/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преемственность и развитие</a:t>
            </a: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1763714" y="1808167"/>
            <a:ext cx="2732162" cy="373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B2B2B2"/>
                    </a:gs>
                    <a:gs pos="50000">
                      <a:srgbClr val="FFFFCC"/>
                    </a:gs>
                    <a:gs pos="100000">
                      <a:srgbClr val="B2B2B2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9875" tIns="46737" rIns="89875" bIns="46737">
            <a:spAutoFit/>
          </a:bodyPr>
          <a:lstStyle/>
          <a:p>
            <a:pPr>
              <a:buFontTx/>
              <a:buChar char="•"/>
            </a:pPr>
            <a:r>
              <a:rPr lang="ru-RU"/>
              <a:t>деятельный и активный</a:t>
            </a: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1979618" y="2312992"/>
            <a:ext cx="1548555" cy="373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B2B2B2"/>
                    </a:gs>
                    <a:gs pos="50000">
                      <a:srgbClr val="FFFFCC"/>
                    </a:gs>
                    <a:gs pos="100000">
                      <a:srgbClr val="B2B2B2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9875" tIns="46737" rIns="89875" bIns="46737">
            <a:spAutoFit/>
          </a:bodyPr>
          <a:lstStyle/>
          <a:p>
            <a:pPr>
              <a:buFontTx/>
              <a:buChar char="•"/>
            </a:pPr>
            <a:r>
              <a:rPr lang="ru-RU"/>
              <a:t>креативный</a:t>
            </a: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2124087" y="2816225"/>
            <a:ext cx="2063293" cy="373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B2B2B2"/>
                    </a:gs>
                    <a:gs pos="50000">
                      <a:srgbClr val="FFFFCC"/>
                    </a:gs>
                    <a:gs pos="100000">
                      <a:srgbClr val="B2B2B2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9875" tIns="46737" rIns="89875" bIns="46737">
            <a:spAutoFit/>
          </a:bodyPr>
          <a:lstStyle/>
          <a:p>
            <a:pPr>
              <a:buFontTx/>
              <a:buChar char="•"/>
            </a:pPr>
            <a:r>
              <a:rPr lang="ru-RU" dirty="0"/>
              <a:t>любознательный</a:t>
            </a: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2303464" y="3249613"/>
            <a:ext cx="1801562" cy="373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B2B2B2"/>
                    </a:gs>
                    <a:gs pos="50000">
                      <a:srgbClr val="FFFFCC"/>
                    </a:gs>
                    <a:gs pos="100000">
                      <a:srgbClr val="B2B2B2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9875" tIns="46737" rIns="89875" bIns="46737">
            <a:spAutoFit/>
          </a:bodyPr>
          <a:lstStyle/>
          <a:p>
            <a:pPr>
              <a:buFontTx/>
              <a:buChar char="•"/>
            </a:pPr>
            <a:r>
              <a:rPr lang="ru-RU"/>
              <a:t>инициативный</a:t>
            </a:r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576276" y="3897316"/>
            <a:ext cx="3686027" cy="652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B2B2B2"/>
                    </a:gs>
                    <a:gs pos="50000">
                      <a:srgbClr val="FFFFCC"/>
                    </a:gs>
                    <a:gs pos="100000">
                      <a:srgbClr val="B2B2B2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9875" tIns="46737" rIns="89875" bIns="46737">
            <a:spAutoFit/>
          </a:bodyPr>
          <a:lstStyle/>
          <a:p>
            <a:pPr>
              <a:buFontTx/>
              <a:buChar char="•"/>
            </a:pPr>
            <a:r>
              <a:rPr lang="ru-RU"/>
              <a:t>открытый</a:t>
            </a:r>
            <a:r>
              <a:rPr lang="ru-RU">
                <a:solidFill>
                  <a:srgbClr val="FFFF99"/>
                </a:solidFill>
              </a:rPr>
              <a:t> </a:t>
            </a:r>
            <a:r>
              <a:rPr lang="ru-RU"/>
              <a:t>внешнему миру</a:t>
            </a:r>
            <a:r>
              <a:rPr lang="ru-RU">
                <a:solidFill>
                  <a:srgbClr val="FFFF99"/>
                </a:solidFill>
              </a:rPr>
              <a:t>,</a:t>
            </a:r>
          </a:p>
          <a:p>
            <a:r>
              <a:rPr lang="ru-RU">
                <a:solidFill>
                  <a:srgbClr val="FFFF99"/>
                </a:solidFill>
              </a:rPr>
              <a:t> </a:t>
            </a:r>
            <a:r>
              <a:rPr lang="ru-RU"/>
              <a:t>доброжелательный и отзывчивый</a:t>
            </a:r>
          </a:p>
        </p:txBody>
      </p:sp>
      <p:sp>
        <p:nvSpPr>
          <p:cNvPr id="67595" name="Text Box 11"/>
          <p:cNvSpPr txBox="1">
            <a:spLocks noChangeArrowheads="1"/>
          </p:cNvSpPr>
          <p:nvPr/>
        </p:nvSpPr>
        <p:spPr bwMode="auto">
          <a:xfrm>
            <a:off x="250826" y="4581528"/>
            <a:ext cx="3870694" cy="652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B2B2B2"/>
                    </a:gs>
                    <a:gs pos="50000">
                      <a:srgbClr val="FFFFCC"/>
                    </a:gs>
                    <a:gs pos="100000">
                      <a:srgbClr val="B2B2B2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9875" tIns="46737" rIns="89875" bIns="46737">
            <a:spAutoFit/>
          </a:bodyPr>
          <a:lstStyle/>
          <a:p>
            <a:pPr>
              <a:buFontTx/>
              <a:buChar char="•"/>
            </a:pPr>
            <a:r>
              <a:rPr lang="ru-RU"/>
              <a:t>положительное отношение к себе,</a:t>
            </a:r>
          </a:p>
          <a:p>
            <a:r>
              <a:rPr lang="ru-RU"/>
              <a:t> уверенность в своих силах </a:t>
            </a:r>
          </a:p>
        </p:txBody>
      </p:sp>
      <p:sp>
        <p:nvSpPr>
          <p:cNvPr id="67596" name="Text Box 12"/>
          <p:cNvSpPr txBox="1">
            <a:spLocks noChangeArrowheads="1"/>
          </p:cNvSpPr>
          <p:nvPr/>
        </p:nvSpPr>
        <p:spPr bwMode="auto">
          <a:xfrm>
            <a:off x="4895850" y="3860802"/>
            <a:ext cx="1655763" cy="652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B2B2B2"/>
                    </a:gs>
                    <a:gs pos="50000">
                      <a:srgbClr val="FFFFCC"/>
                    </a:gs>
                    <a:gs pos="100000">
                      <a:srgbClr val="B2B2B2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875" tIns="46737" rIns="89875" bIns="46737">
            <a:spAutoFit/>
          </a:bodyPr>
          <a:lstStyle/>
          <a:p>
            <a:pPr>
              <a:buFontTx/>
              <a:buChar char="•"/>
            </a:pPr>
            <a:r>
              <a:rPr lang="ru-RU" b="1"/>
              <a:t>коммуника-</a:t>
            </a:r>
          </a:p>
          <a:p>
            <a:r>
              <a:rPr lang="ru-RU" b="1"/>
              <a:t> тивность</a:t>
            </a:r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auto">
          <a:xfrm>
            <a:off x="2808288" y="6021389"/>
            <a:ext cx="6335712" cy="373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B2B2B2"/>
                    </a:gs>
                    <a:gs pos="50000">
                      <a:srgbClr val="FFFFCC"/>
                    </a:gs>
                    <a:gs pos="100000">
                      <a:srgbClr val="B2B2B2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875" tIns="46737" rIns="89875" bIns="46737">
            <a:spAutoFit/>
          </a:bodyPr>
          <a:lstStyle/>
          <a:p>
            <a:pPr>
              <a:buFontTx/>
              <a:buChar char="•"/>
            </a:pPr>
            <a:r>
              <a:rPr lang="ru-RU" b="1"/>
              <a:t>навыки самоорганизации и здорового образа жизни</a:t>
            </a:r>
          </a:p>
        </p:txBody>
      </p:sp>
      <p:sp>
        <p:nvSpPr>
          <p:cNvPr id="67598" name="Text Box 14"/>
          <p:cNvSpPr txBox="1">
            <a:spLocks noChangeArrowheads="1"/>
          </p:cNvSpPr>
          <p:nvPr/>
        </p:nvSpPr>
        <p:spPr bwMode="auto">
          <a:xfrm>
            <a:off x="5148263" y="2420951"/>
            <a:ext cx="1584325" cy="932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B2B2B2"/>
                    </a:gs>
                    <a:gs pos="50000">
                      <a:srgbClr val="FFFFCC"/>
                    </a:gs>
                    <a:gs pos="100000">
                      <a:srgbClr val="B2B2B2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875" tIns="46737" rIns="89875" bIns="46737">
            <a:spAutoFit/>
          </a:bodyPr>
          <a:lstStyle/>
          <a:p>
            <a:pPr>
              <a:buFontTx/>
              <a:buChar char="•"/>
            </a:pPr>
            <a:r>
              <a:rPr lang="ru-RU" b="1"/>
              <a:t>исследова-</a:t>
            </a:r>
          </a:p>
          <a:p>
            <a:r>
              <a:rPr lang="ru-RU" b="1"/>
              <a:t> тельский</a:t>
            </a:r>
          </a:p>
          <a:p>
            <a:r>
              <a:rPr lang="ru-RU" b="1"/>
              <a:t> интерес</a:t>
            </a:r>
          </a:p>
        </p:txBody>
      </p:sp>
      <p:sp>
        <p:nvSpPr>
          <p:cNvPr id="67599" name="Text Box 15"/>
          <p:cNvSpPr txBox="1">
            <a:spLocks noChangeArrowheads="1"/>
          </p:cNvSpPr>
          <p:nvPr/>
        </p:nvSpPr>
        <p:spPr bwMode="auto">
          <a:xfrm>
            <a:off x="6767518" y="4941887"/>
            <a:ext cx="2198687" cy="373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B2B2B2"/>
                    </a:gs>
                    <a:gs pos="50000">
                      <a:srgbClr val="FFFFCC"/>
                    </a:gs>
                    <a:gs pos="100000">
                      <a:srgbClr val="B2B2B2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875" tIns="46737" rIns="89875" bIns="46737">
            <a:spAutoFit/>
          </a:bodyPr>
          <a:lstStyle/>
          <a:p>
            <a:pPr>
              <a:buFontTx/>
              <a:buChar char="•"/>
            </a:pPr>
            <a:r>
              <a:rPr lang="ru-RU" b="1" dirty="0" err="1"/>
              <a:t>саморегуляция</a:t>
            </a:r>
            <a:endParaRPr lang="ru-RU" b="1" dirty="0"/>
          </a:p>
        </p:txBody>
      </p:sp>
      <p:sp>
        <p:nvSpPr>
          <p:cNvPr id="67600" name="Text Box 16"/>
          <p:cNvSpPr txBox="1">
            <a:spLocks noChangeArrowheads="1"/>
          </p:cNvSpPr>
          <p:nvPr/>
        </p:nvSpPr>
        <p:spPr bwMode="auto">
          <a:xfrm>
            <a:off x="4103688" y="4941887"/>
            <a:ext cx="2341562" cy="373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B2B2B2"/>
                    </a:gs>
                    <a:gs pos="50000">
                      <a:srgbClr val="FFFFCC"/>
                    </a:gs>
                    <a:gs pos="100000">
                      <a:srgbClr val="B2B2B2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875" tIns="46737" rIns="89875" bIns="46737">
            <a:spAutoFit/>
          </a:bodyPr>
          <a:lstStyle/>
          <a:p>
            <a:pPr>
              <a:buFontTx/>
              <a:buChar char="•"/>
            </a:pPr>
            <a:r>
              <a:rPr lang="ru-RU" b="1" dirty="0"/>
              <a:t>ответственность</a:t>
            </a:r>
          </a:p>
        </p:txBody>
      </p:sp>
      <p:sp>
        <p:nvSpPr>
          <p:cNvPr id="67601" name="Text Box 17"/>
          <p:cNvSpPr txBox="1">
            <a:spLocks noChangeArrowheads="1"/>
          </p:cNvSpPr>
          <p:nvPr/>
        </p:nvSpPr>
        <p:spPr bwMode="auto">
          <a:xfrm>
            <a:off x="0" y="5337176"/>
            <a:ext cx="2566398" cy="652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B2B2B2"/>
                    </a:gs>
                    <a:gs pos="50000">
                      <a:srgbClr val="FFFFCC"/>
                    </a:gs>
                    <a:gs pos="100000">
                      <a:srgbClr val="B2B2B2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9875" tIns="46737" rIns="89875" bIns="46737">
            <a:spAutoFit/>
          </a:bodyPr>
          <a:lstStyle/>
          <a:p>
            <a:pPr>
              <a:buFontTx/>
              <a:buChar char="•"/>
            </a:pPr>
            <a:r>
              <a:rPr lang="ru-RU"/>
              <a:t>чувство собственного</a:t>
            </a:r>
          </a:p>
          <a:p>
            <a:r>
              <a:rPr lang="ru-RU"/>
              <a:t>  достоинства</a:t>
            </a:r>
          </a:p>
        </p:txBody>
      </p:sp>
      <p:sp>
        <p:nvSpPr>
          <p:cNvPr id="67602" name="Text Box 18"/>
          <p:cNvSpPr txBox="1">
            <a:spLocks noChangeArrowheads="1"/>
          </p:cNvSpPr>
          <p:nvPr/>
        </p:nvSpPr>
        <p:spPr bwMode="auto">
          <a:xfrm>
            <a:off x="3527438" y="5373691"/>
            <a:ext cx="5076825" cy="652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B2B2B2"/>
                    </a:gs>
                    <a:gs pos="50000">
                      <a:srgbClr val="FFFFCC"/>
                    </a:gs>
                    <a:gs pos="100000">
                      <a:srgbClr val="B2B2B2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875" tIns="46737" rIns="89875" bIns="46737">
            <a:spAutoFit/>
          </a:bodyPr>
          <a:lstStyle/>
          <a:p>
            <a:pPr>
              <a:buFontTx/>
              <a:buChar char="•"/>
            </a:pPr>
            <a:r>
              <a:rPr lang="ru-RU" b="1"/>
              <a:t>уважительное отношение к окружающим, </a:t>
            </a:r>
          </a:p>
          <a:p>
            <a:r>
              <a:rPr lang="ru-RU" b="1"/>
              <a:t> к иной точке зрения</a:t>
            </a:r>
          </a:p>
        </p:txBody>
      </p:sp>
      <p:sp>
        <p:nvSpPr>
          <p:cNvPr id="67603" name="AutoShape 19"/>
          <p:cNvSpPr>
            <a:spLocks noChangeArrowheads="1"/>
          </p:cNvSpPr>
          <p:nvPr/>
        </p:nvSpPr>
        <p:spPr bwMode="auto">
          <a:xfrm>
            <a:off x="0" y="6381752"/>
            <a:ext cx="9144000" cy="476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2B2B2"/>
              </a:gs>
              <a:gs pos="50000">
                <a:srgbClr val="FFFFCC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9875" tIns="46737" rIns="89875" bIns="46737" anchor="ctr"/>
          <a:lstStyle/>
          <a:p>
            <a:pPr algn="ctr"/>
            <a:r>
              <a:rPr lang="ru-RU" sz="2400" b="1">
                <a:solidFill>
                  <a:srgbClr val="29292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УЧЕБНАЯ САМОСТОЯТЕЛЬНОСТЬ ≡ УМЕНИЕ УЧИТЬСЯ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030" y="2411763"/>
            <a:ext cx="1887233" cy="1449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12992"/>
            <a:ext cx="1728793" cy="1310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826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успехи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268761"/>
            <a:ext cx="8001056" cy="4608512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1.Диплом за активное участие во Всероссийском «Молодежном чемпионате «Старт». Центр развития одаренности.2011г.</a:t>
            </a:r>
          </a:p>
          <a:p>
            <a:pPr algn="just"/>
            <a:r>
              <a:rPr lang="ru-RU" sz="1800" dirty="0" smtClean="0"/>
              <a:t>2.Благодарность учителю за организацию и проведение Всероссийских предметных олимпиад для младших школьников.  2014г.</a:t>
            </a:r>
          </a:p>
          <a:p>
            <a:pPr algn="just"/>
            <a:r>
              <a:rPr lang="ru-RU" sz="1800" dirty="0" smtClean="0"/>
              <a:t>3.Сертификат преподавателю подготовившей участников Всероссийского заочного конкурса «Эрудит России -2013-2014». 2013.</a:t>
            </a:r>
          </a:p>
          <a:p>
            <a:pPr algn="just"/>
            <a:r>
              <a:rPr lang="ru-RU" sz="1800" dirty="0" smtClean="0"/>
              <a:t>4.Диплом за подготовку призера Всероссийского «Молодёжного чемпионата «Старт» . 2014.</a:t>
            </a:r>
          </a:p>
          <a:p>
            <a:pPr algn="just"/>
            <a:r>
              <a:rPr lang="ru-RU" sz="1800" dirty="0" smtClean="0"/>
              <a:t>5.Диплом за творческий подход и высокий уровень профессионального мастерства, проявленные при организации Общероссийской предметной олимпиады для школьников «Пятёрочка» зима 2014. </a:t>
            </a:r>
          </a:p>
          <a:p>
            <a:r>
              <a:rPr lang="ru-RU" sz="1800" dirty="0" smtClean="0"/>
              <a:t>6.Грамота управления образования администрации </a:t>
            </a:r>
            <a:r>
              <a:rPr lang="ru-RU" sz="1800" dirty="0" err="1" smtClean="0"/>
              <a:t>Канашского</a:t>
            </a:r>
            <a:r>
              <a:rPr lang="ru-RU" sz="1800" dirty="0" smtClean="0"/>
              <a:t> района награждает участника муниципального этапа республиканского конкурса «Учитель года Чувашии -2014» Приказ №110-А от 09.04.2014.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39421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Участие обучающихся в конкурсах: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9574" y="4221088"/>
            <a:ext cx="3384376" cy="2202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8" y="1440500"/>
            <a:ext cx="1910482" cy="249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3" y="4221089"/>
            <a:ext cx="1512167" cy="2202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4211626"/>
            <a:ext cx="1656185" cy="2211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872" y="1515005"/>
            <a:ext cx="1703344" cy="2452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58" r="6544"/>
          <a:stretch/>
        </p:blipFill>
        <p:spPr bwMode="auto">
          <a:xfrm>
            <a:off x="2843809" y="1484784"/>
            <a:ext cx="1865786" cy="2452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4" b="1233"/>
          <a:stretch/>
        </p:blipFill>
        <p:spPr bwMode="auto">
          <a:xfrm>
            <a:off x="6660233" y="1515005"/>
            <a:ext cx="1629607" cy="2422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453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01056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Кружок «Умелые руки»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5" name="Picture 7" descr="Img000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937690"/>
            <a:ext cx="2448272" cy="172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Img0004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8350" y="3937691"/>
            <a:ext cx="2378687" cy="172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749" r="5555"/>
          <a:stretch/>
        </p:blipFill>
        <p:spPr bwMode="auto">
          <a:xfrm>
            <a:off x="611560" y="1700808"/>
            <a:ext cx="2448272" cy="1656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5944" y="1700808"/>
            <a:ext cx="2592288" cy="1760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2494" y="3937691"/>
            <a:ext cx="2474064" cy="1724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981" y="1711789"/>
            <a:ext cx="2178131" cy="173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768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536" y="548680"/>
            <a:ext cx="8034686" cy="6309320"/>
          </a:xfrm>
          <a:solidFill>
            <a:srgbClr val="CCFF66">
              <a:alpha val="42000"/>
            </a:srgbClr>
          </a:solidFill>
        </p:spPr>
        <p:txBody>
          <a:bodyPr>
            <a:no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4000" dirty="0" smtClean="0">
                <a:solidFill>
                  <a:srgbClr val="002060"/>
                </a:solidFill>
                <a:ea typeface="+mj-ea"/>
                <a:cs typeface="+mj-cs"/>
              </a:rPr>
              <a:t>Участие в конкурсе «Учитель года -2014»</a:t>
            </a:r>
            <a:endParaRPr lang="ru-RU" sz="18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194855"/>
            <a:ext cx="3528392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3" y="2204864"/>
            <a:ext cx="3512070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2"/>
          <p:cNvSpPr txBox="1">
            <a:spLocks/>
          </p:cNvSpPr>
          <p:nvPr/>
        </p:nvSpPr>
        <p:spPr>
          <a:xfrm>
            <a:off x="1119606" y="785794"/>
            <a:ext cx="2952328" cy="1011272"/>
          </a:xfrm>
          <a:prstGeom prst="rect">
            <a:avLst/>
          </a:prstGeom>
          <a:solidFill>
            <a:srgbClr val="CCFF66"/>
          </a:solidFill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ФОРМЫ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РАБОТЫ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 РОДИТЕЛЯМИ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714348" y="2285992"/>
            <a:ext cx="3816424" cy="2714644"/>
          </a:xfrm>
          <a:prstGeom prst="rect">
            <a:avLst/>
          </a:prstGeom>
          <a:solidFill>
            <a:srgbClr val="92D050">
              <a:alpha val="42000"/>
            </a:srgbClr>
          </a:solidFill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совместное проведение праздников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индивидуальные собеседования с родителями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работа с родительским комитетом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родительские собрания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Текст 4"/>
          <p:cNvSpPr txBox="1">
            <a:spLocks/>
          </p:cNvSpPr>
          <p:nvPr/>
        </p:nvSpPr>
        <p:spPr>
          <a:xfrm>
            <a:off x="4714876" y="785794"/>
            <a:ext cx="3672408" cy="1010701"/>
          </a:xfrm>
          <a:prstGeom prst="rect">
            <a:avLst/>
          </a:prstGeom>
          <a:solidFill>
            <a:srgbClr val="CCFF66"/>
          </a:solidFill>
        </p:spPr>
        <p:txBody>
          <a:bodyPr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ФОРМЫ ПРОВЕДЕНИЯ РОДИТЕЛЬС КИХ </a:t>
            </a:r>
            <a:endParaRPr kumimoji="0" lang="en-US" sz="7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СОБРАНИЙ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5"/>
          <p:cNvSpPr txBox="1">
            <a:spLocks/>
          </p:cNvSpPr>
          <p:nvPr/>
        </p:nvSpPr>
        <p:spPr>
          <a:xfrm>
            <a:off x="4643438" y="2285993"/>
            <a:ext cx="3887415" cy="2714644"/>
          </a:xfrm>
          <a:prstGeom prst="rect">
            <a:avLst/>
          </a:prstGeom>
          <a:solidFill>
            <a:srgbClr val="92D050">
              <a:alpha val="42000"/>
            </a:srgbClr>
          </a:solidFill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собрания-практикумы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собрания-диспуты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«круглые столы»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вечера вопросов и ответов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встречи с администрацией, учителями-предметниками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447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C_MS_RU_RU_Ed_9_ElementarySchool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29E10E7-7454-4191-A4C6-F63508B332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MSC_MS_RU_RU_Ed_9_ElementarySchool_2007v_Russia</Template>
  <TotalTime>1787</TotalTime>
  <Words>324</Words>
  <Application>Microsoft Office PowerPoint</Application>
  <PresentationFormat>Экран (4:3)</PresentationFormat>
  <Paragraphs>68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MSC_MS_RU_RU_Ed_9_ElementarySchool_2007v_Russia</vt:lpstr>
      <vt:lpstr>Презентация PowerPoint</vt:lpstr>
      <vt:lpstr>Презентация PowerPoint</vt:lpstr>
      <vt:lpstr>Проблема, над которой работаю:</vt:lpstr>
      <vt:lpstr>Презентация PowerPoint</vt:lpstr>
      <vt:lpstr>Мои успехи</vt:lpstr>
      <vt:lpstr>Участие обучающихся в конкурсах:</vt:lpstr>
      <vt:lpstr>Кружок «Умелые руки»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dc:description>Шаблон оформления
Корпорация Майкрософт</dc:description>
  <cp:lastModifiedBy>дом</cp:lastModifiedBy>
  <cp:revision>274</cp:revision>
  <dcterms:created xsi:type="dcterms:W3CDTF">2012-07-30T10:37:41Z</dcterms:created>
  <dcterms:modified xsi:type="dcterms:W3CDTF">2015-02-28T19:28:38Z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TC019087049991</vt:lpwstr>
  </property>
</Properties>
</file>