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Важен ли русский язык для Вас?</c:v>
                </c:pt>
              </c:strCache>
            </c:strRef>
          </c:tx>
          <c:spPr>
            <a:gradFill>
              <a:gsLst>
                <a:gs pos="100000">
                  <a:srgbClr val="0070C0"/>
                </a:gs>
                <a:gs pos="50000">
                  <a:srgbClr val="A5B592">
                    <a:tint val="44500"/>
                    <a:satMod val="160000"/>
                  </a:srgbClr>
                </a:gs>
                <a:gs pos="100000">
                  <a:srgbClr val="A5B592">
                    <a:tint val="23500"/>
                    <a:satMod val="160000"/>
                  </a:srgbClr>
                </a:gs>
              </a:gsLst>
              <a:lin ang="5400000" scaled="0"/>
            </a:gradFill>
            <a:ln>
              <a:solidFill>
                <a:srgbClr val="0070C0"/>
              </a:solidFill>
            </a:ln>
          </c:spPr>
          <c:dLbls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0.84200000000000008</c:v>
                </c:pt>
                <c:pt idx="1">
                  <c:v>0.15800000000000003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517AF6B-103F-4679-9ABF-E231FE5630A6}" type="datetimeFigureOut">
              <a:rPr lang="ru-RU" smtClean="0"/>
              <a:pPr/>
              <a:t>11.02.2014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C22DC58-8D47-496A-BA4A-2BAC2D06770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786322"/>
            <a:ext cx="8305800" cy="1500190"/>
          </a:xfrm>
        </p:spPr>
        <p:txBody>
          <a:bodyPr/>
          <a:lstStyle/>
          <a:p>
            <a:r>
              <a:rPr lang="ru-RU" dirty="0" smtClean="0"/>
              <a:t>                                                       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              </a:t>
            </a:r>
          </a:p>
          <a:p>
            <a:r>
              <a:rPr lang="ru-RU" dirty="0" smtClean="0"/>
              <a:t>                                                         Степанова Анастасия 7А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14356"/>
            <a:ext cx="8305800" cy="1981200"/>
          </a:xfrm>
        </p:spPr>
        <p:txBody>
          <a:bodyPr/>
          <a:lstStyle/>
          <a:p>
            <a:r>
              <a:rPr lang="ru-RU" dirty="0" smtClean="0"/>
              <a:t>Место русского языка среди других предметов в нашей школе</a:t>
            </a:r>
            <a:endParaRPr lang="ru-RU" dirty="0"/>
          </a:p>
        </p:txBody>
      </p:sp>
      <p:pic>
        <p:nvPicPr>
          <p:cNvPr id="23554" name="Picture 2" descr="http://www.diets.ru/data/cache/2011nov/18/01/470151_86350-700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86058"/>
            <a:ext cx="5000660" cy="372986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6578" y="285728"/>
            <a:ext cx="1984248" cy="3733800"/>
          </a:xfrm>
        </p:spPr>
        <p:txBody>
          <a:bodyPr/>
          <a:lstStyle/>
          <a:p>
            <a:r>
              <a:rPr lang="ru-RU" dirty="0" smtClean="0"/>
              <a:t>Как средство познания действительности русский язык обеспечивает развитие интеллектуальных и творческих способностей  учеников.</a:t>
            </a:r>
            <a:endParaRPr lang="ru-RU" dirty="0"/>
          </a:p>
        </p:txBody>
      </p:sp>
      <p:pic>
        <p:nvPicPr>
          <p:cNvPr id="3076" name="Picture 4" descr="http://www.edu54.ru/sites/default/files/images/2011/03/8de88243de716b670d9bbb3841a90a99e2bab9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6507815" cy="5019681"/>
          </a:xfrm>
          <a:prstGeom prst="rect">
            <a:avLst/>
          </a:prstGeom>
          <a:noFill/>
        </p:spPr>
      </p:pic>
      <p:pic>
        <p:nvPicPr>
          <p:cNvPr id="3078" name="Picture 6" descr="http://sosh28.0222.by/upload/predmet-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2750" y="3086099"/>
            <a:ext cx="2381250" cy="377190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642918"/>
            <a:ext cx="4059936" cy="4572000"/>
          </a:xfrm>
        </p:spPr>
        <p:txBody>
          <a:bodyPr/>
          <a:lstStyle/>
          <a:p>
            <a:r>
              <a:rPr lang="ru-RU" dirty="0" smtClean="0"/>
              <a:t>Русский язык развивает абстрактное мышление, память и воображение школьников. </a:t>
            </a:r>
            <a:endParaRPr lang="ru-RU" dirty="0"/>
          </a:p>
        </p:txBody>
      </p:sp>
      <p:pic>
        <p:nvPicPr>
          <p:cNvPr id="2050" name="Picture 2" descr="http://www.cod.edu/people/faculty/bobtam/website/Calvin_dream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876"/>
            <a:ext cx="3071834" cy="2443504"/>
          </a:xfrm>
          <a:prstGeom prst="rect">
            <a:avLst/>
          </a:prstGeom>
          <a:noFill/>
        </p:spPr>
      </p:pic>
      <p:pic>
        <p:nvPicPr>
          <p:cNvPr id="2052" name="Picture 4" descr="http://hss.icq.net/hss/storage/icq_greetings/a5a0994497d533247498033f79b638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857496"/>
            <a:ext cx="4566973" cy="3429024"/>
          </a:xfrm>
          <a:prstGeom prst="rect">
            <a:avLst/>
          </a:prstGeom>
          <a:noFill/>
        </p:spPr>
      </p:pic>
      <p:pic>
        <p:nvPicPr>
          <p:cNvPr id="2054" name="Picture 6" descr="http://img12.vkrugudruzei.ru/images/064/262/76/oe_c3f25f15ca3844b7b05b53ca45df128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28577"/>
            <a:ext cx="2000264" cy="240031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357166"/>
            <a:ext cx="4059936" cy="4572000"/>
          </a:xfrm>
        </p:spPr>
        <p:txBody>
          <a:bodyPr/>
          <a:lstStyle/>
          <a:p>
            <a:r>
              <a:rPr lang="ru-RU" dirty="0" smtClean="0"/>
              <a:t>Он формирует навыки самостоятельной учебной деятельности, самообразования и самореализации личности.</a:t>
            </a:r>
            <a:endParaRPr lang="ru-RU" dirty="0"/>
          </a:p>
        </p:txBody>
      </p:sp>
      <p:pic>
        <p:nvPicPr>
          <p:cNvPr id="1026" name="Picture 2" descr="http://img.babyblog.ru/1/b/6/1b6456c20b835d38990affd7de23184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00042"/>
            <a:ext cx="2714644" cy="2520741"/>
          </a:xfrm>
          <a:prstGeom prst="rect">
            <a:avLst/>
          </a:prstGeom>
          <a:noFill/>
        </p:spPr>
      </p:pic>
      <p:pic>
        <p:nvPicPr>
          <p:cNvPr id="1028" name="Picture 4" descr="http://i032.radikal.ru/1201/db/18e0a0b630a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143248"/>
            <a:ext cx="4574559" cy="3429024"/>
          </a:xfrm>
          <a:prstGeom prst="rect">
            <a:avLst/>
          </a:prstGeom>
          <a:noFill/>
        </p:spPr>
      </p:pic>
      <p:pic>
        <p:nvPicPr>
          <p:cNvPr id="1030" name="Picture 6" descr="http://www.images-photo.ru/_ph/7/2/62152461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190848"/>
            <a:ext cx="2500330" cy="33337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tat20.privet.ru/lr/0b2d89063006e6b13f16751ea3cd254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Опрос  учеников 7а класса</a:t>
            </a:r>
            <a:endParaRPr lang="ru-RU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142984"/>
            <a:ext cx="4357718" cy="342902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Язык — это история народа. Язык — это путь цивилизации и культуры. Именно поэтому изучение и сбережение русского языка является не праздным увлечением </a:t>
            </a:r>
            <a:br>
              <a:rPr lang="ru-RU" dirty="0" smtClean="0"/>
            </a:br>
            <a:r>
              <a:rPr lang="ru-RU" dirty="0" smtClean="0"/>
              <a:t>от нечего делать, а насущной необходимостью.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Александр Иванович Куприн – писатель</a:t>
            </a:r>
            <a:endParaRPr lang="ru-RU" dirty="0"/>
          </a:p>
        </p:txBody>
      </p:sp>
      <p:pic>
        <p:nvPicPr>
          <p:cNvPr id="4098" name="Picture 2" descr="http://www.sandronic.ru/uploads/f1/s/8/600/image/1554/689/medium_kuprin-v-proskurove__1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4820" y="571480"/>
            <a:ext cx="4093460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857364"/>
            <a:ext cx="3328982" cy="473870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Русский язык в школе – важнейший учебный предмет, преподавание которого способствует нравственному воспитанию учеников, интеллектуальному и общему духовному развитию, приобщает школьников к богатствам русского языка, предполагает развитие их речи, овладение культурой, умениями и навыками.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219200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pic>
        <p:nvPicPr>
          <p:cNvPr id="15362" name="Picture 2" descr="http://stat19.privet.ru/lr/0b1697a77ab590b70234cfd856d1cdf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357430"/>
            <a:ext cx="5423281" cy="4071966"/>
          </a:xfrm>
          <a:prstGeom prst="rect">
            <a:avLst/>
          </a:prstGeom>
          <a:noFill/>
        </p:spPr>
      </p:pic>
      <p:pic>
        <p:nvPicPr>
          <p:cNvPr id="10244" name="Picture 4" descr="http://www.edu.cap.ru/home/6838/knig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-500090"/>
            <a:ext cx="2709872" cy="299612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отличие от остальных учебных предметов русский язык как родной в школе выполняет две основные функции: 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является предметом изучения и обучения ему,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 является средством изучения всех остальных предметов.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42852"/>
            <a:ext cx="8158162" cy="121444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Русский язык в других предметах</a:t>
            </a:r>
            <a:endParaRPr lang="ru-RU" sz="3600" dirty="0"/>
          </a:p>
        </p:txBody>
      </p:sp>
      <p:pic>
        <p:nvPicPr>
          <p:cNvPr id="16386" name="Picture 2" descr="http://i758.photobucket.com/albums/xx222/Blood_Of_Lovers8/Vampire/Witch%20Craft/bth_CRAF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214818"/>
            <a:ext cx="2286016" cy="1995730"/>
          </a:xfrm>
          <a:prstGeom prst="rect">
            <a:avLst/>
          </a:prstGeom>
          <a:noFill/>
        </p:spPr>
      </p:pic>
      <p:pic>
        <p:nvPicPr>
          <p:cNvPr id="8194" name="Picture 2" descr="http://lisademars.rain-blog.com/file/lisademars/image/lisademars11773449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285728"/>
            <a:ext cx="1238250" cy="12382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357298"/>
            <a:ext cx="3000364" cy="52863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От уровня его преподавания зависят успехи учащихся в овладении как самим русским языком в качестве средства общения, так и всеми остальными учебными предметами.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7" name="Picture 2" descr="http://sp4biblioteka.blox.pl/resource/ksiazk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428736"/>
            <a:ext cx="5517665" cy="480536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Федор Михайлович Достоевский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643438" y="1428736"/>
            <a:ext cx="41148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Лишь усвоив в возможном совершенстве первоначальный материал, то есть родной язык, мы в состоянии будем в возможном же совершенстве </a:t>
            </a:r>
            <a:br>
              <a:rPr lang="ru-RU" dirty="0" smtClean="0"/>
            </a:br>
            <a:r>
              <a:rPr lang="ru-RU" dirty="0" smtClean="0"/>
              <a:t>усвоить и язык иностранный, но не прежде.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Федор Михайлович Достоевский – писатель, мыслитель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 flipH="1">
            <a:off x="571472" y="1357298"/>
            <a:ext cx="4143404" cy="5024454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17410" name="Picture 2" descr="http://www.animationbuddy.com/Animation/Computers_and_Technology/Office_Stuff/Paper_in_folder_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0500" y="357166"/>
            <a:ext cx="1333500" cy="1143001"/>
          </a:xfrm>
          <a:prstGeom prst="rect">
            <a:avLst/>
          </a:prstGeom>
          <a:noFill/>
        </p:spPr>
      </p:pic>
      <p:pic>
        <p:nvPicPr>
          <p:cNvPr id="1026" name="Picture 2" descr="http://900igr.net/datai/literatura/Dostoevskij-4/0023-022-V-ssyl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357298"/>
            <a:ext cx="4143404" cy="4474876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Учебные предметы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86446" y="1500174"/>
            <a:ext cx="3488432" cy="5000628"/>
          </a:xfrm>
        </p:spPr>
        <p:txBody>
          <a:bodyPr>
            <a:normAutofit/>
          </a:bodyPr>
          <a:lstStyle/>
          <a:p>
            <a:r>
              <a:rPr lang="ru-RU" dirty="0" smtClean="0"/>
              <a:t>Все учебные предметы учат языковой норме -правильному произношению, употреблению и правописанию своих терминов.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643050"/>
            <a:ext cx="3571900" cy="459582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Picture 4" descr="http://www.berezino.by/wp-content/uploads/2011/02/kni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5429288" cy="395812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Учебные предметы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571612"/>
            <a:ext cx="4059936" cy="4572000"/>
          </a:xfrm>
        </p:spPr>
        <p:txBody>
          <a:bodyPr/>
          <a:lstStyle/>
          <a:p>
            <a:r>
              <a:rPr lang="ru-RU" dirty="0" smtClean="0"/>
              <a:t>Они </a:t>
            </a:r>
            <a:r>
              <a:rPr lang="ru-RU" sz="2000" dirty="0" smtClean="0"/>
              <a:t>(учебные предметы) </a:t>
            </a:r>
            <a:r>
              <a:rPr lang="ru-RU" dirty="0" smtClean="0"/>
              <a:t>формируют умение связно излагать полученные знания, т.е. создавать тексты соответствующего стиля речи - научного, официально-делового, публицистического.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nr-yug.ru/images/stories/knig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714488"/>
            <a:ext cx="4586098" cy="361765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371</TotalTime>
  <Words>265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Место русского языка среди других предметов в нашей школе</vt:lpstr>
      <vt:lpstr>Опрос  учеников 7а класса</vt:lpstr>
      <vt:lpstr>Слайд 3</vt:lpstr>
      <vt:lpstr>Русский язык</vt:lpstr>
      <vt:lpstr>Русский язык в других предметах</vt:lpstr>
      <vt:lpstr>Русский язык</vt:lpstr>
      <vt:lpstr>Федор Михайлович Достоевский</vt:lpstr>
      <vt:lpstr>Учебные предметы</vt:lpstr>
      <vt:lpstr>Учебные предметы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 русского языка среди других предметов в нашей школе</dc:title>
  <dc:creator>Степанова</dc:creator>
  <cp:lastModifiedBy>Степанова</cp:lastModifiedBy>
  <cp:revision>39</cp:revision>
  <dcterms:created xsi:type="dcterms:W3CDTF">2014-01-26T12:58:40Z</dcterms:created>
  <dcterms:modified xsi:type="dcterms:W3CDTF">2014-02-11T14:26:51Z</dcterms:modified>
</cp:coreProperties>
</file>