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1110" y="404664"/>
            <a:ext cx="8682890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Муниципальное бюджетное образовательное учреждение</a:t>
            </a:r>
          </a:p>
          <a:p>
            <a:pPr algn="ctr"/>
            <a:r>
              <a:rPr lang="ru-RU" sz="2000" b="1" dirty="0" smtClean="0"/>
              <a:t>«Средняя общеобразовательная школа № 1»</a:t>
            </a:r>
          </a:p>
          <a:p>
            <a:pPr algn="ctr"/>
            <a:r>
              <a:rPr lang="ru-RU" sz="2000" b="1" dirty="0" smtClean="0"/>
              <a:t>Г. Жирновска Жирновского муниципального района Волгоградской области</a:t>
            </a:r>
          </a:p>
          <a:p>
            <a:pPr algn="ctr"/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0993" y="1916832"/>
            <a:ext cx="86430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«Вредные пищевые добавки в продуктах</a:t>
            </a:r>
          </a:p>
          <a:p>
            <a:r>
              <a:rPr lang="ru-RU" sz="3200" b="1" dirty="0" smtClean="0"/>
              <a:t> наиболее часто употребляемых подростками»</a:t>
            </a:r>
            <a:endParaRPr lang="ru-RU" sz="3200" dirty="0" smtClean="0"/>
          </a:p>
          <a:p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372200" y="3501008"/>
            <a:ext cx="24833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Оганян  Анна ,</a:t>
            </a:r>
          </a:p>
          <a:p>
            <a:r>
              <a:rPr lang="ru-RU" sz="2400" dirty="0" smtClean="0"/>
              <a:t>ученица  8 класса</a:t>
            </a:r>
          </a:p>
          <a:p>
            <a:endParaRPr lang="ru-RU" sz="2400" dirty="0" smtClean="0"/>
          </a:p>
          <a:p>
            <a:r>
              <a:rPr lang="ru-RU" sz="2400" dirty="0" smtClean="0"/>
              <a:t>учитель :</a:t>
            </a:r>
          </a:p>
          <a:p>
            <a:r>
              <a:rPr lang="ru-RU" sz="2400" dirty="0" smtClean="0"/>
              <a:t>Шабанова О.А.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131840" y="5733256"/>
            <a:ext cx="2629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Жирновск, 2013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332656"/>
            <a:ext cx="51087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Результаты анкетирования:</a:t>
            </a:r>
            <a:endParaRPr lang="ru-RU" sz="3200" b="1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517525" y="1397000"/>
          <a:ext cx="7953375" cy="4935538"/>
        </p:xfrm>
        <a:graphic>
          <a:graphicData uri="http://schemas.openxmlformats.org/presentationml/2006/ole">
            <p:oleObj spid="_x0000_s41986" name="Диаграмма" r:id="rId3" imgW="7962828" imgH="4952910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260648"/>
            <a:ext cx="656801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Газированный напиток «</a:t>
            </a:r>
            <a:r>
              <a:rPr lang="en-US" sz="3200" b="1" dirty="0" smtClean="0"/>
              <a:t>Coca</a:t>
            </a:r>
            <a:r>
              <a:rPr lang="ru-RU" sz="3200" b="1" dirty="0" smtClean="0"/>
              <a:t>-</a:t>
            </a:r>
            <a:r>
              <a:rPr lang="en-US" sz="3200" b="1" dirty="0" smtClean="0"/>
              <a:t>cola</a:t>
            </a:r>
            <a:r>
              <a:rPr lang="ru-RU" sz="3200" b="1" dirty="0" smtClean="0"/>
              <a:t>» 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3010" name="AutoShape 2" descr="http://im2-tub-ru.yandex.net/i?id=566168029-18-72&amp;n=21"/>
          <p:cNvSpPr>
            <a:spLocks noChangeAspect="1" noChangeArrowheads="1"/>
          </p:cNvSpPr>
          <p:nvPr/>
        </p:nvSpPr>
        <p:spPr bwMode="auto">
          <a:xfrm>
            <a:off x="155575" y="-1858963"/>
            <a:ext cx="4019550" cy="3876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3012" name="Picture 4" descr="http://s53.radikal.ru/i140/1008/2a/2539375afb6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3600400" cy="468052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067944" y="1484784"/>
            <a:ext cx="403668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Вредные добавки: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Кофеин</a:t>
            </a:r>
          </a:p>
          <a:p>
            <a:pPr marL="342900" indent="-342900">
              <a:buAutoNum type="arabicPeriod"/>
            </a:pPr>
            <a:r>
              <a:rPr lang="ru-RU" sz="3600" i="1" dirty="0" smtClean="0"/>
              <a:t>Ортофосфорная </a:t>
            </a:r>
          </a:p>
          <a:p>
            <a:pPr marL="342900" indent="-342900"/>
            <a:r>
              <a:rPr lang="ru-RU" sz="3600" i="1" dirty="0" smtClean="0"/>
              <a:t>кислота(Е338) </a:t>
            </a:r>
          </a:p>
          <a:p>
            <a:pPr marL="342900" indent="-342900"/>
            <a:r>
              <a:rPr lang="ru-RU" sz="3600" i="1" dirty="0" smtClean="0"/>
              <a:t>3. Углекислый газ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img1.liveinternet.ru/images/attach/b/3/41/442/41442895_Izobrazhenie_1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3800475" cy="38862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35696" y="404664"/>
            <a:ext cx="52774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Сухарики «Кириешки»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79912" y="1628800"/>
            <a:ext cx="536408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Вредные добавки: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Глутамат натрия</a:t>
            </a:r>
            <a:r>
              <a:rPr lang="ru-RU" sz="3200" b="1" dirty="0" smtClean="0"/>
              <a:t>(Е621)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Двунатриевый гуанилат </a:t>
            </a:r>
            <a:r>
              <a:rPr lang="ru-RU" sz="3200" b="1" dirty="0" smtClean="0"/>
              <a:t>(E627)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Лимонная кислота (</a:t>
            </a:r>
            <a:r>
              <a:rPr lang="ru-RU" sz="3200" b="1" dirty="0" smtClean="0"/>
              <a:t>Е-330)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 </a:t>
            </a:r>
            <a:r>
              <a:rPr lang="ru-RU" sz="3200" i="1" dirty="0" smtClean="0"/>
              <a:t>Инозинат</a:t>
            </a:r>
            <a:r>
              <a:rPr lang="ru-RU" sz="3200" dirty="0" smtClean="0"/>
              <a:t> натрия </a:t>
            </a:r>
            <a:r>
              <a:rPr lang="ru-RU" sz="3200" b="1" dirty="0" smtClean="0"/>
              <a:t>(E631) </a:t>
            </a:r>
            <a:endParaRPr lang="ru-RU" sz="3200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332656"/>
            <a:ext cx="82890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Чипсы (</a:t>
            </a:r>
            <a:r>
              <a:rPr lang="ru-RU" sz="3600" b="1" dirty="0" smtClean="0"/>
              <a:t>«Lays», «Estrella», «Chipsy king»).</a:t>
            </a:r>
            <a:endParaRPr lang="ru-RU" sz="3600" dirty="0" smtClean="0"/>
          </a:p>
          <a:p>
            <a:endParaRPr lang="ru-RU" sz="2800" dirty="0"/>
          </a:p>
        </p:txBody>
      </p:sp>
      <p:pic>
        <p:nvPicPr>
          <p:cNvPr id="45058" name="Picture 2" descr="http://mediasubs.ru/group/uploads/me/mezhdu-nami-devochkami/image2/jA3LThl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3105150" cy="38862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91880" y="1348800"/>
            <a:ext cx="56521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Вредные добавки:</a:t>
            </a:r>
          </a:p>
          <a:p>
            <a:pPr marL="342900" indent="-342900">
              <a:buAutoNum type="arabicPeriod"/>
            </a:pPr>
            <a:r>
              <a:rPr lang="ru-RU" sz="4000" dirty="0" smtClean="0"/>
              <a:t>Глутамат натрия </a:t>
            </a:r>
            <a:r>
              <a:rPr lang="ru-RU" sz="4000" b="1" dirty="0" smtClean="0"/>
              <a:t>(Е621)</a:t>
            </a:r>
          </a:p>
          <a:p>
            <a:pPr marL="342900" indent="-342900">
              <a:buAutoNum type="arabicPeriod"/>
            </a:pPr>
            <a:r>
              <a:rPr lang="ru-RU" sz="4000" dirty="0" smtClean="0"/>
              <a:t>инозинат натрия </a:t>
            </a:r>
            <a:r>
              <a:rPr lang="ru-RU" sz="4000" b="1" dirty="0" smtClean="0"/>
              <a:t>(Е631) </a:t>
            </a:r>
          </a:p>
          <a:p>
            <a:pPr marL="342900" indent="-342900">
              <a:buAutoNum type="arabicPeriod"/>
            </a:pPr>
            <a:r>
              <a:rPr lang="ru-RU" sz="4000" dirty="0" smtClean="0"/>
              <a:t>гуммиарабик </a:t>
            </a:r>
            <a:r>
              <a:rPr lang="ru-RU" sz="4000" b="1" dirty="0" smtClean="0"/>
              <a:t>(Е414)</a:t>
            </a:r>
          </a:p>
          <a:p>
            <a:pPr marL="342900" indent="-342900">
              <a:buAutoNum type="arabicPeriod"/>
            </a:pPr>
            <a:r>
              <a:rPr lang="ru-RU" sz="4000" dirty="0" smtClean="0"/>
              <a:t>краситель </a:t>
            </a:r>
            <a:r>
              <a:rPr lang="ru-RU" sz="4000" b="1" dirty="0" smtClean="0"/>
              <a:t>(экстракт паприки Е160)</a:t>
            </a:r>
            <a:r>
              <a:rPr lang="ru-RU" sz="4000" dirty="0" smtClean="0"/>
              <a:t>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323528" y="260648"/>
            <a:ext cx="81896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екомендации по соблюдению здорового питания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во время перекусов между уроками: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1268760"/>
            <a:ext cx="290881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Кефир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Ряженка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Сыр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Фрукты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Сухофрукты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Цукаты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Батончик с мюсли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Орехи</a:t>
            </a:r>
            <a:endParaRPr lang="ru-RU" sz="2400" dirty="0"/>
          </a:p>
        </p:txBody>
      </p:sp>
      <p:pic>
        <p:nvPicPr>
          <p:cNvPr id="43010" name="Picture 2" descr="http://www.womanonly.ru/data/%D0%B2%D1%81%D0%B5%20%D1%80%D0%B0%D0%B7%D0%B4%D0%B5%D0%BB%D1%8B/%D0%B4%D0%BE%D0%BC/7.%20%D0%BE%D1%80%D0%B5%D1%85%D0%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4450" y="1340768"/>
            <a:ext cx="4019550" cy="2200275"/>
          </a:xfrm>
          <a:prstGeom prst="rect">
            <a:avLst/>
          </a:prstGeom>
          <a:noFill/>
        </p:spPr>
      </p:pic>
      <p:pic>
        <p:nvPicPr>
          <p:cNvPr id="43012" name="Picture 4" descr="http://im8-tub-ru.yandex.net/i?id=362837146-3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509120"/>
            <a:ext cx="2664296" cy="1932806"/>
          </a:xfrm>
          <a:prstGeom prst="rect">
            <a:avLst/>
          </a:prstGeom>
          <a:noFill/>
        </p:spPr>
      </p:pic>
      <p:sp>
        <p:nvSpPr>
          <p:cNvPr id="43014" name="AutoShape 6" descr="http://im3-tub-ru.yandex.net/i?id=341875374-42-72&amp;n=21"/>
          <p:cNvSpPr>
            <a:spLocks noChangeAspect="1" noChangeArrowheads="1"/>
          </p:cNvSpPr>
          <p:nvPr/>
        </p:nvSpPr>
        <p:spPr bwMode="auto">
          <a:xfrm>
            <a:off x="155575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3016" name="Picture 8" descr="http://im3-tub-ru.yandex.net/i?id=341875374-42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077072"/>
            <a:ext cx="2483768" cy="2232248"/>
          </a:xfrm>
          <a:prstGeom prst="rect">
            <a:avLst/>
          </a:prstGeom>
          <a:noFill/>
        </p:spPr>
      </p:pic>
      <p:pic>
        <p:nvPicPr>
          <p:cNvPr id="43018" name="Picture 10" descr="http://im5-tub-ru.yandex.net/i?id=112831449-61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1916832"/>
            <a:ext cx="1779265" cy="1872208"/>
          </a:xfrm>
          <a:prstGeom prst="rect">
            <a:avLst/>
          </a:prstGeom>
          <a:noFill/>
        </p:spPr>
      </p:pic>
      <p:sp>
        <p:nvSpPr>
          <p:cNvPr id="43020" name="AutoShape 12" descr="http://im5-tub-ru.yandex.net/i?id=460401672-29-72&amp;n=21"/>
          <p:cNvSpPr>
            <a:spLocks noChangeAspect="1" noChangeArrowheads="1"/>
          </p:cNvSpPr>
          <p:nvPr/>
        </p:nvSpPr>
        <p:spPr bwMode="auto">
          <a:xfrm>
            <a:off x="63500" y="-136525"/>
            <a:ext cx="139065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3022" name="Picture 14" descr="http://www.goodmilk.ru/pages/photo/20091006_3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4365104"/>
            <a:ext cx="1656184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32656"/>
            <a:ext cx="9409051" cy="6524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Выводы:</a:t>
            </a:r>
          </a:p>
          <a:p>
            <a:r>
              <a:rPr lang="ru-RU" sz="2800" b="1" dirty="0" smtClean="0"/>
              <a:t>1</a:t>
            </a:r>
            <a:r>
              <a:rPr lang="ru-RU" sz="2800" dirty="0" smtClean="0"/>
              <a:t>.Провели анкетирование 60 подростков,</a:t>
            </a:r>
          </a:p>
          <a:p>
            <a:r>
              <a:rPr lang="ru-RU" sz="2800" dirty="0" smtClean="0"/>
              <a:t> учащихся в 8-9 классах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2</a:t>
            </a:r>
            <a:r>
              <a:rPr lang="ru-RU" sz="2800" dirty="0" smtClean="0"/>
              <a:t>.В ходе анкетирования было выявлено,</a:t>
            </a:r>
          </a:p>
          <a:p>
            <a:r>
              <a:rPr lang="ru-RU" sz="2800" dirty="0" smtClean="0"/>
              <a:t> что подростки предпочитают  следующие продукты:</a:t>
            </a:r>
          </a:p>
          <a:p>
            <a:r>
              <a:rPr lang="ru-RU" sz="2800" dirty="0" smtClean="0"/>
              <a:t> газированные напитки, сухарики, чипсы.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3</a:t>
            </a:r>
            <a:r>
              <a:rPr lang="ru-RU" sz="2800" dirty="0" smtClean="0"/>
              <a:t>.Проанализировав составы, выбранных продуктов</a:t>
            </a:r>
          </a:p>
          <a:p>
            <a:r>
              <a:rPr lang="ru-RU" sz="2800" dirty="0" smtClean="0"/>
              <a:t> были обнаружены следующие вредные пищевые добавки: </a:t>
            </a:r>
          </a:p>
          <a:p>
            <a:r>
              <a:rPr lang="ru-RU" sz="2800" dirty="0" smtClean="0"/>
              <a:t>Е160, Е338, Е330, Е414, Е621, Е627, Е631.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4.</a:t>
            </a:r>
            <a:r>
              <a:rPr lang="ru-RU" sz="2800" dirty="0" smtClean="0"/>
              <a:t>Выработали ряд рекомендаций по соблюдению</a:t>
            </a:r>
          </a:p>
          <a:p>
            <a:r>
              <a:rPr lang="ru-RU" sz="2800" dirty="0" smtClean="0"/>
              <a:t> здорового питания.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836712"/>
            <a:ext cx="63017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Спасибо  за внимание!</a:t>
            </a:r>
            <a:endParaRPr lang="ru-RU" sz="4800" b="1" dirty="0"/>
          </a:p>
        </p:txBody>
      </p:sp>
      <p:pic>
        <p:nvPicPr>
          <p:cNvPr id="47106" name="Picture 2" descr="http://im2-tub-ru.yandex.net/i?id=30930999-4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21607"/>
            <a:ext cx="7128792" cy="5036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atic.newsland.com/news_images/872/big_872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3312368" cy="30963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63888" y="476672"/>
            <a:ext cx="446942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«Если мы не будем</a:t>
            </a:r>
          </a:p>
          <a:p>
            <a:r>
              <a:rPr lang="ru-RU" sz="3600" dirty="0" smtClean="0"/>
              <a:t>принимать пищу как</a:t>
            </a:r>
          </a:p>
          <a:p>
            <a:r>
              <a:rPr lang="ru-RU" sz="3600" dirty="0" smtClean="0"/>
              <a:t>лекарство, мы будем</a:t>
            </a:r>
          </a:p>
          <a:p>
            <a:r>
              <a:rPr lang="ru-RU" sz="3600" dirty="0" smtClean="0"/>
              <a:t>принимать лекарство</a:t>
            </a:r>
          </a:p>
          <a:p>
            <a:r>
              <a:rPr lang="ru-RU" sz="3600" dirty="0" smtClean="0"/>
              <a:t>как пищу»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72200" y="3356992"/>
            <a:ext cx="2182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Гиппократ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2132856"/>
            <a:ext cx="8977586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Актуальность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обусловлена тем,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что большинство подростков употребляют  пищу,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содержащую вредные пищевые добавки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84784"/>
            <a:ext cx="929536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Цель</a:t>
            </a:r>
            <a:r>
              <a:rPr lang="ru-RU" sz="3600" dirty="0" smtClean="0"/>
              <a:t> </a:t>
            </a:r>
            <a:r>
              <a:rPr lang="ru-RU" sz="3600" b="1" dirty="0" smtClean="0"/>
              <a:t>работы : </a:t>
            </a:r>
            <a:r>
              <a:rPr lang="ru-RU" sz="3600" dirty="0" smtClean="0"/>
              <a:t> выявить нахождение вредных </a:t>
            </a:r>
          </a:p>
          <a:p>
            <a:r>
              <a:rPr lang="ru-RU" sz="3600" dirty="0" smtClean="0"/>
              <a:t>пищевых добавок в продуктах наиболее часто</a:t>
            </a:r>
          </a:p>
          <a:p>
            <a:r>
              <a:rPr lang="ru-RU" sz="3600" dirty="0" smtClean="0"/>
              <a:t> употребляемых подростками</a:t>
            </a:r>
            <a:r>
              <a:rPr lang="ru-RU" sz="3600" b="1" dirty="0" smtClean="0"/>
              <a:t>.</a:t>
            </a:r>
            <a:endParaRPr lang="ru-RU" sz="3600" dirty="0" smtClean="0"/>
          </a:p>
          <a:p>
            <a:r>
              <a:rPr lang="ru-RU" sz="36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20688"/>
            <a:ext cx="9373592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Задачи:</a:t>
            </a:r>
          </a:p>
          <a:p>
            <a:endParaRPr lang="ru-RU" dirty="0" smtClean="0"/>
          </a:p>
          <a:p>
            <a:pPr marL="742950" lvl="0" indent="-742950">
              <a:buAutoNum type="arabicPeriod"/>
            </a:pPr>
            <a:r>
              <a:rPr lang="ru-RU" sz="3600" dirty="0" smtClean="0"/>
              <a:t>Провести анкетирование среди учащихся</a:t>
            </a:r>
          </a:p>
          <a:p>
            <a:pPr marL="742950" lvl="0" indent="-742950"/>
            <a:r>
              <a:rPr lang="ru-RU" sz="3600" dirty="0" smtClean="0"/>
              <a:t> 8-9 классов</a:t>
            </a:r>
          </a:p>
          <a:p>
            <a:r>
              <a:rPr lang="ru-RU" sz="3600" dirty="0" smtClean="0"/>
              <a:t>2. Выбрать продукты питания наиболее часто</a:t>
            </a:r>
          </a:p>
          <a:p>
            <a:r>
              <a:rPr lang="ru-RU" sz="3600" dirty="0" smtClean="0"/>
              <a:t> употребляемых школьниками.</a:t>
            </a:r>
          </a:p>
          <a:p>
            <a:pPr lvl="0"/>
            <a:r>
              <a:rPr lang="ru-RU" sz="3600" dirty="0" smtClean="0"/>
              <a:t>3. Выявить вредные пищевые добавки, </a:t>
            </a:r>
          </a:p>
          <a:p>
            <a:pPr lvl="0"/>
            <a:r>
              <a:rPr lang="ru-RU" sz="3600" dirty="0" smtClean="0"/>
              <a:t>входящие в состав данных продуктов.</a:t>
            </a:r>
          </a:p>
          <a:p>
            <a:pPr lvl="0"/>
            <a:r>
              <a:rPr lang="ru-RU" sz="3600" dirty="0" smtClean="0"/>
              <a:t>4. Выработать рекомендации по здоровому </a:t>
            </a:r>
          </a:p>
          <a:p>
            <a:pPr lvl="0"/>
            <a:r>
              <a:rPr lang="ru-RU" sz="3600" dirty="0" smtClean="0"/>
              <a:t>питанию.</a:t>
            </a:r>
          </a:p>
          <a:p>
            <a:r>
              <a:rPr lang="ru-RU" sz="3600" b="1" dirty="0" smtClean="0"/>
              <a:t> </a:t>
            </a:r>
            <a:endParaRPr lang="ru-RU" sz="3600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930295"/>
            <a:ext cx="8970469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исследования: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Анкетирование.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продуктов питания по информации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упаковке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3.bp.blogspot.com/-u9wF2Z9oTOc/TyGuqnd7EKI/AAAAAAAABEs/GYn_az2nC2U/s1600/2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4019550" cy="3829051"/>
          </a:xfrm>
          <a:prstGeom prst="rect">
            <a:avLst/>
          </a:prstGeom>
          <a:noFill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602675" y="25360"/>
            <a:ext cx="5541325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Пищевые добавки –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природные и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синтетические химические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соединения,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которые не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представляют собой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источник энергии,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как пища, не используются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чистом виде, а только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добавляются в продукты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для облегчения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технологического процесса,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продления срока хранения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или придания определенной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консистенции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конечному продукту.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404664"/>
            <a:ext cx="51087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Результаты анкетирования:</a:t>
            </a:r>
            <a:endParaRPr lang="ru-RU" sz="3200" b="1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73038" y="1276350"/>
          <a:ext cx="8764587" cy="5330825"/>
        </p:xfrm>
        <a:graphic>
          <a:graphicData uri="http://schemas.openxmlformats.org/presentationml/2006/ole">
            <p:oleObj spid="_x0000_s20483" name="Диаграмма" r:id="rId3" imgW="8801206" imgH="5372100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87375" y="914400"/>
          <a:ext cx="7727950" cy="5727700"/>
        </p:xfrm>
        <a:graphic>
          <a:graphicData uri="http://schemas.openxmlformats.org/presentationml/2006/ole">
            <p:oleObj spid="_x0000_s40962" name="Диаграмма" r:id="rId3" imgW="7762893" imgH="5753010" progId="MSGraph.Chart.8">
              <p:embed followColorScheme="full"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95736" y="404664"/>
            <a:ext cx="4392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Результаты анкетирования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384</Words>
  <Application>Microsoft Office PowerPoint</Application>
  <PresentationFormat>Экран (4:3)</PresentationFormat>
  <Paragraphs>100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19</cp:revision>
  <dcterms:created xsi:type="dcterms:W3CDTF">2013-11-03T06:36:49Z</dcterms:created>
  <dcterms:modified xsi:type="dcterms:W3CDTF">2015-02-28T14:28:42Z</dcterms:modified>
</cp:coreProperties>
</file>