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70" r:id="rId7"/>
    <p:sldId id="282" r:id="rId8"/>
    <p:sldId id="269" r:id="rId9"/>
    <p:sldId id="271" r:id="rId10"/>
    <p:sldId id="272" r:id="rId11"/>
    <p:sldId id="273" r:id="rId12"/>
    <p:sldId id="274" r:id="rId13"/>
    <p:sldId id="275" r:id="rId14"/>
    <p:sldId id="279" r:id="rId15"/>
    <p:sldId id="280" r:id="rId16"/>
    <p:sldId id="28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D04CE-1C0D-4949-A419-D599827BEDA0}" type="datetimeFigureOut">
              <a:rPr lang="ru-RU"/>
              <a:pPr>
                <a:defRPr/>
              </a:pPr>
              <a:t>28.02.2015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F4C77-F4E6-41F9-9054-EF595A431D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257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6719E-6C85-449A-8C58-7AB9EB7E1C06}" type="datetimeFigureOut">
              <a:rPr lang="ru-RU"/>
              <a:pPr>
                <a:defRPr/>
              </a:pPr>
              <a:t>28.02.2015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131E8-1B6B-463B-8718-00D1650D73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703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D314B-CF55-41C3-A15E-433F0A0F405F}" type="datetimeFigureOut">
              <a:rPr lang="ru-RU"/>
              <a:pPr>
                <a:defRPr/>
              </a:pPr>
              <a:t>28.02.2015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7A446-F74F-4610-903D-563FC43902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571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4E490-9283-4A59-B867-303C577688FE}" type="datetimeFigureOut">
              <a:rPr lang="ru-RU"/>
              <a:pPr>
                <a:defRPr/>
              </a:pPr>
              <a:t>28.02.2015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547DC-B2E5-48D9-B02A-C862F8F871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8691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8F8FD-E91E-4279-9690-E2352D73F2C5}" type="datetimeFigureOut">
              <a:rPr lang="ru-RU"/>
              <a:pPr>
                <a:defRPr/>
              </a:pPr>
              <a:t>28.02.2015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5E151-37DF-4E5D-AD5E-8D0F38096F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639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40D68-E1EC-43B6-BF65-C0961E1CCD22}" type="datetimeFigureOut">
              <a:rPr lang="ru-RU"/>
              <a:pPr>
                <a:defRPr/>
              </a:pPr>
              <a:t>28.02.2015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E4EF8-294A-4B10-A721-9E831444A2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134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96781-A842-4521-9B50-75B4D9DA95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06B6B-0A9E-47DF-BD10-F5C28AE9E792}" type="datetimeFigureOut">
              <a:rPr lang="ru-RU"/>
              <a:pPr>
                <a:defRPr/>
              </a:pPr>
              <a:t>28.02.2015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124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CC837-26D7-4C4D-8130-9556D9412C74}" type="datetimeFigureOut">
              <a:rPr lang="ru-RU"/>
              <a:pPr>
                <a:defRPr/>
              </a:pPr>
              <a:t>28.02.2015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8710F-25B5-4B97-B69E-B63FCC9674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857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11E6F-2397-4067-B70B-44F911BC70F0}" type="datetimeFigureOut">
              <a:rPr lang="ru-RU"/>
              <a:pPr>
                <a:defRPr/>
              </a:pPr>
              <a:t>28.02.2015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0E3CB-E6DA-4243-9AE1-92D9997055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06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2FD06-0F41-4DC7-9836-2A0283627419}" type="datetimeFigureOut">
              <a:rPr lang="ru-RU"/>
              <a:pPr>
                <a:defRPr/>
              </a:pPr>
              <a:t>28.02.2015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C0029-8CAF-4106-9268-8EDE1C29E3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497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09D6C-8087-478C-806F-0F783C9B276D}" type="datetimeFigureOut">
              <a:rPr lang="ru-RU"/>
              <a:pPr>
                <a:defRPr/>
              </a:pPr>
              <a:t>28.02.2015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3154E-A0F1-4535-B428-3468FB4602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245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4025EF7-DF54-46A3-A437-CCDE619C1ED0}" type="datetimeFigureOut">
              <a:rPr lang="ru-RU"/>
              <a:pPr>
                <a:defRPr/>
              </a:pPr>
              <a:t>28.02.2015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DF11018-8A53-4A08-B64F-98F4F9FD4D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1" r:id="rId1"/>
    <p:sldLayoutId id="2147483733" r:id="rId2"/>
    <p:sldLayoutId id="2147483742" r:id="rId3"/>
    <p:sldLayoutId id="2147483734" r:id="rId4"/>
    <p:sldLayoutId id="2147483743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700463"/>
            <a:ext cx="8305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85728"/>
            <a:ext cx="8286808" cy="550072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z="7200" smtClean="0"/>
              <a:t/>
            </a:r>
            <a:br>
              <a:rPr lang="ru-RU" sz="7200" smtClean="0"/>
            </a:br>
            <a:r>
              <a:rPr lang="ru-RU" sz="4000" smtClean="0">
                <a:solidFill>
                  <a:schemeClr val="accent2">
                    <a:lumMod val="75000"/>
                  </a:schemeClr>
                </a:solidFill>
              </a:rPr>
              <a:t>Педагогический проект</a:t>
            </a: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>
                <a:solidFill>
                  <a:schemeClr val="accent2">
                    <a:lumMod val="75000"/>
                  </a:schemeClr>
                </a:solidFill>
              </a:rPr>
              <a:t>«Умелые ручки»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>
                <a:solidFill>
                  <a:schemeClr val="tx2">
                    <a:lumMod val="25000"/>
                  </a:schemeClr>
                </a:solidFill>
              </a:rPr>
              <a:t>(совместная   деятельность  родителей и детей по изготовлению  поделок из различного материала)</a:t>
            </a:r>
            <a:br>
              <a:rPr lang="ru-RU" sz="2400" smtClean="0">
                <a:solidFill>
                  <a:schemeClr val="tx2">
                    <a:lumMod val="25000"/>
                  </a:schemeClr>
                </a:solidFill>
              </a:rPr>
            </a:br>
            <a:r>
              <a:rPr lang="ru-RU" sz="2400" err="1" smtClean="0">
                <a:solidFill>
                  <a:schemeClr val="tx2">
                    <a:lumMod val="25000"/>
                  </a:schemeClr>
                </a:solidFill>
              </a:rPr>
              <a:t>Исполнители:родители</a:t>
            </a:r>
            <a:r>
              <a:rPr lang="ru-RU" sz="2400" smtClean="0">
                <a:solidFill>
                  <a:schemeClr val="tx2">
                    <a:lumMod val="25000"/>
                  </a:schemeClr>
                </a:solidFill>
              </a:rPr>
              <a:t> и дети</a:t>
            </a:r>
            <a:br>
              <a:rPr lang="ru-RU" sz="2400" smtClean="0">
                <a:solidFill>
                  <a:schemeClr val="tx2">
                    <a:lumMod val="25000"/>
                  </a:schemeClr>
                </a:solidFill>
              </a:rPr>
            </a:br>
            <a:r>
              <a:rPr lang="ru-RU" sz="2400" err="1" smtClean="0">
                <a:solidFill>
                  <a:schemeClr val="tx2">
                    <a:lumMod val="25000"/>
                  </a:schemeClr>
                </a:solidFill>
              </a:rPr>
              <a:t>Воспитатель:Петухова</a:t>
            </a:r>
            <a:r>
              <a:rPr lang="ru-RU" sz="2400" smtClean="0">
                <a:solidFill>
                  <a:schemeClr val="tx2">
                    <a:lumMod val="25000"/>
                  </a:schemeClr>
                </a:solidFill>
              </a:rPr>
              <a:t> Т.П</a:t>
            </a:r>
            <a:br>
              <a:rPr lang="ru-RU" sz="2400" smtClean="0">
                <a:solidFill>
                  <a:schemeClr val="tx2">
                    <a:lumMod val="25000"/>
                  </a:schemeClr>
                </a:solidFill>
              </a:rPr>
            </a:br>
            <a:r>
              <a:rPr lang="ru-RU" sz="2400" smtClean="0">
                <a:solidFill>
                  <a:schemeClr val="tx2">
                    <a:lumMod val="25000"/>
                  </a:schemeClr>
                </a:solidFill>
              </a:rPr>
              <a:t>Реализация проекта будет проходить во второй младшей группе «Ладушки»</a:t>
            </a:r>
            <a:br>
              <a:rPr lang="ru-RU" sz="2400" smtClean="0">
                <a:solidFill>
                  <a:schemeClr val="tx2">
                    <a:lumMod val="25000"/>
                  </a:schemeClr>
                </a:solidFill>
              </a:rPr>
            </a:br>
            <a:r>
              <a:rPr lang="ru-RU" sz="2400" smtClean="0">
                <a:solidFill>
                  <a:schemeClr val="tx2">
                    <a:lumMod val="25000"/>
                  </a:schemeClr>
                </a:solidFill>
              </a:rPr>
              <a:t>МБДОУ детский сад №11 «Колосок»</a:t>
            </a:r>
            <a:br>
              <a:rPr lang="ru-RU" sz="2400" smtClean="0">
                <a:solidFill>
                  <a:schemeClr val="tx2">
                    <a:lumMod val="25000"/>
                  </a:schemeClr>
                </a:solidFill>
              </a:rPr>
            </a:br>
            <a:r>
              <a:rPr lang="ru-RU" sz="2400" smtClean="0">
                <a:solidFill>
                  <a:schemeClr val="tx2">
                    <a:lumMod val="25000"/>
                  </a:schemeClr>
                </a:solidFill>
              </a:rPr>
              <a:t>Срок исполнения 3 месяца</a:t>
            </a:r>
            <a:br>
              <a:rPr lang="ru-RU" sz="2400" smtClean="0">
                <a:solidFill>
                  <a:schemeClr val="tx2">
                    <a:lumMod val="25000"/>
                  </a:schemeClr>
                </a:solidFill>
              </a:rPr>
            </a:br>
            <a:r>
              <a:rPr lang="ru-RU" sz="2400" smtClean="0">
                <a:solidFill>
                  <a:schemeClr val="tx2">
                    <a:lumMod val="25000"/>
                  </a:schemeClr>
                </a:solidFill>
              </a:rPr>
              <a:t>2013 год</a:t>
            </a:r>
            <a:endParaRPr lang="ru-RU" sz="2400">
              <a:solidFill>
                <a:schemeClr val="tx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234" y="1524000"/>
            <a:ext cx="6517531" cy="4572000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124744"/>
            <a:ext cx="6909453" cy="4572000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362" y="1524000"/>
            <a:ext cx="6879276" cy="4572000"/>
          </a:xfrm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231" y="1524000"/>
            <a:ext cx="6763537" cy="4572000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609" y="1524000"/>
            <a:ext cx="6728781" cy="4572000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4137" y="1524000"/>
            <a:ext cx="2955726" cy="4572000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5750" y="1524000"/>
            <a:ext cx="2992500" cy="4572000"/>
          </a:xfr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50" y="142875"/>
            <a:ext cx="8643938" cy="6572250"/>
          </a:xfrm>
        </p:spPr>
        <p:txBody>
          <a:bodyPr>
            <a:normAutofit fontScale="2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9600" b="1" dirty="0" smtClean="0">
                <a:solidFill>
                  <a:schemeClr val="bg1"/>
                </a:solidFill>
              </a:rPr>
              <a:t>1 </a:t>
            </a:r>
            <a:r>
              <a:rPr lang="ru-RU" sz="5600" b="1" dirty="0" smtClean="0">
                <a:solidFill>
                  <a:schemeClr val="bg1"/>
                </a:solidFill>
              </a:rPr>
              <a:t>Этап</a:t>
            </a:r>
            <a:endParaRPr lang="ru-RU" sz="5600" dirty="0" smtClean="0">
              <a:solidFill>
                <a:schemeClr val="bg1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5600" b="1" dirty="0" err="1" smtClean="0">
                <a:solidFill>
                  <a:schemeClr val="bg1"/>
                </a:solidFill>
              </a:rPr>
              <a:t>Целеполагание</a:t>
            </a:r>
            <a:endParaRPr lang="ru-RU" sz="5600" dirty="0" smtClean="0">
              <a:solidFill>
                <a:schemeClr val="bg1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5600" dirty="0" smtClean="0">
                <a:solidFill>
                  <a:schemeClr val="bg1"/>
                </a:solidFill>
              </a:rPr>
              <a:t> 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5600" dirty="0" smtClean="0">
                <a:solidFill>
                  <a:schemeClr val="bg1"/>
                </a:solidFill>
              </a:rPr>
              <a:t> 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5600" b="1" dirty="0" smtClean="0">
                <a:solidFill>
                  <a:schemeClr val="bg1"/>
                </a:solidFill>
              </a:rPr>
              <a:t>Процесс  творчества  характерен  тем, что творец самой своей работой и ее результатами производит огромное влияние на тех, кто находится рядом с ним. </a:t>
            </a:r>
            <a:endParaRPr lang="ru-RU" sz="5600" dirty="0" smtClean="0">
              <a:solidFill>
                <a:schemeClr val="bg1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5600" b="1" dirty="0" smtClean="0">
                <a:solidFill>
                  <a:schemeClr val="bg1"/>
                </a:solidFill>
              </a:rPr>
              <a:t>                                                                                  В.А.Сухомлинский</a:t>
            </a:r>
            <a:endParaRPr lang="ru-RU" sz="5600" dirty="0" smtClean="0">
              <a:solidFill>
                <a:schemeClr val="bg1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5600" b="1" u="sng" dirty="0" smtClean="0">
                <a:solidFill>
                  <a:schemeClr val="bg1"/>
                </a:solidFill>
              </a:rPr>
              <a:t> </a:t>
            </a:r>
            <a:endParaRPr lang="ru-RU" sz="5600" dirty="0" smtClean="0">
              <a:solidFill>
                <a:schemeClr val="bg1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5600" dirty="0" smtClean="0">
                <a:solidFill>
                  <a:schemeClr val="bg1"/>
                </a:solidFill>
              </a:rPr>
              <a:t>Интересные поделки с детьми это не только способ весело провести время со своим ребенком, но и развитие у детей творческих навыков, усидчивости, аккуратности и координации. Интересные поделки для детей сродни развивающим играм. Ребенок не просто проводит время за созданием поделки, но и получает в результате этого творческого процесса ощутимый результат. Поделки из разнообразных материалов,  – прекрасное средство для разностороннего развития ребенка. Совершенствование его эстетического вкуса, </a:t>
            </a:r>
            <a:r>
              <a:rPr lang="ru-RU" sz="5600" dirty="0" err="1" smtClean="0">
                <a:solidFill>
                  <a:schemeClr val="bg1"/>
                </a:solidFill>
              </a:rPr>
              <a:t>умственныхспособностей</a:t>
            </a:r>
            <a:r>
              <a:rPr lang="ru-RU" sz="5600" dirty="0" smtClean="0">
                <a:solidFill>
                  <a:schemeClr val="bg1"/>
                </a:solidFill>
              </a:rPr>
              <a:t> и конструкторского мышления . Из легкодоступных, не опасных для здоровья материалов -  пластилина, </a:t>
            </a:r>
            <a:r>
              <a:rPr lang="ru-RU" sz="5600" dirty="0" err="1" smtClean="0">
                <a:solidFill>
                  <a:schemeClr val="bg1"/>
                </a:solidFill>
              </a:rPr>
              <a:t>бумаги,ткани</a:t>
            </a:r>
            <a:r>
              <a:rPr lang="ru-RU" sz="5600" dirty="0" smtClean="0">
                <a:solidFill>
                  <a:schemeClr val="bg1"/>
                </a:solidFill>
              </a:rPr>
              <a:t> - ребенок может сделать множество интересных и зачастую полезных вещей. Умение изготавливать поделки своими руками не должно являться самоцелью, эти навыки призваны служить лишь средством обучения ребенка умению воплощать поставленную задачу. Изготовление самоделок имеет и воспитательное значение. Полноценно, правильно поставленный процесс обучения обязательно должен выработать у  ребенка гордость и ответственность к проделанной работе, и, конечно же, к труду других, вначале к  – своим родителям.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5600" dirty="0" smtClean="0">
                <a:solidFill>
                  <a:schemeClr val="bg1"/>
                </a:solidFill>
              </a:rPr>
              <a:t> 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5600" b="1" dirty="0" smtClean="0">
                <a:solidFill>
                  <a:schemeClr val="bg1"/>
                </a:solidFill>
              </a:rPr>
              <a:t>Цель :</a:t>
            </a:r>
            <a:r>
              <a:rPr lang="ru-RU" sz="5600" dirty="0" smtClean="0">
                <a:solidFill>
                  <a:schemeClr val="bg1"/>
                </a:solidFill>
              </a:rPr>
              <a:t>  привлечь родителей к участию в жизни своих детей в </a:t>
            </a:r>
            <a:r>
              <a:rPr lang="ru-RU" sz="5600" dirty="0" err="1" smtClean="0">
                <a:solidFill>
                  <a:schemeClr val="bg1"/>
                </a:solidFill>
              </a:rPr>
              <a:t>ДОУ.Развитие</a:t>
            </a:r>
            <a:r>
              <a:rPr lang="ru-RU" sz="5600" dirty="0" smtClean="0">
                <a:solidFill>
                  <a:schemeClr val="bg1"/>
                </a:solidFill>
              </a:rPr>
              <a:t> творческого потенциала у детей младшего дошкольного возраста  в процессе совместной деятельности  с родителями.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5600" dirty="0" smtClean="0">
                <a:solidFill>
                  <a:schemeClr val="bg1"/>
                </a:solidFill>
              </a:rPr>
              <a:t> 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5600" b="1" dirty="0" smtClean="0">
                <a:solidFill>
                  <a:schemeClr val="bg1"/>
                </a:solidFill>
              </a:rPr>
              <a:t>Задачи:</a:t>
            </a:r>
            <a:endParaRPr lang="ru-RU" sz="5600" dirty="0" smtClean="0">
              <a:solidFill>
                <a:schemeClr val="bg1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5600" dirty="0" smtClean="0">
                <a:solidFill>
                  <a:schemeClr val="bg1"/>
                </a:solidFill>
              </a:rPr>
              <a:t>1.Обеспечение благоприятной атмосферы во взаимодействии ребенка и родителей.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5600" dirty="0" smtClean="0">
                <a:solidFill>
                  <a:schemeClr val="bg1"/>
                </a:solidFill>
              </a:rPr>
              <a:t>2.Обогащение разнообразными предметами и стимулами с целью развития любознательности.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5600" dirty="0" smtClean="0">
                <a:solidFill>
                  <a:schemeClr val="bg1"/>
                </a:solidFill>
              </a:rPr>
              <a:t>3.Обучение детей умению ставить цель, планировать работу, подбирать соответствующие замыслу материалы, инструменты.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0"/>
            <a:ext cx="2971792" cy="1524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50" y="214313"/>
            <a:ext cx="8501063" cy="6286500"/>
          </a:xfrm>
        </p:spPr>
        <p:txBody>
          <a:bodyPr>
            <a:normAutofit fontScale="2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5600" dirty="0" smtClean="0">
                <a:solidFill>
                  <a:schemeClr val="bg1"/>
                </a:solidFill>
              </a:rPr>
              <a:t>4.Формирование предпосылок поисковой деятельности, интеллектуальной  инициативы.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5600" dirty="0" smtClean="0">
                <a:solidFill>
                  <a:schemeClr val="bg1"/>
                </a:solidFill>
              </a:rPr>
              <a:t>5.Развитие художественных способностей.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5600" dirty="0" smtClean="0">
                <a:solidFill>
                  <a:schemeClr val="bg1"/>
                </a:solidFill>
              </a:rPr>
              <a:t>6.Воспитание эстетического отношения к окружающему.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5600" dirty="0" smtClean="0">
                <a:solidFill>
                  <a:schemeClr val="bg1"/>
                </a:solidFill>
              </a:rPr>
              <a:t> 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5600" dirty="0" smtClean="0">
                <a:solidFill>
                  <a:schemeClr val="bg1"/>
                </a:solidFill>
              </a:rPr>
              <a:t> 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5600" b="1" dirty="0" smtClean="0">
                <a:solidFill>
                  <a:schemeClr val="bg1"/>
                </a:solidFill>
              </a:rPr>
              <a:t>Предполагаемые итоги реализации проекта:</a:t>
            </a:r>
            <a:endParaRPr lang="ru-RU" sz="5600" dirty="0" smtClean="0">
              <a:solidFill>
                <a:schemeClr val="bg1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5600" u="sng" dirty="0" smtClean="0">
                <a:solidFill>
                  <a:schemeClr val="bg1"/>
                </a:solidFill>
              </a:rPr>
              <a:t>Дети: </a:t>
            </a:r>
            <a:r>
              <a:rPr lang="ru-RU" sz="5600" dirty="0" smtClean="0">
                <a:solidFill>
                  <a:schemeClr val="bg1"/>
                </a:solidFill>
              </a:rPr>
              <a:t>с уважением и гордостью относятся к родителям; совместно с взрослыми изготавливают поделки из подручного материала, проявляют творческую активность; проявляют умение общаться; отражают свои творческие замыслы в продуктивной деятельности.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5600" dirty="0" smtClean="0">
                <a:solidFill>
                  <a:schemeClr val="bg1"/>
                </a:solidFill>
              </a:rPr>
              <a:t> 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5600" u="sng" dirty="0" smtClean="0">
                <a:solidFill>
                  <a:schemeClr val="bg1"/>
                </a:solidFill>
              </a:rPr>
              <a:t>Педагог: </a:t>
            </a:r>
            <a:r>
              <a:rPr lang="ru-RU" sz="5600" dirty="0" smtClean="0">
                <a:solidFill>
                  <a:schemeClr val="bg1"/>
                </a:solidFill>
              </a:rPr>
              <a:t>ориентирует, создает мотивацию у родителей к совместному творчеству; ориентирует родителей на активное участие в жизни ребенка.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5600" dirty="0" smtClean="0">
                <a:solidFill>
                  <a:schemeClr val="bg1"/>
                </a:solidFill>
              </a:rPr>
              <a:t> 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5600" u="sng" dirty="0" smtClean="0">
                <a:solidFill>
                  <a:schemeClr val="bg1"/>
                </a:solidFill>
              </a:rPr>
              <a:t>Родители: </a:t>
            </a:r>
            <a:r>
              <a:rPr lang="ru-RU" sz="5600" dirty="0" smtClean="0">
                <a:solidFill>
                  <a:schemeClr val="bg1"/>
                </a:solidFill>
              </a:rPr>
              <a:t>проявляют интерес к проблеме создания выставки, поддерживают детей эмоционально; реализуют творческие замыслы ребенка; совместно изготавливают поделки для выставки.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5600" dirty="0" smtClean="0">
                <a:solidFill>
                  <a:schemeClr val="bg1"/>
                </a:solidFill>
              </a:rPr>
              <a:t> 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9600" b="1" dirty="0" smtClean="0">
                <a:solidFill>
                  <a:schemeClr val="bg1"/>
                </a:solidFill>
              </a:rPr>
              <a:t>2 </a:t>
            </a:r>
            <a:r>
              <a:rPr lang="ru-RU" sz="5600" b="1" dirty="0" smtClean="0">
                <a:solidFill>
                  <a:schemeClr val="bg1"/>
                </a:solidFill>
              </a:rPr>
              <a:t>Этап</a:t>
            </a:r>
            <a:endParaRPr lang="ru-RU" sz="5600" dirty="0" smtClean="0">
              <a:solidFill>
                <a:schemeClr val="bg1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5600" b="1" dirty="0" smtClean="0">
                <a:solidFill>
                  <a:schemeClr val="bg1"/>
                </a:solidFill>
              </a:rPr>
              <a:t>Разработка проекта:</a:t>
            </a:r>
            <a:endParaRPr lang="ru-RU" sz="5600" dirty="0" smtClean="0">
              <a:solidFill>
                <a:schemeClr val="bg1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5600" dirty="0" smtClean="0">
                <a:solidFill>
                  <a:schemeClr val="bg1"/>
                </a:solidFill>
              </a:rPr>
              <a:t> 1. Разработать положение о создание выставки в группе.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5600" dirty="0" smtClean="0">
                <a:solidFill>
                  <a:schemeClr val="bg1"/>
                </a:solidFill>
              </a:rPr>
              <a:t> 2. Проведение консультации для родителей с образцами  вариантов   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5600" dirty="0" smtClean="0">
                <a:solidFill>
                  <a:schemeClr val="bg1"/>
                </a:solidFill>
              </a:rPr>
              <a:t>    поделок.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5600" dirty="0" smtClean="0">
                <a:solidFill>
                  <a:schemeClr val="bg1"/>
                </a:solidFill>
              </a:rPr>
              <a:t> 3. Беседа с родителями о важности совместной деятельности с ребенком.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5600" dirty="0" smtClean="0">
                <a:solidFill>
                  <a:schemeClr val="bg1"/>
                </a:solidFill>
              </a:rPr>
              <a:t> 4. Пригласить родителей посетить тематическое занятие, организованное   в своей возрастной группе.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5600" dirty="0" smtClean="0">
                <a:solidFill>
                  <a:schemeClr val="bg1"/>
                </a:solidFill>
              </a:rPr>
              <a:t> 5. Предложить родителям вместе с детьми дома реализовать свои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5600" dirty="0" smtClean="0">
                <a:solidFill>
                  <a:schemeClr val="bg1"/>
                </a:solidFill>
              </a:rPr>
              <a:t>     творческие замыслы в изготовлении поделок.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5600" dirty="0" smtClean="0">
                <a:solidFill>
                  <a:schemeClr val="bg1"/>
                </a:solidFill>
              </a:rPr>
              <a:t> 6. Создание выставки «Умелые ручки».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114272" cy="13332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88" y="214313"/>
            <a:ext cx="8429625" cy="6429375"/>
          </a:xfrm>
        </p:spPr>
        <p:txBody>
          <a:bodyPr>
            <a:normAutofit fontScale="6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800" b="1" dirty="0" smtClean="0">
                <a:solidFill>
                  <a:schemeClr val="bg1"/>
                </a:solidFill>
              </a:rPr>
              <a:t>3</a:t>
            </a:r>
            <a:r>
              <a:rPr lang="ru-RU" b="1" dirty="0" smtClean="0">
                <a:solidFill>
                  <a:schemeClr val="bg1"/>
                </a:solidFill>
              </a:rPr>
              <a:t> Этап</a:t>
            </a:r>
            <a:endParaRPr lang="ru-RU" dirty="0" smtClean="0">
              <a:solidFill>
                <a:schemeClr val="bg1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bg1"/>
                </a:solidFill>
              </a:rPr>
              <a:t>Реализация проекта:</a:t>
            </a:r>
            <a:endParaRPr lang="ru-RU" dirty="0" smtClean="0">
              <a:solidFill>
                <a:schemeClr val="bg1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bg1"/>
                </a:solidFill>
              </a:rPr>
              <a:t> </a:t>
            </a:r>
            <a:endParaRPr lang="ru-RU" dirty="0" smtClean="0">
              <a:solidFill>
                <a:schemeClr val="bg1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bg1"/>
                </a:solidFill>
              </a:rPr>
              <a:t> Исходя из перечисленных задач проекта, я наметила следующие  формы работы 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bg1"/>
                </a:solidFill>
              </a:rPr>
              <a:t> 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bg1"/>
                </a:solidFill>
              </a:rPr>
              <a:t>1. Дидактические игры: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bg1"/>
                </a:solidFill>
              </a:rPr>
              <a:t>    - «Из чего сделано», «Найди предмет»(по определению материала) и </a:t>
            </a:r>
            <a:r>
              <a:rPr lang="ru-RU" dirty="0" err="1" smtClean="0">
                <a:solidFill>
                  <a:schemeClr val="bg1"/>
                </a:solidFill>
              </a:rPr>
              <a:t>т.п</a:t>
            </a:r>
            <a:endParaRPr lang="ru-RU" dirty="0" smtClean="0">
              <a:solidFill>
                <a:schemeClr val="bg1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bg1"/>
                </a:solidFill>
              </a:rPr>
              <a:t>2.Беседа с родителями о важности  совместной деятельности с ребенком.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bg1"/>
                </a:solidFill>
              </a:rPr>
              <a:t>3.Совместное изготовление поделок для выставки (родители и дети).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bg1"/>
                </a:solidFill>
              </a:rPr>
              <a:t>4. Чтение художественной литературы.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bg1"/>
                </a:solidFill>
              </a:rPr>
              <a:t>5. Проведение занятий.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bg1"/>
                </a:solidFill>
              </a:rPr>
              <a:t>6. Создание выставки.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bg1"/>
                </a:solidFill>
              </a:rPr>
              <a:t>7. Посещение выставки.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bg1"/>
                </a:solidFill>
              </a:rPr>
              <a:t> 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bg1"/>
                </a:solidFill>
              </a:rPr>
              <a:t>Положение о создание выставки в группе.</a:t>
            </a:r>
            <a:endParaRPr lang="ru-RU" dirty="0" smtClean="0">
              <a:solidFill>
                <a:schemeClr val="bg1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bg1"/>
                </a:solidFill>
              </a:rPr>
              <a:t> </a:t>
            </a:r>
            <a:endParaRPr lang="ru-RU" dirty="0" smtClean="0">
              <a:solidFill>
                <a:schemeClr val="bg1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b="1" dirty="0" smtClean="0">
                <a:solidFill>
                  <a:schemeClr val="bg1"/>
                </a:solidFill>
              </a:rPr>
              <a:t>I</a:t>
            </a:r>
            <a:r>
              <a:rPr lang="ru-RU" b="1" dirty="0" smtClean="0">
                <a:solidFill>
                  <a:schemeClr val="bg1"/>
                </a:solidFill>
              </a:rPr>
              <a:t>. Основные положения.</a:t>
            </a:r>
            <a:endParaRPr lang="ru-RU" dirty="0" smtClean="0">
              <a:solidFill>
                <a:schemeClr val="bg1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bg1"/>
                </a:solidFill>
              </a:rPr>
              <a:t>1.  Укреплять связи дошкольного учреждения с семьей, побуждать родителей к совместной творческой деятельности с детьми, развивать творческие способности детей.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bg1"/>
                </a:solidFill>
              </a:rPr>
              <a:t>2. Участниками могут стать все семьи воспитанников.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 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114272" cy="13332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1"/>
          <p:cNvSpPr>
            <a:spLocks noGrp="1"/>
          </p:cNvSpPr>
          <p:nvPr>
            <p:ph idx="1"/>
          </p:nvPr>
        </p:nvSpPr>
        <p:spPr>
          <a:xfrm>
            <a:off x="571500" y="1000125"/>
            <a:ext cx="8229600" cy="5524500"/>
          </a:xfrm>
        </p:spPr>
        <p:txBody>
          <a:bodyPr/>
          <a:lstStyle/>
          <a:p>
            <a:pPr eaLnBrk="1" hangingPunct="1"/>
            <a:r>
              <a:rPr lang="en-US" altLang="ru-RU" sz="1700" b="1" smtClean="0">
                <a:solidFill>
                  <a:schemeClr val="bg1"/>
                </a:solidFill>
              </a:rPr>
              <a:t>II</a:t>
            </a:r>
            <a:r>
              <a:rPr lang="ru-RU" altLang="ru-RU" sz="1700" b="1" smtClean="0">
                <a:solidFill>
                  <a:schemeClr val="bg1"/>
                </a:solidFill>
              </a:rPr>
              <a:t>. Основная часть.</a:t>
            </a:r>
            <a:endParaRPr lang="ru-RU" altLang="ru-RU" sz="1700" smtClean="0">
              <a:solidFill>
                <a:schemeClr val="bg1"/>
              </a:solidFill>
            </a:endParaRPr>
          </a:p>
          <a:p>
            <a:pPr eaLnBrk="1" hangingPunct="1"/>
            <a:r>
              <a:rPr lang="ru-RU" altLang="ru-RU" sz="1700" b="1" smtClean="0">
                <a:solidFill>
                  <a:schemeClr val="bg1"/>
                </a:solidFill>
              </a:rPr>
              <a:t> </a:t>
            </a:r>
            <a:endParaRPr lang="ru-RU" altLang="ru-RU" sz="1700" smtClean="0">
              <a:solidFill>
                <a:schemeClr val="bg1"/>
              </a:solidFill>
            </a:endParaRPr>
          </a:p>
          <a:p>
            <a:pPr eaLnBrk="1" hangingPunct="1"/>
            <a:r>
              <a:rPr lang="ru-RU" altLang="ru-RU" sz="1700" smtClean="0">
                <a:solidFill>
                  <a:schemeClr val="bg1"/>
                </a:solidFill>
              </a:rPr>
              <a:t>2.1. Участниками являются дети и родители.</a:t>
            </a:r>
          </a:p>
          <a:p>
            <a:pPr eaLnBrk="1" hangingPunct="1"/>
            <a:r>
              <a:rPr lang="ru-RU" altLang="ru-RU" sz="1700" smtClean="0">
                <a:solidFill>
                  <a:schemeClr val="bg1"/>
                </a:solidFill>
              </a:rPr>
              <a:t>2.2. Творческий подход.</a:t>
            </a:r>
          </a:p>
          <a:p>
            <a:pPr eaLnBrk="1" hangingPunct="1"/>
            <a:r>
              <a:rPr lang="ru-RU" altLang="ru-RU" sz="1700" smtClean="0">
                <a:solidFill>
                  <a:schemeClr val="bg1"/>
                </a:solidFill>
              </a:rPr>
              <a:t>2.3. Аккуратность выполнения работы.</a:t>
            </a:r>
          </a:p>
          <a:p>
            <a:pPr eaLnBrk="1" hangingPunct="1"/>
            <a:r>
              <a:rPr lang="ru-RU" altLang="ru-RU" sz="1700" smtClean="0">
                <a:solidFill>
                  <a:schemeClr val="bg1"/>
                </a:solidFill>
              </a:rPr>
              <a:t>2.4. Количество участников в данной возрастной группе.</a:t>
            </a:r>
          </a:p>
          <a:p>
            <a:pPr eaLnBrk="1" hangingPunct="1"/>
            <a:r>
              <a:rPr lang="ru-RU" altLang="ru-RU" sz="1700" smtClean="0">
                <a:solidFill>
                  <a:schemeClr val="bg1"/>
                </a:solidFill>
              </a:rPr>
              <a:t>2.5. Требования к экспонатам:</a:t>
            </a:r>
          </a:p>
          <a:p>
            <a:pPr eaLnBrk="1" hangingPunct="1"/>
            <a:r>
              <a:rPr lang="ru-RU" altLang="ru-RU" sz="1700" smtClean="0">
                <a:solidFill>
                  <a:schemeClr val="bg1"/>
                </a:solidFill>
              </a:rPr>
              <a:t>        - Разнообразие и оригинальность используемого материала – </a:t>
            </a:r>
          </a:p>
          <a:p>
            <a:pPr eaLnBrk="1" hangingPunct="1"/>
            <a:r>
              <a:rPr lang="ru-RU" altLang="ru-RU" sz="1700" smtClean="0">
                <a:solidFill>
                  <a:schemeClr val="bg1"/>
                </a:solidFill>
              </a:rPr>
              <a:t>         бумага, природный и бросовый материал и др.</a:t>
            </a:r>
          </a:p>
          <a:p>
            <a:pPr eaLnBrk="1" hangingPunct="1"/>
            <a:r>
              <a:rPr lang="ru-RU" altLang="ru-RU" sz="1700" smtClean="0">
                <a:solidFill>
                  <a:schemeClr val="bg1"/>
                </a:solidFill>
              </a:rPr>
              <a:t>        - Эстетичность исполнения.</a:t>
            </a:r>
          </a:p>
          <a:p>
            <a:pPr eaLnBrk="1" hangingPunct="1"/>
            <a:r>
              <a:rPr lang="ru-RU" altLang="ru-RU" sz="1700" smtClean="0">
                <a:solidFill>
                  <a:schemeClr val="bg1"/>
                </a:solidFill>
              </a:rPr>
              <a:t> </a:t>
            </a:r>
          </a:p>
          <a:p>
            <a:pPr eaLnBrk="1" hangingPunct="1"/>
            <a:r>
              <a:rPr lang="ru-RU" altLang="ru-RU" sz="1700" smtClean="0">
                <a:solidFill>
                  <a:schemeClr val="bg1"/>
                </a:solidFill>
              </a:rPr>
              <a:t>Победителями становятся все участники по разным номинациям.</a:t>
            </a:r>
          </a:p>
          <a:p>
            <a:pPr eaLnBrk="1" hangingPunct="1"/>
            <a:endParaRPr lang="ru-RU" alt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328586" cy="20476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1"/>
          <p:cNvSpPr>
            <a:spLocks noGrp="1"/>
          </p:cNvSpPr>
          <p:nvPr>
            <p:ph idx="1"/>
          </p:nvPr>
        </p:nvSpPr>
        <p:spPr>
          <a:xfrm>
            <a:off x="285750" y="214313"/>
            <a:ext cx="8401050" cy="588168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altLang="ru-RU" smtClean="0"/>
              <a:t> </a:t>
            </a:r>
            <a:endParaRPr lang="ru-RU" altLang="ru-RU" sz="120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57298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b="1" u="sng" smtClean="0"/>
              <a:t/>
            </a:r>
            <a:br>
              <a:rPr lang="ru-RU" b="1" u="sng" smtClean="0"/>
            </a:br>
            <a:r>
              <a:rPr lang="ru-RU" b="1" u="sng" smtClean="0"/>
              <a:t/>
            </a:r>
            <a:br>
              <a:rPr lang="ru-RU" b="1" u="sng" smtClean="0"/>
            </a:br>
            <a:r>
              <a:rPr lang="ru-RU" b="1" u="sng" smtClean="0"/>
              <a:t/>
            </a:r>
            <a:br>
              <a:rPr lang="ru-RU" b="1" u="sng" smtClean="0"/>
            </a:br>
            <a:r>
              <a:rPr lang="ru-RU" b="1" u="sng" smtClean="0"/>
              <a:t/>
            </a:r>
            <a:br>
              <a:rPr lang="ru-RU" b="1" u="sng" smtClean="0"/>
            </a:br>
            <a:r>
              <a:rPr lang="ru-RU" b="1" u="sng" smtClean="0"/>
              <a:t/>
            </a:r>
            <a:br>
              <a:rPr lang="ru-RU" b="1" u="sng" smtClean="0"/>
            </a:br>
            <a:r>
              <a:rPr lang="ru-RU" b="1" u="sng" smtClean="0"/>
              <a:t/>
            </a:r>
            <a:br>
              <a:rPr lang="ru-RU" b="1" u="sng" smtClean="0"/>
            </a:br>
            <a:r>
              <a:rPr lang="ru-RU" b="1" u="sng" smtClean="0"/>
              <a:t/>
            </a:r>
            <a:br>
              <a:rPr lang="ru-RU" b="1" u="sng" smtClean="0"/>
            </a:br>
            <a:r>
              <a:rPr lang="ru-RU" b="1" u="sng" smtClean="0"/>
              <a:t/>
            </a:r>
            <a:br>
              <a:rPr lang="ru-RU" b="1" u="sng" smtClean="0"/>
            </a:br>
            <a:r>
              <a:rPr lang="ru-RU" sz="2000" b="1" smtClean="0">
                <a:solidFill>
                  <a:schemeClr val="bg1"/>
                </a:solidFill>
              </a:rPr>
              <a:t>План   реализации   педагогического   проекта.</a:t>
            </a:r>
            <a:r>
              <a:rPr lang="ru-RU" smtClean="0"/>
              <a:t/>
            </a:r>
            <a:br>
              <a:rPr lang="ru-RU" smtClean="0"/>
            </a:br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500" y="1071563"/>
          <a:ext cx="8143875" cy="4954787"/>
        </p:xfrm>
        <a:graphic>
          <a:graphicData uri="http://schemas.openxmlformats.org/drawingml/2006/table">
            <a:tbl>
              <a:tblPr/>
              <a:tblGrid>
                <a:gridCol w="636588"/>
                <a:gridCol w="1935162"/>
                <a:gridCol w="1714500"/>
                <a:gridCol w="3857625"/>
              </a:tblGrid>
              <a:tr h="6428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№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onstantia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Вид работы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onstantia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Сроки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выполнения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onstantia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Проделанная работа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88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1.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5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Организационный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5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сентябрь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5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1.Подобрать методическую и художественную литературу по данной теме.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2.Разработка педагогического проекта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3. Проведение консультаций для родителей.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4. Оформление альбомов с рекомендациями для родителей.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5DC"/>
                    </a:solidFill>
                  </a:tcPr>
                </a:tc>
              </a:tr>
              <a:tr h="1005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2.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3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Практический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с родителями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3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октябрь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3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1.Организация консультаций мастерских для родителей.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3.Проведение тематических занятий.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4. Изготовление поделок для выставки в домашних условиях.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3EE"/>
                    </a:solidFill>
                  </a:tcPr>
                </a:tc>
              </a:tr>
              <a:tr h="1188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3.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5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Практический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с детьми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5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ноябрь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5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1.Проведение дидактических игр.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2.Чтение художественной литературы.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3.Проведение занятий.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4. Помощь родителям в изготовление поделок для выставки.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5. Посещение выставки.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5DC"/>
                    </a:solidFill>
                  </a:tcPr>
                </a:tc>
              </a:tr>
              <a:tr h="9286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4.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3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Заключитель-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ный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3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конец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ноября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3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1. Создание выставки.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2. Присуждение номинаций.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3. Посещение выставки.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3E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z="2400" smtClean="0">
                <a:solidFill>
                  <a:schemeClr val="bg1"/>
                </a:solidFill>
              </a:rPr>
              <a:t>4</a:t>
            </a:r>
            <a:r>
              <a:rPr lang="ru-RU" altLang="ru-RU" sz="2000" smtClean="0">
                <a:solidFill>
                  <a:schemeClr val="bg1"/>
                </a:solidFill>
              </a:rPr>
              <a:t>этап</a:t>
            </a:r>
          </a:p>
          <a:p>
            <a:pPr eaLnBrk="1" hangingPunct="1"/>
            <a:endParaRPr lang="ru-RU" altLang="ru-RU" sz="2000" smtClean="0">
              <a:solidFill>
                <a:schemeClr val="bg1"/>
              </a:solidFill>
            </a:endParaRPr>
          </a:p>
          <a:p>
            <a:pPr eaLnBrk="1" hangingPunct="1"/>
            <a:r>
              <a:rPr lang="ru-RU" altLang="ru-RU" sz="2000" smtClean="0">
                <a:solidFill>
                  <a:schemeClr val="bg1"/>
                </a:solidFill>
              </a:rPr>
              <a:t>Презентация выставки «Умелые ручки»(присуждение номинаций, вручение призов)</a:t>
            </a:r>
          </a:p>
          <a:p>
            <a:pPr eaLnBrk="1" hangingPunct="1"/>
            <a:endParaRPr lang="ru-RU" alt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700463"/>
            <a:ext cx="8305800" cy="1143000"/>
          </a:xfrm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714752"/>
            <a:ext cx="8305800" cy="19812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chemeClr val="accent2">
                    <a:lumMod val="75000"/>
                  </a:schemeClr>
                </a:solidFill>
              </a:rPr>
              <a:t>Презентация проекта</a:t>
            </a:r>
            <a:br>
              <a:rPr lang="ru-RU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mtClean="0">
                <a:solidFill>
                  <a:schemeClr val="accent2">
                    <a:lumMod val="75000"/>
                  </a:schemeClr>
                </a:solidFill>
              </a:rPr>
              <a:t>«Совместная деятельность родителей и детей по изготовлению поделок из различного материала»</a:t>
            </a:r>
            <a:br>
              <a:rPr lang="ru-RU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mtClean="0">
                <a:solidFill>
                  <a:schemeClr val="tx2">
                    <a:lumMod val="25000"/>
                  </a:schemeClr>
                </a:solidFill>
              </a:rPr>
              <a:t>Выставка поделок</a:t>
            </a:r>
            <a:br>
              <a:rPr lang="ru-RU" smtClean="0">
                <a:solidFill>
                  <a:schemeClr val="tx2">
                    <a:lumMod val="25000"/>
                  </a:schemeClr>
                </a:solidFill>
              </a:rPr>
            </a:br>
            <a:r>
              <a:rPr lang="ru-RU" smtClean="0">
                <a:solidFill>
                  <a:schemeClr val="tx2">
                    <a:lumMod val="25000"/>
                  </a:schemeClr>
                </a:solidFill>
              </a:rPr>
              <a:t>«Умелые ручки»</a:t>
            </a:r>
            <a:endParaRPr lang="ru-RU">
              <a:solidFill>
                <a:schemeClr val="tx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700463"/>
            <a:ext cx="8305800" cy="1143000"/>
          </a:xfrm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433513"/>
            <a:ext cx="8305800" cy="1981200"/>
          </a:xfrm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92" y="353568"/>
            <a:ext cx="8357616" cy="615086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120</TotalTime>
  <Words>165</Words>
  <Application>Microsoft Office PowerPoint</Application>
  <PresentationFormat>Экран (4:3)</PresentationFormat>
  <Paragraphs>117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Бумажная</vt:lpstr>
      <vt:lpstr>   Педагогический проект «Умелые ручки» (совместная   деятельность  родителей и детей по изготовлению  поделок из различного материала) Исполнители:родители и дети Воспитатель:Петухова Т.П Реализация проекта будет проходить во второй младшей группе «Ладушки» МБДОУ детский сад №11 «Колосок» Срок исполнения 3 месяца 2013 год</vt:lpstr>
      <vt:lpstr>.</vt:lpstr>
      <vt:lpstr>.</vt:lpstr>
      <vt:lpstr>.</vt:lpstr>
      <vt:lpstr>.</vt:lpstr>
      <vt:lpstr>        План   реализации   педагогического   проекта. </vt:lpstr>
      <vt:lpstr>Презентация PowerPoint</vt:lpstr>
      <vt:lpstr>Презентация проекта «Совместная деятельность родителей и детей по изготовлению поделок из различного материала» Выставка поделок «Умелые ручки»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проект «Умелые ручки» (совместная деятельность родителей и детей по изготовлению поделок из различного материала) Исполнители:родители и дети Воспитатель:Петухова Т.П Реализация проекта будет проходить во второй младшей группе «Ладушки» МБДОУ детский сад №11 «Колосок</dc:title>
  <dc:creator>Екатерина</dc:creator>
  <cp:lastModifiedBy>Екатерина</cp:lastModifiedBy>
  <cp:revision>15</cp:revision>
  <dcterms:created xsi:type="dcterms:W3CDTF">2013-05-15T18:54:14Z</dcterms:created>
  <dcterms:modified xsi:type="dcterms:W3CDTF">2015-02-28T12:08:21Z</dcterms:modified>
</cp:coreProperties>
</file>