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74" r:id="rId3"/>
    <p:sldId id="275" r:id="rId4"/>
    <p:sldId id="276" r:id="rId5"/>
    <p:sldId id="257" r:id="rId6"/>
    <p:sldId id="258" r:id="rId7"/>
    <p:sldId id="259" r:id="rId8"/>
    <p:sldId id="289" r:id="rId9"/>
    <p:sldId id="290" r:id="rId10"/>
    <p:sldId id="287" r:id="rId11"/>
    <p:sldId id="260" r:id="rId12"/>
    <p:sldId id="285" r:id="rId13"/>
    <p:sldId id="277" r:id="rId14"/>
    <p:sldId id="286" r:id="rId15"/>
    <p:sldId id="278" r:id="rId16"/>
    <p:sldId id="279" r:id="rId17"/>
    <p:sldId id="280" r:id="rId18"/>
    <p:sldId id="281" r:id="rId19"/>
    <p:sldId id="267" r:id="rId20"/>
    <p:sldId id="261" r:id="rId21"/>
    <p:sldId id="262" r:id="rId22"/>
    <p:sldId id="284" r:id="rId23"/>
    <p:sldId id="268" r:id="rId24"/>
    <p:sldId id="269" r:id="rId25"/>
    <p:sldId id="282" r:id="rId26"/>
    <p:sldId id="272" r:id="rId27"/>
    <p:sldId id="288" r:id="rId28"/>
    <p:sldId id="27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056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78;&#1072;&#1085;&#1085;&#1072;\Documents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78;&#1072;&#1085;&#1085;&#1072;\Documents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3381365811368722E-2"/>
          <c:y val="6.4304459406558934E-2"/>
          <c:w val="0.73372134733159389"/>
          <c:h val="0.75796587926509884"/>
        </c:manualLayout>
      </c:layout>
      <c:lineChart>
        <c:grouping val="standard"/>
        <c:ser>
          <c:idx val="0"/>
          <c:order val="0"/>
          <c:tx>
            <c:strRef>
              <c:f>Лист2!$B$1</c:f>
              <c:strCache>
                <c:ptCount val="1"/>
                <c:pt idx="0">
                  <c:v>алоэ - 40%</c:v>
                </c:pt>
              </c:strCache>
            </c:strRef>
          </c:tx>
          <c:spPr>
            <a:ln w="101600"/>
          </c:spPr>
          <c:marker>
            <c:symbol val="none"/>
          </c:marker>
          <c:dPt>
            <c:idx val="1"/>
            <c:spPr>
              <a:ln w="101600">
                <a:solidFill>
                  <a:srgbClr val="0070C0"/>
                </a:solidFill>
              </a:ln>
            </c:spPr>
          </c:dPt>
          <c:cat>
            <c:numRef>
              <c:f>Лист2!$A$2:$A$7</c:f>
              <c:numCache>
                <c:formatCode>dd/mmm</c:formatCode>
                <c:ptCount val="6"/>
                <c:pt idx="0">
                  <c:v>42350</c:v>
                </c:pt>
                <c:pt idx="1">
                  <c:v>42353</c:v>
                </c:pt>
                <c:pt idx="2">
                  <c:v>42355</c:v>
                </c:pt>
                <c:pt idx="3">
                  <c:v>42357</c:v>
                </c:pt>
                <c:pt idx="4">
                  <c:v>42359</c:v>
                </c:pt>
                <c:pt idx="5">
                  <c:v>42361</c:v>
                </c:pt>
              </c:numCache>
            </c:numRef>
          </c:cat>
          <c:val>
            <c:numRef>
              <c:f>Лист2!$B$2:$B$7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3.5</c:v>
                </c:pt>
                <c:pt idx="3">
                  <c:v>4.7</c:v>
                </c:pt>
                <c:pt idx="4">
                  <c:v>6.3</c:v>
                </c:pt>
                <c:pt idx="5">
                  <c:v>7.3</c:v>
                </c:pt>
              </c:numCache>
            </c:numRef>
          </c:val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корневин - 29%</c:v>
                </c:pt>
              </c:strCache>
            </c:strRef>
          </c:tx>
          <c:spPr>
            <a:ln w="101600"/>
          </c:spPr>
          <c:marker>
            <c:symbol val="none"/>
          </c:marker>
          <c:cat>
            <c:numRef>
              <c:f>Лист2!$A$2:$A$7</c:f>
              <c:numCache>
                <c:formatCode>dd/mmm</c:formatCode>
                <c:ptCount val="6"/>
                <c:pt idx="0">
                  <c:v>42350</c:v>
                </c:pt>
                <c:pt idx="1">
                  <c:v>42353</c:v>
                </c:pt>
                <c:pt idx="2">
                  <c:v>42355</c:v>
                </c:pt>
                <c:pt idx="3">
                  <c:v>42357</c:v>
                </c:pt>
                <c:pt idx="4">
                  <c:v>42359</c:v>
                </c:pt>
                <c:pt idx="5">
                  <c:v>42361</c:v>
                </c:pt>
              </c:numCache>
            </c:numRef>
          </c:cat>
          <c:val>
            <c:numRef>
              <c:f>Лист2!$C$2:$C$7</c:f>
              <c:numCache>
                <c:formatCode>General</c:formatCode>
                <c:ptCount val="6"/>
                <c:pt idx="0">
                  <c:v>0</c:v>
                </c:pt>
                <c:pt idx="1">
                  <c:v>0.30000000000000032</c:v>
                </c:pt>
                <c:pt idx="2">
                  <c:v>1</c:v>
                </c:pt>
                <c:pt idx="3">
                  <c:v>2.2999999999999998</c:v>
                </c:pt>
                <c:pt idx="4">
                  <c:v>4.3</c:v>
                </c:pt>
                <c:pt idx="5">
                  <c:v>5.3</c:v>
                </c:pt>
              </c:numCache>
            </c:numRef>
          </c:val>
        </c:ser>
        <c:ser>
          <c:idx val="2"/>
          <c:order val="2"/>
          <c:tx>
            <c:strRef>
              <c:f>Лист2!$D$1</c:f>
              <c:strCache>
                <c:ptCount val="1"/>
                <c:pt idx="0">
                  <c:v>вода - 31%</c:v>
                </c:pt>
              </c:strCache>
            </c:strRef>
          </c:tx>
          <c:spPr>
            <a:ln w="101600"/>
          </c:spPr>
          <c:marker>
            <c:symbol val="none"/>
          </c:marker>
          <c:cat>
            <c:numRef>
              <c:f>Лист2!$A$2:$A$7</c:f>
              <c:numCache>
                <c:formatCode>dd/mmm</c:formatCode>
                <c:ptCount val="6"/>
                <c:pt idx="0">
                  <c:v>42350</c:v>
                </c:pt>
                <c:pt idx="1">
                  <c:v>42353</c:v>
                </c:pt>
                <c:pt idx="2">
                  <c:v>42355</c:v>
                </c:pt>
                <c:pt idx="3">
                  <c:v>42357</c:v>
                </c:pt>
                <c:pt idx="4">
                  <c:v>42359</c:v>
                </c:pt>
                <c:pt idx="5">
                  <c:v>42361</c:v>
                </c:pt>
              </c:numCache>
            </c:numRef>
          </c:cat>
          <c:val>
            <c:numRef>
              <c:f>Лист2!$D$2:$D$7</c:f>
              <c:numCache>
                <c:formatCode>General</c:formatCode>
                <c:ptCount val="6"/>
                <c:pt idx="0">
                  <c:v>0</c:v>
                </c:pt>
                <c:pt idx="1">
                  <c:v>0.70000000000000062</c:v>
                </c:pt>
                <c:pt idx="2">
                  <c:v>1.7000000000000013</c:v>
                </c:pt>
                <c:pt idx="3">
                  <c:v>4</c:v>
                </c:pt>
                <c:pt idx="4">
                  <c:v>4.7</c:v>
                </c:pt>
                <c:pt idx="5">
                  <c:v>5.7</c:v>
                </c:pt>
              </c:numCache>
            </c:numRef>
          </c:val>
        </c:ser>
        <c:marker val="1"/>
        <c:axId val="61560704"/>
        <c:axId val="61562240"/>
      </c:lineChart>
      <c:dateAx>
        <c:axId val="61560704"/>
        <c:scaling>
          <c:orientation val="minMax"/>
        </c:scaling>
        <c:axPos val="b"/>
        <c:numFmt formatCode="dd/mmm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61562240"/>
        <c:crosses val="autoZero"/>
        <c:auto val="1"/>
        <c:lblOffset val="100"/>
      </c:dateAx>
      <c:valAx>
        <c:axId val="615622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6156070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="1"/>
            </a:pPr>
            <a:endParaRPr lang="ru-RU"/>
          </a:p>
        </c:txPr>
      </c:legendEntry>
      <c:layout>
        <c:manualLayout>
          <c:xMode val="edge"/>
          <c:yMode val="edge"/>
          <c:x val="0.7961198755693818"/>
          <c:y val="0.4904267261682389"/>
          <c:w val="0.19623402459250608"/>
          <c:h val="0.41913007543929381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Лист2!$B$11</c:f>
              <c:strCache>
                <c:ptCount val="1"/>
                <c:pt idx="0">
                  <c:v>алоэ - 47%</c:v>
                </c:pt>
              </c:strCache>
            </c:strRef>
          </c:tx>
          <c:spPr>
            <a:ln w="76200"/>
          </c:spPr>
          <c:cat>
            <c:numRef>
              <c:f>Лист2!$A$12:$A$18</c:f>
              <c:numCache>
                <c:formatCode>dd/mmm</c:formatCode>
                <c:ptCount val="7"/>
                <c:pt idx="0">
                  <c:v>42350</c:v>
                </c:pt>
                <c:pt idx="1">
                  <c:v>42353</c:v>
                </c:pt>
                <c:pt idx="2">
                  <c:v>42355</c:v>
                </c:pt>
                <c:pt idx="3">
                  <c:v>42357</c:v>
                </c:pt>
                <c:pt idx="4">
                  <c:v>42359</c:v>
                </c:pt>
                <c:pt idx="5">
                  <c:v>42361</c:v>
                </c:pt>
              </c:numCache>
            </c:numRef>
          </c:cat>
          <c:val>
            <c:numRef>
              <c:f>Лист2!$B$12:$B$18</c:f>
              <c:numCache>
                <c:formatCode>General</c:formatCode>
                <c:ptCount val="7"/>
                <c:pt idx="0">
                  <c:v>0</c:v>
                </c:pt>
                <c:pt idx="1">
                  <c:v>2.2999999999999998</c:v>
                </c:pt>
                <c:pt idx="2">
                  <c:v>4.3</c:v>
                </c:pt>
                <c:pt idx="3">
                  <c:v>11.3</c:v>
                </c:pt>
                <c:pt idx="4">
                  <c:v>21.3</c:v>
                </c:pt>
                <c:pt idx="5">
                  <c:v>31.3</c:v>
                </c:pt>
              </c:numCache>
            </c:numRef>
          </c:val>
        </c:ser>
        <c:ser>
          <c:idx val="1"/>
          <c:order val="1"/>
          <c:tx>
            <c:strRef>
              <c:f>Лист2!$C$11</c:f>
              <c:strCache>
                <c:ptCount val="1"/>
                <c:pt idx="0">
                  <c:v>корневин - 20%</c:v>
                </c:pt>
              </c:strCache>
            </c:strRef>
          </c:tx>
          <c:cat>
            <c:numRef>
              <c:f>Лист2!$A$12:$A$18</c:f>
              <c:numCache>
                <c:formatCode>dd/mmm</c:formatCode>
                <c:ptCount val="7"/>
                <c:pt idx="0">
                  <c:v>42350</c:v>
                </c:pt>
                <c:pt idx="1">
                  <c:v>42353</c:v>
                </c:pt>
                <c:pt idx="2">
                  <c:v>42355</c:v>
                </c:pt>
                <c:pt idx="3">
                  <c:v>42357</c:v>
                </c:pt>
                <c:pt idx="4">
                  <c:v>42359</c:v>
                </c:pt>
                <c:pt idx="5">
                  <c:v>42361</c:v>
                </c:pt>
              </c:numCache>
            </c:numRef>
          </c:cat>
          <c:val>
            <c:numRef>
              <c:f>Лист2!$C$12:$C$18</c:f>
              <c:numCache>
                <c:formatCode>General</c:formatCode>
                <c:ptCount val="7"/>
                <c:pt idx="0">
                  <c:v>0</c:v>
                </c:pt>
                <c:pt idx="1">
                  <c:v>0.30000000000000032</c:v>
                </c:pt>
                <c:pt idx="2">
                  <c:v>1</c:v>
                </c:pt>
                <c:pt idx="3">
                  <c:v>3</c:v>
                </c:pt>
                <c:pt idx="4">
                  <c:v>8.3000000000000007</c:v>
                </c:pt>
                <c:pt idx="5">
                  <c:v>13.3</c:v>
                </c:pt>
              </c:numCache>
            </c:numRef>
          </c:val>
        </c:ser>
        <c:ser>
          <c:idx val="2"/>
          <c:order val="2"/>
          <c:tx>
            <c:strRef>
              <c:f>Лист2!$D$11</c:f>
              <c:strCache>
                <c:ptCount val="1"/>
                <c:pt idx="0">
                  <c:v>вода - 33%</c:v>
                </c:pt>
              </c:strCache>
            </c:strRef>
          </c:tx>
          <c:cat>
            <c:numRef>
              <c:f>Лист2!$A$12:$A$18</c:f>
              <c:numCache>
                <c:formatCode>dd/mmm</c:formatCode>
                <c:ptCount val="7"/>
                <c:pt idx="0">
                  <c:v>42350</c:v>
                </c:pt>
                <c:pt idx="1">
                  <c:v>42353</c:v>
                </c:pt>
                <c:pt idx="2">
                  <c:v>42355</c:v>
                </c:pt>
                <c:pt idx="3">
                  <c:v>42357</c:v>
                </c:pt>
                <c:pt idx="4">
                  <c:v>42359</c:v>
                </c:pt>
                <c:pt idx="5">
                  <c:v>42361</c:v>
                </c:pt>
              </c:numCache>
            </c:numRef>
          </c:cat>
          <c:val>
            <c:numRef>
              <c:f>Лист2!$D$12:$D$18</c:f>
              <c:numCache>
                <c:formatCode>General</c:formatCode>
                <c:ptCount val="7"/>
                <c:pt idx="0">
                  <c:v>0</c:v>
                </c:pt>
                <c:pt idx="1">
                  <c:v>0.70000000000000062</c:v>
                </c:pt>
                <c:pt idx="2">
                  <c:v>1.7</c:v>
                </c:pt>
                <c:pt idx="3">
                  <c:v>5.3</c:v>
                </c:pt>
                <c:pt idx="4">
                  <c:v>11.3</c:v>
                </c:pt>
                <c:pt idx="5">
                  <c:v>22</c:v>
                </c:pt>
              </c:numCache>
            </c:numRef>
          </c:val>
        </c:ser>
        <c:gapDepth val="270"/>
        <c:shape val="box"/>
        <c:axId val="64151936"/>
        <c:axId val="64153472"/>
        <c:axId val="61552832"/>
      </c:bar3DChart>
      <c:dateAx>
        <c:axId val="64151936"/>
        <c:scaling>
          <c:orientation val="minMax"/>
        </c:scaling>
        <c:axPos val="b"/>
        <c:numFmt formatCode="dd/mmm" sourceLinked="1"/>
        <c:tickLblPos val="nextTo"/>
        <c:txPr>
          <a:bodyPr/>
          <a:lstStyle/>
          <a:p>
            <a:pPr>
              <a:defRPr sz="1400" b="1" baseline="0">
                <a:latin typeface="Arial Black" pitchFamily="34" charset="0"/>
              </a:defRPr>
            </a:pPr>
            <a:endParaRPr lang="ru-RU"/>
          </a:p>
        </c:txPr>
        <c:crossAx val="64153472"/>
        <c:crosses val="autoZero"/>
        <c:auto val="1"/>
        <c:lblOffset val="100"/>
      </c:dateAx>
      <c:valAx>
        <c:axId val="641534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 baseline="0">
                <a:latin typeface="Arial Black" pitchFamily="34" charset="0"/>
              </a:defRPr>
            </a:pPr>
            <a:endParaRPr lang="ru-RU"/>
          </a:p>
        </c:txPr>
        <c:crossAx val="64151936"/>
        <c:crosses val="autoZero"/>
        <c:crossBetween val="between"/>
      </c:valAx>
      <c:serAx>
        <c:axId val="6155283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latin typeface="Arial Black" pitchFamily="34" charset="0"/>
              </a:defRPr>
            </a:pPr>
            <a:endParaRPr lang="ru-RU"/>
          </a:p>
        </c:txPr>
        <c:crossAx val="64153472"/>
        <c:crosses val="autoZero"/>
      </c:ser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F337B-12E7-487E-884A-FCFF50CEAD5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C3F49-D030-4EF5-B320-899F8C684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C3F49-D030-4EF5-B320-899F8C6841F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AE976-43D5-4CC6-A1DD-E2C0DAC73DE3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A001D-C1D9-4F5A-A7D3-2EB638044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www.google.ru/url?sa=i&amp;rct=j&amp;q=&amp;esrc=s&amp;source=images&amp;cd=&amp;cad=rja&amp;uact=8&amp;ved=0CAcQjRw&amp;url=http://www.labteh.com/productID11770/&amp;ei=Wq7EVJ2qI6HmyQOCxIDQCA&amp;bvm=bv.84349003,d.bGQ&amp;psig=AFQjCNGzAH1jYfPY-6xjEA851aSxjGrF0Q&amp;ust=1422262132692701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vk.com/photo180909570_349550232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ntalye.ru/page/mirt-sorta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rct=j&amp;q=&amp;esrc=s&amp;source=images&amp;cd=&amp;cad=rja&amp;uact=8&amp;ved=0CAcQjRw&amp;url=http://www.adenium-sib.ru/shop/106/desc/ehpin-ehkstra-1ml&amp;ei=zjjBVM71M8LOyQOYgIHACA&amp;bvm=bv.83829542,d.bGQ&amp;psig=AFQjCNHp5O8sNbaoQCj7quLBPkduge8uyA&amp;ust=1422035526149205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ved=&amp;url=http://www.znaikak.ru/kakispolzovatsokaloevmedicinskihcelyah.html&amp;ei=zjnBVMXAKMP5ygPOwoHQBg&amp;bvm=bv.83829542,d.bGQ&amp;psig=AFQjCNH8W3fw1Hg-0fT7h8qjlj_chV2c1w&amp;ust=1422035791460914&amp;cad=rjt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1283260"/>
            <a:ext cx="8280920" cy="223176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Сравнение эффективности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стимуляторов корнеобразования</a:t>
            </a:r>
            <a:endParaRPr kumimoji="0" lang="ru-RU" sz="3200" b="1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различного происхождения</a:t>
            </a:r>
            <a:endParaRPr kumimoji="0" lang="ru-RU" sz="3200" b="1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6" y="4725144"/>
            <a:ext cx="4197152" cy="187220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r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Выполнила Нахаева А.</a:t>
            </a:r>
            <a:br>
              <a:rPr lang="ru-RU" sz="2800" b="1" dirty="0" smtClean="0"/>
            </a:br>
            <a:r>
              <a:rPr lang="ru-RU" sz="2800" b="1" dirty="0" smtClean="0"/>
              <a:t> ученица 10 «а» класса</a:t>
            </a:r>
            <a:br>
              <a:rPr lang="ru-RU" sz="2800" b="1" dirty="0" smtClean="0"/>
            </a:br>
            <a:r>
              <a:rPr lang="ru-RU" sz="2800" b="1" dirty="0" smtClean="0"/>
              <a:t>МОУ «СОШ» №43</a:t>
            </a:r>
            <a:br>
              <a:rPr lang="ru-RU" sz="2800" b="1" dirty="0" smtClean="0"/>
            </a:br>
            <a:r>
              <a:rPr lang="ru-RU" sz="2800" b="1" dirty="0" smtClean="0"/>
              <a:t> Руководитель Жакаева Ж.С. </a:t>
            </a:r>
            <a:br>
              <a:rPr lang="ru-RU" sz="2800" b="1" dirty="0" smtClean="0"/>
            </a:b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352928" cy="52322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Материалы исследования</a:t>
            </a:r>
            <a:endParaRPr lang="ru-RU" sz="2800" b="1" dirty="0" smtClean="0">
              <a:solidFill>
                <a:srgbClr val="0033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encrypted-tbn2.gstatic.com/images?q=tbn:ANd9GcRm22RbcyXR8NdrOUdsgB8W-QhePZlBm1t3XU2C-_NA8whQz96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7"/>
            <a:ext cx="2899262" cy="2376264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</p:pic>
      <p:pic>
        <p:nvPicPr>
          <p:cNvPr id="17410" name="Picture 2" descr="Растения в косметике Образ жизни: красота и здоровье Pag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980728"/>
            <a:ext cx="3240360" cy="2430270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</p:pic>
      <p:pic>
        <p:nvPicPr>
          <p:cNvPr id="17412" name="Picture 4" descr="Питьевая вода Аква Вита/Akva Vita, 19 литров: Питьевая вода: Питьевая вода. Бутилированная минеральная вода. Бальнеологические 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717031"/>
            <a:ext cx="2520280" cy="2945201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08912" cy="144655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Токсичность</a:t>
            </a:r>
            <a:r>
              <a:rPr lang="ru-RU" sz="2800" b="1" dirty="0" smtClean="0"/>
              <a:t>  </a:t>
            </a:r>
            <a:r>
              <a:rPr lang="ru-RU" sz="2800" b="1" dirty="0" smtClean="0">
                <a:latin typeface="Arial Black" pitchFamily="34" charset="0"/>
              </a:rPr>
              <a:t>и </a:t>
            </a:r>
            <a:r>
              <a:rPr lang="ru-RU" sz="2800" b="1" dirty="0" smtClean="0"/>
              <a:t> </a:t>
            </a:r>
            <a:r>
              <a:rPr lang="ru-RU" sz="2800" b="1" dirty="0" smtClean="0">
                <a:latin typeface="Arial Black" pitchFamily="34" charset="0"/>
              </a:rPr>
              <a:t>генотоксичность индоломасляной</a:t>
            </a:r>
            <a:r>
              <a:rPr lang="ru-RU" sz="3200" b="1" dirty="0" smtClean="0">
                <a:latin typeface="Arial Black" pitchFamily="34" charset="0"/>
              </a:rPr>
              <a:t> </a:t>
            </a:r>
            <a:r>
              <a:rPr lang="ru-RU" sz="2800" b="1" dirty="0" smtClean="0">
                <a:latin typeface="Arial Black" pitchFamily="34" charset="0"/>
              </a:rPr>
              <a:t>кислоты</a:t>
            </a:r>
          </a:p>
          <a:p>
            <a:endParaRPr lang="ru-RU" sz="2800" b="1" dirty="0"/>
          </a:p>
        </p:txBody>
      </p:sp>
      <p:sp>
        <p:nvSpPr>
          <p:cNvPr id="12290" name="AutoShape 2" descr="data:image/jpeg;base64,/9j/4AAQSkZJRgABAQAAAQABAAD/2wCEAAkGBxIRERQTExMTFRUWGRoSFxUWFRsUExAWGh0eICAdHx8kKCgiJCAxJx8fLTYhMSwrOjAuHCszRD84OS05MjcBCgoKBQUFDgUFDisZExkrKysrKysrKysrKysrKysrKysrKysrKysrKysrKysrKysrKysrKysrKysrKysrKysrK//AABEIADoAaAMBIgACEQEDEQH/xAAbAAEBAQEBAAMAAAAAAAAAAAAABQQGAwECB//EADQQAAICAQMCBAIHCQEAAAAAAAECAxEABBIhEzEFIkFhMlEGM0JTcYGRFCM1UmN0s9HxFf/EABQBAQAAAAAAAAAAAAAAAAAAAAD/xAAUEQEAAAAAAAAAAAAAAAAAAAAA/9oADAMBAAIRAxEAPwD9xxjGAxjGAxjGAxjGAzl4/EZF02n1hdmM7aUNESOko1MkaeXi/L1LBvnb751GQ0GlSVBb20pgRCzmJZVjaThfhFKrEGsC5jGMBjGMBjMPiPiaw8bXket2xALC+rMzEIo78swuqFnjIhm1OpIVSlfb2M66eLiq6lB5mu/KvTFA2VO3cHTJMrFgGBKnawBBKmgaPyNEH8CM++SNN9H4lUeji6kjAiZASTtG37NkmjdkkmzznydTPAakRpovvYwDMne98YAscABksncLXgsQrZ46nVxx7eo6JuYIu5gu9jZCi+54PHtk6PxB9SB+z+WMgMNQygpIp+6FgnjkORt5BG7mtek8ORG3m3kIKmVqL7TRKg+i2B5RxxgZtJ47GxTcVUS/UyB1eHU+oCODRaudvBIurCkirkzW+Do+8ptRnveCgeGYnj94nG7ji7B9+BmDR6mSBisiyg9hEqtPG4PwmOSlr0BVq20fs05Dos4qTVxnW6eMOpceISMVvkD9im/2OPkwPqM6CPTzTjdMTEp5ECEb1X5SOCbau4WgLIBagx2HQRdLpdNRHwAijaq0bFVVEHkEdiLwNOMk6kyaWORw++NVJVXsuGsV57+H2IJ98y+K6ufSoxMnULJKVtFXpukbOCK7jy1R9ufmHQYyLB431JoY1WUBldm6kEkYO0CqLAD17Z8YHvtB1jggEGBQQeQRvbKYFcD/AJkqSTbq3NFj0AQorc5DMaFkC/zzZoPEYpxcbXXxKQUkjNA0yMAymiOCAecDVk3xhiDp6PeZR+PlfKWYvEtOXMRBACSCRrNcAMP15GBg+g38M0H9rB/iXLmRPoQpHhuhBBBGmgBB4IPTXLeAxjGAxjGB56iBZFKMLVhRHzGTP/CDK6yzzzbldF6nTBgDgqdu1Fs0a3NuPvybr4wM76NS8b2bjBA7UdwA5/TGaMYGfV6KOUAOoauQezKfY9x+WR9f4VKGVlqdQCKZunqox/TlHDdvq3qy17xto9BjAh6bXyhSiJJNJZrqr0BGK7SPRB59VUmmXg8sdS+Eh+Z2Mx/lIqFfYJ2I78tuPvxlLGAxjGAxjGAxjGAxjGAxjGB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304800"/>
            <a:ext cx="1143000" cy="647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http://www.cnshb.ru/AKDiL/0034/pic/Image459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3"/>
            <a:ext cx="8177722" cy="2592288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352928" cy="52322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ЛИТЕРАТУРНЫЕ ИСТОЧНИКИ</a:t>
            </a:r>
            <a:endParaRPr lang="ru-RU" sz="2800" b="1" dirty="0" smtClean="0">
              <a:solidFill>
                <a:srgbClr val="0033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/>
              <a:t>1. Белоусова З.П., Селезнева Е.С. Генотоксичность производных индола //   Вестник Самарского государственного университета. Естественнонаучная серия. 2004. С. 106-113. 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573016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 </a:t>
            </a:r>
            <a:r>
              <a:rPr lang="ru-RU" sz="2800" b="1" dirty="0" smtClean="0"/>
              <a:t>2.</a:t>
            </a:r>
            <a:r>
              <a:rPr lang="en-US" sz="2800" b="1" dirty="0" err="1" smtClean="0"/>
              <a:t>Topalca</a:t>
            </a:r>
            <a:r>
              <a:rPr lang="en-US" sz="2800" b="1" dirty="0" smtClean="0"/>
              <a:t> N, </a:t>
            </a:r>
            <a:r>
              <a:rPr lang="en-US" sz="2800" b="1" dirty="0" err="1" smtClean="0"/>
              <a:t>Yegin</a:t>
            </a:r>
            <a:r>
              <a:rPr lang="en-US" sz="2800" b="1" dirty="0" smtClean="0"/>
              <a:t> E, </a:t>
            </a:r>
            <a:r>
              <a:rPr lang="en-US" sz="2800" b="1" dirty="0" err="1" smtClean="0"/>
              <a:t>Celik</a:t>
            </a:r>
            <a:r>
              <a:rPr lang="en-US" sz="2800" b="1" dirty="0" smtClean="0"/>
              <a:t> I. Influence of Indole-3-butyric acid on antioxidant defense systems in various tissues of rats at </a:t>
            </a:r>
            <a:r>
              <a:rPr lang="en-US" sz="2800" b="1" dirty="0" err="1" smtClean="0"/>
              <a:t>subacute</a:t>
            </a:r>
            <a:r>
              <a:rPr lang="en-US" sz="2800" b="1" dirty="0" smtClean="0"/>
              <a:t> and </a:t>
            </a:r>
            <a:r>
              <a:rPr lang="en-US" sz="2800" b="1" dirty="0" err="1" smtClean="0"/>
              <a:t>subchronic</a:t>
            </a:r>
            <a:r>
              <a:rPr lang="en-US" sz="2800" b="1" dirty="0" smtClean="0"/>
              <a:t> exposure // Food </a:t>
            </a:r>
            <a:r>
              <a:rPr lang="en-US" sz="2800" b="1" dirty="0" err="1" smtClean="0"/>
              <a:t>Chem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Toxicol</a:t>
            </a:r>
            <a:r>
              <a:rPr lang="en-US" sz="2800" b="1" dirty="0" smtClean="0"/>
              <a:t>. 2009. 47(10). P.2441-2444.  </a:t>
            </a:r>
            <a:endParaRPr lang="en-US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138499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Генотоксичность  и </a:t>
            </a:r>
            <a:r>
              <a:rPr lang="ru-RU" sz="2800" b="1" dirty="0" err="1" smtClean="0">
                <a:latin typeface="Arial Black" pitchFamily="34" charset="0"/>
              </a:rPr>
              <a:t>антимутагенные</a:t>
            </a:r>
            <a:r>
              <a:rPr lang="ru-RU" sz="2800" b="1" dirty="0" smtClean="0">
                <a:latin typeface="Arial Black" pitchFamily="34" charset="0"/>
              </a:rPr>
              <a:t> свойства  препарата сока алоэ древовидного</a:t>
            </a:r>
            <a:endParaRPr lang="ru-RU" sz="2800" b="1" dirty="0">
              <a:latin typeface="Arial Black" pitchFamily="34" charset="0"/>
            </a:endParaRPr>
          </a:p>
        </p:txBody>
      </p:sp>
      <p:pic>
        <p:nvPicPr>
          <p:cNvPr id="34818" name="Picture 2" descr="https://encrypted-tbn3.gstatic.com/images?q=tbn:ANd9GcTHVwb6PqJAKQXgYiiidGhXclSoRmK89l7c6J7yUigqB_4BNf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060848"/>
            <a:ext cx="4032448" cy="4550828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352928" cy="52322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ЛИТЕРАТУРНЫЕ ИСТОЧНИКИ</a:t>
            </a:r>
            <a:endParaRPr lang="ru-RU" sz="2800" b="1" dirty="0" smtClean="0">
              <a:solidFill>
                <a:srgbClr val="0033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0728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/>
              <a:t>1. </a:t>
            </a:r>
            <a:r>
              <a:rPr lang="ru-RU" sz="2800" b="1" dirty="0" err="1" smtClean="0"/>
              <a:t>Фатыхова</a:t>
            </a:r>
            <a:r>
              <a:rPr lang="ru-RU" sz="2800" b="1" dirty="0" smtClean="0"/>
              <a:t> Д.Г. </a:t>
            </a:r>
            <a:r>
              <a:rPr lang="ru-RU" sz="2800" b="1" dirty="0" err="1" smtClean="0"/>
              <a:t>Антимутагенный</a:t>
            </a:r>
            <a:r>
              <a:rPr lang="ru-RU" sz="2800" b="1" dirty="0" smtClean="0"/>
              <a:t> потенциал </a:t>
            </a:r>
            <a:r>
              <a:rPr lang="ru-RU" sz="2800" b="1" dirty="0" err="1" smtClean="0"/>
              <a:t>биокомплексов</a:t>
            </a:r>
            <a:r>
              <a:rPr lang="ru-RU" sz="2800" b="1" dirty="0" smtClean="0"/>
              <a:t> растительного и животного происхождения в микробных тест-системах: </a:t>
            </a:r>
            <a:r>
              <a:rPr lang="ru-RU" sz="2800" b="1" dirty="0" err="1" smtClean="0"/>
              <a:t>автореф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дис</a:t>
            </a:r>
            <a:r>
              <a:rPr lang="ru-RU" sz="2800" b="1" dirty="0" smtClean="0"/>
              <a:t>. ... канд. биол. наук. Казань, 2012. 24 </a:t>
            </a:r>
            <a:r>
              <a:rPr lang="ru-RU" sz="2800" b="1" dirty="0" err="1" smtClean="0"/>
              <a:t>c</a:t>
            </a:r>
            <a:r>
              <a:rPr lang="ru-RU" sz="2800" b="1" dirty="0" smtClean="0"/>
              <a:t>.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789040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ru-RU" sz="2800" b="1" dirty="0" smtClean="0"/>
              <a:t>2. </a:t>
            </a:r>
            <a:r>
              <a:rPr lang="en-US" sz="2800" b="1" dirty="0" err="1" smtClean="0"/>
              <a:t>Sehgal</a:t>
            </a:r>
            <a:r>
              <a:rPr lang="en-US" sz="2800" b="1" dirty="0" smtClean="0"/>
              <a:t> I., Winters W.D., Scott M., </a:t>
            </a:r>
            <a:r>
              <a:rPr lang="en-US" sz="2800" b="1" dirty="0" err="1" smtClean="0"/>
              <a:t>Kousoulas</a:t>
            </a:r>
            <a:r>
              <a:rPr lang="en-US" sz="2800" b="1" dirty="0" smtClean="0"/>
              <a:t> K. An in vitro and in vivo </a:t>
            </a:r>
            <a:r>
              <a:rPr lang="en-US" sz="2800" b="1" dirty="0" err="1" smtClean="0"/>
              <a:t>toxicologic</a:t>
            </a:r>
            <a:r>
              <a:rPr lang="en-US" sz="2800" b="1" dirty="0" smtClean="0"/>
              <a:t> evaluation of a stabilized aloe </a:t>
            </a:r>
            <a:r>
              <a:rPr lang="en-US" sz="2800" b="1" dirty="0" err="1" smtClean="0"/>
              <a:t>vera</a:t>
            </a:r>
            <a:r>
              <a:rPr lang="en-US" sz="2800" b="1" dirty="0" smtClean="0"/>
              <a:t> gel supplement drink in mice // Food </a:t>
            </a:r>
            <a:r>
              <a:rPr lang="en-US" sz="2800" b="1" dirty="0" err="1" smtClean="0"/>
              <a:t>Chem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Toxicol</a:t>
            </a:r>
            <a:r>
              <a:rPr lang="en-US" sz="2800" b="1" dirty="0" smtClean="0"/>
              <a:t>. 2013. N 55. P. 363-370. </a:t>
            </a:r>
            <a:endParaRPr lang="en-US" sz="2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жанна\Pictures\пмрпмш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91579" y="1304765"/>
            <a:ext cx="4536506" cy="4608512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332656"/>
            <a:ext cx="8443338" cy="5847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Обработка раствором «Корневина»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7890" name="Picture 2" descr="https://encrypted-tbn2.gstatic.com/images?q=tbn:ANd9GcRm22RbcyXR8NdrOUdsgB8W-QhePZlBm1t3XU2C-_NA8whQz96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01008"/>
            <a:ext cx="3744416" cy="306896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жанна\Desktop\семья\Новая папка (2)\104_688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3"/>
            <a:ext cx="4680520" cy="4464496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3528" y="260648"/>
            <a:ext cx="8568952" cy="5847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Обработка раствором сока алоэ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6866" name="Picture 2" descr="https://encrypted-tbn1.gstatic.com/images?q=tbn:ANd9GcTUT36vmyErVTygq4FIkgI0RObwbGjoNKqIbLzjlEtA4v6a3yF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56992"/>
            <a:ext cx="4032448" cy="3117912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</p:pic>
      <p:pic>
        <p:nvPicPr>
          <p:cNvPr id="5" name="Picture 2" descr="https://encrypted-tbn1.gstatic.com/images?q=tbn:ANd9GcTUT36vmyErVTygq4FIkgI0RObwbGjoNKqIbLzjlEtA4v6a3yF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0424" y="3509392"/>
            <a:ext cx="4032448" cy="3117912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жанна\Desktop\семья\Новая папка (2)\104_68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4608512" cy="4896544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31640" y="332656"/>
            <a:ext cx="6912470" cy="584775"/>
          </a:xfrm>
          <a:prstGeom prst="rect">
            <a:avLst/>
          </a:prstGeom>
          <a:solidFill>
            <a:srgbClr val="92D050"/>
          </a:solidFill>
          <a:ln w="127000">
            <a:noFill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Arial Black" pitchFamily="34" charset="0"/>
              </a:rPr>
              <a:t>Контроль в воде «</a:t>
            </a:r>
            <a:r>
              <a:rPr lang="ru-RU" sz="3200" b="1" dirty="0" err="1">
                <a:latin typeface="Arial Black" pitchFamily="34" charset="0"/>
              </a:rPr>
              <a:t>Аква-вита</a:t>
            </a:r>
            <a:r>
              <a:rPr lang="ru-RU" sz="3200" b="1" dirty="0">
                <a:latin typeface="Arial Black" pitchFamily="34" charset="0"/>
              </a:rPr>
              <a:t>»</a:t>
            </a:r>
          </a:p>
        </p:txBody>
      </p:sp>
      <p:pic>
        <p:nvPicPr>
          <p:cNvPr id="35842" name="Picture 2" descr="http://im2-tub-ru.yandex.net/i?id=814ea45f43810058a79e2853d6dc2b45-33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068960"/>
            <a:ext cx="3155032" cy="3453975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родаю излишки комнатных растений &quot; Владимирский женский фору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82806"/>
            <a:ext cx="6048672" cy="4536504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404664"/>
            <a:ext cx="7920880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Объект исследования  - 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 побеги традесканции белоцветковой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623917.vk.me/v623917570/ff0f/bAh1XwIving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447764" y="656692"/>
            <a:ext cx="4464496" cy="6696744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8" y="250195"/>
            <a:ext cx="8424936" cy="95410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Результат эксперимента 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растворе «Корневина»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2.gstatic.com/images?q=tbn:ANd9GcRPB15q40dXiU9B6rl-JGHiEgVEzV0-JlmBnLijARUjxD3CyWxWE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861048"/>
            <a:ext cx="3995936" cy="2996952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</p:pic>
      <p:pic>
        <p:nvPicPr>
          <p:cNvPr id="1026" name="Picture 2" descr="https://encrypted-tbn0.gstatic.com/images?q=tbn:ANd9GcRz6bbSsDGboX0vJ72zZIIOprFJLUEIs66Wk9YnX9T68ipVU1G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060848"/>
            <a:ext cx="3208021" cy="2448272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</p:pic>
      <p:pic>
        <p:nvPicPr>
          <p:cNvPr id="1030" name="Picture 6" descr="http://im2-tub-ru.yandex.net/i?id=0d3d3d60d83ebdb8a1d1b41e3762b23f-45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264363" cy="2448272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</p:pic>
      <p:sp>
        <p:nvSpPr>
          <p:cNvPr id="7" name="Стрелка углом 6"/>
          <p:cNvSpPr/>
          <p:nvPr/>
        </p:nvSpPr>
        <p:spPr>
          <a:xfrm rot="5400000">
            <a:off x="3527884" y="728700"/>
            <a:ext cx="1152128" cy="1080120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углом 7"/>
          <p:cNvSpPr/>
          <p:nvPr/>
        </p:nvSpPr>
        <p:spPr>
          <a:xfrm rot="16200000" flipH="1" flipV="1">
            <a:off x="5911383" y="2593673"/>
            <a:ext cx="1253955" cy="1196417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39552" y="1412775"/>
          <a:ext cx="8208912" cy="4896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3974"/>
            <a:ext cx="8528664" cy="1231106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Средние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показатели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количества корешков,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развившихся на черенках традесканции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(шт. и %)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51520" y="1556792"/>
          <a:ext cx="864096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188640"/>
            <a:ext cx="9036496" cy="129266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latin typeface="Arial Black" pitchFamily="34" charset="0"/>
              </a:rPr>
              <a:t>Средние показатели длины корешков, развившиеся на черенках традесканции (мм</a:t>
            </a:r>
            <a:r>
              <a:rPr lang="en-US" sz="2600" b="1" dirty="0" smtClean="0">
                <a:latin typeface="Arial Black" pitchFamily="34" charset="0"/>
              </a:rPr>
              <a:t>/</a:t>
            </a:r>
            <a:r>
              <a:rPr lang="ru-RU" sz="2600" b="1" dirty="0" smtClean="0">
                <a:latin typeface="Arial Black" pitchFamily="34" charset="0"/>
              </a:rPr>
              <a:t>день)</a:t>
            </a:r>
            <a:endParaRPr lang="ru-RU" sz="26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340768"/>
          <a:ext cx="8424936" cy="4896250"/>
        </p:xfrm>
        <a:graphic>
          <a:graphicData uri="http://schemas.openxmlformats.org/drawingml/2006/table">
            <a:tbl>
              <a:tblPr/>
              <a:tblGrid>
                <a:gridCol w="1732557"/>
                <a:gridCol w="1501224"/>
                <a:gridCol w="1590755"/>
                <a:gridCol w="1291138"/>
                <a:gridCol w="2309262"/>
              </a:tblGrid>
              <a:tr h="1296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Показатели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Контроль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«Корневин»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Алоэ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Двусторонний критерий Фишера </a:t>
                      </a:r>
                      <a:r>
                        <a:rPr lang="en-US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P=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Общее количество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корней (шт.)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 = 0,07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Общая длина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корней (мм)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88*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212*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Р=0,0000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835696" y="6273225"/>
            <a:ext cx="698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*— статистическое отличие от контроля и при сравнении между собой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NewRomanPSMT"/>
                <a:cs typeface="Times New Roman" pitchFamily="18" charset="0"/>
              </a:rPr>
              <a:t>&lt;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0,001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343109"/>
            <a:ext cx="8568952" cy="95410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Проведение сравнения результатов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 участием методов статистики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623917.vk.me/v623917570/ff23/byJSAlBihv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7200800" cy="4464496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260648"/>
            <a:ext cx="7776864" cy="1077218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Arial Black" pitchFamily="34" charset="0"/>
              </a:rPr>
              <a:t>Результат эксперимента в растворе сока алоэ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623917.vk.me/v623917570/ff05/kKf2oJUiff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907704" y="116631"/>
            <a:ext cx="5256584" cy="7416823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55576" y="332656"/>
            <a:ext cx="7593746" cy="52322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Результат эксперимента в контроле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551870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 сравнении эффективности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стимуляции корнеобразования у черенков традесканции белоцветковой: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синтетическим препаратом «Корневин» и натуральным препаратом сока алоэ наиболее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эффективным оказался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раствор сока алоэ.</a:t>
            </a:r>
            <a:r>
              <a:rPr lang="ru-RU" sz="2400" dirty="0" smtClean="0">
                <a:cs typeface="Times New Roman" pitchFamily="18" charset="0"/>
              </a:rPr>
              <a:t>  </a:t>
            </a:r>
            <a:r>
              <a:rPr lang="ru-RU" sz="2400" b="1" dirty="0" smtClean="0">
                <a:cs typeface="Times New Roman" pitchFamily="18" charset="0"/>
              </a:rPr>
              <a:t>Достоверным различием (</a:t>
            </a:r>
            <a:r>
              <a:rPr lang="en-US" sz="2400" b="1" dirty="0" smtClean="0">
                <a:cs typeface="Times New Roman" pitchFamily="18" charset="0"/>
              </a:rPr>
              <a:t>p</a:t>
            </a:r>
            <a:r>
              <a:rPr lang="ru-RU" sz="2400" b="1" dirty="0" smtClean="0">
                <a:cs typeface="Times New Roman" pitchFamily="18" charset="0"/>
              </a:rPr>
              <a:t>&lt;0,001)  необходимо считать только результаты биостимуляции препарата алоэ на длину корешков традесканции, но не на количество корешков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 (</a:t>
            </a:r>
            <a:r>
              <a:rPr lang="en-US" sz="2400" b="1" dirty="0" smtClean="0">
                <a:ea typeface="Calibri" pitchFamily="34" charset="0"/>
                <a:cs typeface="Times New Roman" pitchFamily="18" charset="0"/>
              </a:rPr>
              <a:t>p&gt;0,05)</a:t>
            </a:r>
            <a:r>
              <a:rPr lang="ru-RU" sz="2400" b="1" dirty="0" smtClean="0">
                <a:cs typeface="Times New Roman" pitchFamily="18" charset="0"/>
              </a:rPr>
              <a:t>. </a:t>
            </a:r>
            <a:endParaRPr lang="ru-RU" sz="2400" b="1" dirty="0"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Бутылированная вода 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Аква-вита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», использованная в эксперименте в качестве контроля,</a:t>
            </a:r>
            <a:r>
              <a:rPr lang="en-US" sz="24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проявила свойства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стимулятора корнеобразования и вызвала значимое 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p&lt;0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05)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увеличение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длины корешков черенков традесканции по сравнению с препаратом «Корневин»,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но менее эффективно, чем сок алоэ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 (</a:t>
            </a:r>
            <a:r>
              <a:rPr lang="en-US" sz="2400" b="1" dirty="0" smtClean="0">
                <a:ea typeface="Calibri" pitchFamily="34" charset="0"/>
                <a:cs typeface="Times New Roman" pitchFamily="18" charset="0"/>
              </a:rPr>
              <a:t>p&lt;0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,</a:t>
            </a:r>
            <a:r>
              <a:rPr lang="en-US" sz="2400" b="1" dirty="0" smtClean="0">
                <a:ea typeface="Calibri" pitchFamily="34" charset="0"/>
                <a:cs typeface="Times New Roman" pitchFamily="18" charset="0"/>
              </a:rPr>
              <a:t>05)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lang="ru-RU" sz="2400" b="1" dirty="0">
              <a:cs typeface="Times New Roman" pitchFamily="18" charset="0"/>
            </a:endParaRP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Препарат «Корневин» показал низкую способность к корнеобразованию по сравнению с натуральным препаратом алоэ и контролем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 (</a:t>
            </a:r>
            <a:r>
              <a:rPr lang="en-US" sz="2400" b="1" dirty="0" smtClean="0">
                <a:ea typeface="Calibri" pitchFamily="34" charset="0"/>
                <a:cs typeface="Times New Roman" pitchFamily="18" charset="0"/>
              </a:rPr>
              <a:t>p&lt;0.05).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88640"/>
            <a:ext cx="5112568" cy="52322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Выводы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9024" y="836712"/>
            <a:ext cx="8784976" cy="574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0" fontAlgn="base" latinLnBrk="0" hangingPunct="0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Наиболее эффективным средством для укоренения черенков традесканции является натуральный препарат сока алоэ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, который в эксперименте 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оказал положительное влияние на длину корней по сравнению с синтетическим препаратом. </a:t>
            </a:r>
          </a:p>
          <a:p>
            <a:pPr lvl="0" indent="449263" eaLnBrk="0" fontAlgn="base" hangingPunct="0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	По данным исследователей было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выяснено, что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в тканях листьев алоэ вырабатываются биоактивные вещества, которые оказывают  биостимулирующее и антимутагенное действие на клетки растений,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и к тому же являются абсолютно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безвредными для человека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449263" defTabSz="914400" rtl="0" eaLnBrk="0" fontAlgn="base" latinLnBrk="0" hangingPunct="0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	Таким образом, гипотеза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что  сок из листьев алоэ  способствует более быстрому прорастанию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корней черенков традесканции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, нашла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в эксперименте свое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подтверждение.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8640"/>
            <a:ext cx="8352928" cy="52322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lang="ru-RU" sz="2800" b="1" dirty="0" smtClean="0">
              <a:solidFill>
                <a:srgbClr val="0033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352928" cy="156966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sz="32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РЕКОМЕНДАЦИИ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sz="3200" b="1" dirty="0" smtClean="0">
              <a:solidFill>
                <a:srgbClr val="0033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8280920" cy="4161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3600" b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Возможно использование</a:t>
            </a:r>
            <a:r>
              <a:rPr lang="ru-RU" sz="36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натурального препарата сока алоэ</a:t>
            </a:r>
            <a:r>
              <a:rPr lang="ru-RU" sz="3600" b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  для вегетативного размножения декоративных растений.</a:t>
            </a:r>
            <a:endParaRPr lang="ru-RU" sz="36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8229600" cy="3672408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8800" dirty="0" smtClean="0">
                <a:latin typeface="Arial Black" pitchFamily="34" charset="0"/>
              </a:rPr>
              <a:t>Спасибо за внимание</a:t>
            </a:r>
            <a:endParaRPr lang="ru-RU" sz="8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encrypted-tbn3.gstatic.com/images?q=tbn:ANd9GcRUZvlvfXU8gLuvy4tAwl7yD2kKbP8kwulZgRolpl4HlYvkPcV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620688"/>
            <a:ext cx="1846709" cy="2295526"/>
          </a:xfrm>
          <a:prstGeom prst="rect">
            <a:avLst/>
          </a:prstGeom>
          <a:noFill/>
        </p:spPr>
      </p:pic>
      <p:pic>
        <p:nvPicPr>
          <p:cNvPr id="32772" name="Picture 4" descr="https://encrypted-tbn2.gstatic.com/images?q=tbn:ANd9GcRrucR2pEUOzs6xLbMTvOiUpkY-KSChhHG6H2sBvQdztf1ynFf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969078"/>
            <a:ext cx="2291705" cy="1888922"/>
          </a:xfrm>
          <a:prstGeom prst="rect">
            <a:avLst/>
          </a:prstGeom>
          <a:noFill/>
        </p:spPr>
      </p:pic>
      <p:pic>
        <p:nvPicPr>
          <p:cNvPr id="32774" name="Picture 6" descr="https://encrypted-tbn3.gstatic.com/images?q=tbn:ANd9GcSLW12R4KqMr7vjEgOFX71MU8nTIyU7GRcfrQi2xlOxEC--JOM1Y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852936"/>
            <a:ext cx="1554088" cy="1554088"/>
          </a:xfrm>
          <a:prstGeom prst="rect">
            <a:avLst/>
          </a:prstGeom>
          <a:noFill/>
        </p:spPr>
      </p:pic>
      <p:pic>
        <p:nvPicPr>
          <p:cNvPr id="32776" name="Picture 8" descr="https://encrypted-tbn0.gstatic.com/images?q=tbn:ANd9GcRUpJJt0gHCz7pzEm4-z3266F0SbjHWCNBNmsIxfyd7E7v_BW7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4695824"/>
            <a:ext cx="1628775" cy="2162176"/>
          </a:xfrm>
          <a:prstGeom prst="rect">
            <a:avLst/>
          </a:prstGeom>
          <a:noFill/>
        </p:spPr>
      </p:pic>
      <p:pic>
        <p:nvPicPr>
          <p:cNvPr id="32778" name="Picture 10" descr="https://encrypted-tbn0.gstatic.com/images?q=tbn:ANd9GcSkkgxxDlQv8BhWbtoM38wU-QRsZsTv6IFCTnvO9iAq9ZIcLGp7O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3789040"/>
            <a:ext cx="1524000" cy="2552700"/>
          </a:xfrm>
          <a:prstGeom prst="rect">
            <a:avLst/>
          </a:prstGeom>
          <a:noFill/>
        </p:spPr>
      </p:pic>
      <p:pic>
        <p:nvPicPr>
          <p:cNvPr id="32780" name="Picture 12" descr="https://encrypted-tbn2.gstatic.com/images?q=tbn:ANd9GcQjiR6ftJbXgZz_WQ5mWIiELru7KtnLMJp6-9uwI8ilWBMRbuH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3068960"/>
            <a:ext cx="1714500" cy="1905000"/>
          </a:xfrm>
          <a:prstGeom prst="rect">
            <a:avLst/>
          </a:prstGeom>
          <a:noFill/>
        </p:spPr>
      </p:pic>
      <p:pic>
        <p:nvPicPr>
          <p:cNvPr id="32782" name="Picture 14" descr="http://www.adenium-sib.ru/_sh/1/127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360040"/>
            <a:ext cx="2303165" cy="2303165"/>
          </a:xfrm>
          <a:prstGeom prst="rect">
            <a:avLst/>
          </a:prstGeom>
          <a:noFill/>
        </p:spPr>
      </p:pic>
      <p:pic>
        <p:nvPicPr>
          <p:cNvPr id="32784" name="Picture 16" descr="https://encrypted-tbn3.gstatic.com/images?q=tbn:ANd9GcRDhgzkWCYu5RZybv-h2GeRo7FE6ZeE4-9TciL7Z0cSE4MBTDZ1G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7584" y="476672"/>
            <a:ext cx="2016224" cy="2016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data:image/jpeg;base64,/9j/4AAQSkZJRgABAQAAAQABAAD/2wCEAAkGBxQTEhQUEhMWFRUVGBQUFhYYFxcXFxQUFBQWFxUVGBQYHCggGBwlHBQUITEhJSksLi4uFx8zODMsNygtLisBCgoKDg0OGxAQGywkICQ0LCwsLCwsLCwsLCwsLCwsLCwsLCwsLCwsLCwsLCwsLCwsLCwsLCwsLCwsLCwsLCwsLP/AABEIALcBEwMBIgACEQEDEQH/xAAbAAABBQEBAAAAAAAAAAAAAAAEAAECAwUGB//EADoQAAEDAQYDBQcCBgIDAAAAAAEAAhEDBBIhMUFRBWFxEyKBkaEyQlKxwdHwBuEUI2JygvGy0iQ0U//EABoBAAIDAQEAAAAAAAAAAAAAAAECAAMEBQb/xAAvEQACAgEDAwMBBwUBAAAAAAAAAQIRAxIhMQRBYRMiUZEFMnGBsdHwQlKhweEU/9oADAMBAAIRAxEAPwA11mYcjdOm3kh3Weo3QEbgrPsVsIdddkfRalTKQZaV56LjNX3M+r5BqtYxExORC1f0/wAadTAp1MpEO2k4ysxgbEEYfJRe9rCDBI11wRVw965LYZKlfY7y1cQaxl4Oa6fZAPtHRG2UG628ZMCepzXmNSmTDmyNRsuz4fxy+KYIh09/a6GnEHrC248jcm5cbUaIZVP2pbnRXVItKy7dxQABrCC9xDW8iTElaIq6FXKUW6XYsaaVkricsTCoE4eE1IXce4lcT3gleCmxNxri5vi9oPbm6ZAABBynGQujqVmtBJOAEnwXK1cy8++S7pOi4/2xm041GPPIsuCNPiHZuDg2NwMnDouhsHEKdUd0wdWnP91ylpEoUlzCHNMEZFc3pPtDJidPdfBXraPQLqV1YvB/1Ex4DavcflPuuPI6Hktq+N16XFmx5I6ostjK90UWnbfPosJ1nAeAPee0esn5LbtWOSwxaA2oy9gA8knwKxdZJKk+GSTo6RzVG6ostLXCWuBG4KZ1ULenFq0xtyUJQoCqFNrgjXkgoTQpqLnKV5JZGE4CV5SahXklkbqjBVpUSpXklkUoUwqbVaQzPFx9lozP2HNTS3wyWO4hokmBuqmXnnZu2ruZ2HJNQoOcb9Q9GjJvTc80WXgYBWqKjyLd8EhSSVXac0lPUJpPJ61oa9uAhwz5+KVitxaROI2UbRZ4EgqZs0NvEjoMfVeeqUXyYZKUlrNu2tY5gfTBj5bgrPAVditxZhm05hH1aXdD24tPpyKvjNS3X5gI0qie+Qe7rIPQochO1+iLyXsxk2i9tB7Xte0wWkEA5YLqGcbaWkuF1wHs7mNCuZp2mErTVvgiYVyypJ6eWW48mk6uzcQDKLJN50ARqXf7WhTr4Cc9eq4KyMcC1xdLmmevULqbNxVpHe7p55eauw5JNe7Y0rLGRsiqFZe3XNU+MNdaQAe6xrhO7jiT5BPxU1K1O+wtDYwBkEjzhF9T7W471/oZ1Vrcu4vxRr+4wy3U7xoFlOq6TgsZtoLTBPkiG2jdeZ6pzyz1yMznYcXKp4VJqJCos6jQtlNZkLS4dxp9KA7vs9QOR+iBrHBCPatOHLOD1RdAtxex3ll4jTqCWu+hHULB4/VDaojIlpPXJYVOoWmQYKVurFwc8kaemi35urefGotbjvJcfIXaKxaQWm6c8PkQuuslYVGBzcQfQ6hcHWrAwiuG8WdRMAAhxEg77q/p8qx3JrZhhOnTO7ZTV7Wqiz5AnPkimwurFtq6NAg1M6mrApBEgKaaYCEXclRNnG5Q3+AlAKSudQAEl0AalZXbOrm7SkU8jU1fuGcv6lFGTZG0idW0kktpwXDM+6z+478ldQswbJcbzzmTmf8AqOSuoWZtNoDREenOdTzUHHZWNqGyFrVyPUqqAdPIalKo0D2sT8M5f3HRUtDnnDTXIDoPqUul3cvp3I5dkWmsNvUD0JTKQo09cTvnPikm1rx9Rafk86p0g5veyQz7MWNJveGivs5Uba4kYDLcSuJkpqzBAHs7ZF4ZFbfCLW1hh+NN2Y2O6wqVrBF0C4ZmBkemyIs5xg5FVwyaJWhmqexucXszGmWa+ULMlaNmpSy64zAw+izKzCDAzCtyqnaXJCLnKN5I05TBsKncBe0q5tbfJVUGK8U9x4q+KdAspNlBMgwtixcQcwBrvZGEgT6LO7OFIVk8Xpdjxm48FvEnWcva4GXEyQBDfHBYJrkSSCMTicpWnXs7X46oa2cOLxBJkYA/sqMmLVJsZz1clDbYrO3hDcOsNyoO2gtGgM3jz5dUHVthc5zjqSfMrPLAroTsa5r80jXBWcQ4U+0ODSbrf6iPajkN9yFVTtKT0AWzTKd9O8IQtK0Iyi+UjTiQz7NTN4tOmH29FpmzSE9eyEfzGYkZt1c37hE2ctc0OacCur06jOHkZG7wfi4LA2o4BzcJPvDQ9Vv2Z4PTdee2mz5EZgg+S7Hhtva9gI6EbHZaoSadPg1456tmbYhPIQlKvOSIC0pplhOVVaLU1glx6bk7AalB8Q4jcIYwX6rvZYP+Tj7reap4fZHuJe94c7Wp7lPdlJpzPPz2VkYWK5EbTUvkdu64zSniRyNUj5ZLUbUaB3MRvhj5aclB9RrW3WDDMziXHdx1WcGNa7+WCHatbg3/ACGQ+eKZyXCBVbs0Xu1cYCr7X4QRz949PhCalRJMuxd6DoEQABpJ/PNV7R3X1DuyhlmnF2A0H159VOtF2BgNh9d1IgqLmqmbtNDJUDU8hJTqDmJLJqa2ouODfAc4NMgEgHxUokZIvjtg7GoC32XZdRoh2klvd/dYoWpOMuTlTjUqMW2WQl3dz8oKPoANADiL0CQMcdVC00JzOOv0UW94QTLm75x1Qbp8E2a2NmxWiQBsoWht50DljpO3NCWOojmt1WiMtUaYpVXsL6eLhhurLPZO0aYiQrq9rcRddiPVDsbdOBJ5zA8gp7dVB2KmsLSR5oqlEQnNQRLsFCpA1+yjlGPLJRJ7eqoDeSm1/krHZYc/HqoxSkDb5qd9Oxsg4HMRy3UhRMxEJIuQSirZmuzzQlr4OwiYMzOECeuC1W01Y1qtSXcBzXFKVR4pgAQyWxkGgxlOmCG4oA0spUpIutJ0NSo7X5ADTzXXuog5oe1WFt0kYXQTOow0OiTQorYNs5bilMUnCmDJa1t4jVzhePgJAHRV0bZCP4s2m9oc1nfDRedJzyiNTlisbsFVUZL5I0dBZuKuyaR5CVS22lriW4E+0zQ/1DYrMs9JzSCMxiirTNQgnA7jVGMJJ2myGy20hzbzTIPLI7Qq7PXu1GmTdnvDksmmC3EHqdOh3RBrrRqc1pkh0z0ez1xAIOBxEbKi18UcX9lR9vN7z7NJu53PJZ36Ksj6lN9R5u0WSGnVz9hOg1/2tanZWsaCQLr8Q05v/qdy5fuulj+7bNalqFw6yta2cbrsS4+3WPxE5tZtvpzLrWgBsuLWtblo0DQAIK3cTDAM3PcYYwe092w2A1OQClYbC9xD6xDn6NHsU50aNT/Un1Whqok0uqZSxm+T3f8AQevRH2azBogCArmMA5lTlBsiRWToMB81AohRPRK3YQV1RVOrIioxDVKKR2Qh2ySj2BSSDAX6isodRdJALe8MRmFydDJdfXsFN2bR4YfJcvbbKKT8JunIkQub1ScZ6mjNnh3QPWZCz6tBxMtGK1jBQtZqzyfczqu4qb2iATG4GMHZaFK0sjVYr2ugkgkfF+ZogVGFgAaQ8E3jODgYjDQj6orI48JAZq5hRI0QtjtUYOOceCLqq6E9SsBXKnTaMiQoQnARbITqyAB4zvsowQOqKpUXPbAbJGJM9cgqXUSCAZykcgqpX8chI0QSIOkn9pV9mowDzSpsRDBkhjxqMtTYLIBSDVYKUqNV7aYlx6BXuaStkoncgS7ABc7xXiXaG6zBvzWk2yVLU0vktpDBsCTUf8LGyJTcfoUG2az9kIMuzi/gIdfAOZMeSEsc5QcnsufxIzn2O/luABLiQABjMkfZDuLWmCZIwMRHmM0Q8Qx2YJAAO0nGfCfNc7ZrQCYOB9D4qdNVMKexv03Srux8VnUKkZo+lawtsUmNRJ7RGQ/Oqu4Vwg16zabMCT3nZw3Uxry5wpUG9o4NYJd+Yk6Dmuo/9EMpsN601xMj3G5XuQEmDqRyV8cSe74CkblvrUmNbRZAoUAO0j3iMqYOpLs/3XP1uNioXvOYBJDcQAMmt3+qyeKcRpvApBxuNOMEd90YuO+yO/T1lFIX4JaHEMb71StoOjQD4ztjdKSm6XC5LISdm7wbh5YO0qibRVHs6UKejOXPc8gtlrYwHnugmVIbE3nnGoRkD8A6fmqnRq5wcsDyO3qlnLekaIq1YYApKkPKRed0lsai1NKpNUqLn9UbJRcVEhVBye8hqBRZCZRkpI2SgV1Lmszi9AOY4XXOOmEQepW1VbyVBKpy4dUXGwWqPPWPLTDsCFdVaSJOC3+P8ND++0d4Z8wucr+zn+65EsbxtxkY5wcWB9m05vDfA/QK+z2vsngljKrYjvTBnM90yD/tUmyuLQ4NN0kgGDBIzg5KbOGVcwzDXFv1KVbbiU3wgziVGl3H0H4PBmmcXUnCJBPvAzgUVYsWDyUeGWrsbwFOk+cD2jb+Gwxw08ldYqcBPFpStd+wCQpKQshPLr+6se0jEJqtWYwggR5anmjPNGGzTIkXUKJaIvgA4x+wVlOyj4h4AaoFzSdSrKVN2pIG505qv/1r+0ag02WNcBjEfukA0CSRAQ1o4s1ndZ3nZf6WBa7c55xJ6KyWdf0L9gOka9q48GSKeJ3OnRYLrY5zw53eMzByw8VVG/8ArdWhgxyA2z9TiqXJ8tiuVhvD2vDX1ZLRT7zTpfcYAAdhzwxwlZ7gTmTv4/dFCq5zQ0uc5rcmyYHQIuw2B1TBrZPnAnPDX7qObk1GN/8AQJWc7xyvFItxkxEZ/n2WDZrBWqezRqnmGOjziF7BabLaKdINp0LrWj2gCSdyVx9t4iQe+8ztOPkutjwejCnyao4lW7MmycCtJHfp3QPec9jSPAuk+StsvDgagYal8zEMB/5PAjyKPp8ZkXadGo87nAIezhzXl1SqyjIOAJc/oGjFPCKu6JKEV3NW1ObRikyA7CGNkyZze6Zd0nDSFLjdqNO+HPvWmoB2r/8A5tjCk34TAExlksuhxWmy92APaZGq/wBuNbgyZ1z2hZ1+Sml1CrT/ABFMmkwrh9BxqMwgEgAnIGCZ6AAu/wAea6m1cV7IMyaGtcylhPedm47m6Gyd3HdV/plrYoueLzWlzo5DF08u63wJWPx1/aFuPstGA3difmPJFv08Nrl/z9AatgrgVtqGsG03SHze1xx72OvNd7ZKYaANtdSdSecrzXgNYUqrKgMgHEciIOHivTKbwQCDIOIO4Kq6WNpts14Z+2gkFMVXSqB0xjBg9RmrgFs0ltkC0lLs1aApAKaCaigNKmGK4BSU9PyDUU3Ulckjp8ksqdU5BB1qkaDyRzmFUVaRWean2Yyoza75y7vQfdczxLgZLr98ka5fgXW1GEaIarTJyw8Fhy4m3b3JOEZqmc3SAALdNkFXoEGWyOi1LZwl4JcHEjaMvAIeg7b7LNlepU1TMEoOLpgVAuLu9idD9FrUQAJJwVYtNT2S/u/1YjzzUW2prDudgRA8VmhJXQdK5Nam0BsmAOeHzQ9fiNIaFx8ljWiu9x7xO4VTlZLqXxEDo07RxtxEABZNqtz3ZlM5qoqsVNubuTsEnQ9mtLqb2vZ7TTIOeKrrVC5xc4yXEkncnElPcMYDA5HfeFfZrGTicBgJOQnLHwPkrXJ1Xb4KmwenSLkbRs0ZgdMh5IgUw0w0gxqJ+qz+I28tNxmLtT8PIblU3Kb0oaONyCbTaGs67DPx2XpH6Fs4/hxUugX5POMsSvK7Jwh7sXAid8/Vd9wOlav4fsqQFwYTIEDUBdj7Lgsc22r2NSxUjoePcRa1jhDXQDgRI8l5DbOKOeZDWs/ta1vyC7W1cPqAfzHAAaYrEdwlu48it3VZ5dti2GM4+3WKrUBN95Gxc4jyJWLSsrqZM4fdem0LIG4SEBxPhocYuiFznnkuR5YkcRTfPIouiSM0bW4K5pywV9HhbsoKVyvgyzwM6Hg1W4xoOIc1oA/uded6CPFc1xB917h0+S6axWK7VYxx7oFIno5wn5lc9+qboqw3DBnq0FbeoT9NX2/YqmqiDUakYhdPwHirzFEOgHLlOcHRcjQejLJaLjg4HIyORCyQk+LoGLJpkmeo2QhjQ1uQ/CUYyoucs3HabmB096MWDEyNlrcPqvc0F4AJxuj3RoCdSt8ci+6jpVqWo02vGymHDZUsCsCtti0WXxsmvhQSKNgonfCSqSUsNFxcd1W8ndWkDcKJA3Hmg2vkCTA6oKGe9y0XgbjzQlVn9Q81nyV2Y6TAalR3xFYHF7PUvAsjGZgY9V0r6E+8PNCWizEkYjTUbrm9RFtbBcVJUzjrU1wPemRuqS0rubRw8PEOunxCxbVwGPZcOkhZpY5RKPSa4MahXbk/DnmPEIi6NCD0KrtHDXN1HmFRZOGOqvDRhudAFXHC5ypclbxMJcw7KDrPvh8ypcUqzFKleuswBGbjqSUK3hVofhfgc3nBN6DTpMR4WE9o1g7x2gnQfCJKBtvFsYYCTodI+qOpfpaMXvnpj+616HB2Ni6zxJx/PFXRwK7e48On+TEs4q1KbZpwQ5ocRPeDj3TdO0FFWThoaZiXSZJzk5roKFmug4DTLcFWNsck+zmdOfJaVjrhGiMEgCz011fBeItp0y0zmT6D7LKp2M6OpjqHfUK2pY6jRJgjcLVinLHukFwTH4hVNUn6IMcPO8LRDzAwA5adY3VgflIQnNTdsZKjKNiOuKFtFh1AW+SDoqnUbxA3ICplC0EyqHDg6bxIwkTOPJU1+HXciVvvps93AN1OvNRr0YYTn9VbGG1JCMxbOwdo6o7JtNoP+Le76lq5r9RcHNR7nsxwaI/taBh5LqntvSMy5166OQ7oPhj4BQfZyFf1apKP5lKgpI84oUgAWPwcMj91AYFdhxSwNf7WB3+65612F9I4junXQiZMHdc17Mz5cLXBLglfs6zXES33oxgb+Ga9I/iGtbfvd2L05gjSN15jUN3Gm4/m60P07b3PrU6dV5LCfZJ7pIxAjLEq3FlST2LcGTS1CR6dTqc1c1yDpvRDXro3E07lyiXdFHtE0oNxJuPeSTJJQhUJXVO4muK1zQqRU5qpfSRXZpjRVcnYyM91FB16EuHgtvsFR/Dd791kzY9VLyMmZho8kuwGy1HWb8wUf4fp5hB4gWZVSyMgktHko2ayAAwAC7bQaBaFopjBs4k+QCsugaq+OOMI+X+gr3ZmU7CG5NA8FE2XYI+o8fF804IA1PoqmorgIDRoBuiZ7pOCsr2jSB6qDHcvRKr4QXRKIGH3SpNM4577+CthRovJOLS1WaX8C2GCn5KVAkZZbHIqAMqxoT7hFUpg+yIO32UOyd8J8lbCd9Un3j5plBMl0CupuGYjrh809PDLE5ToOm55qTigbZbQ0EyABmTkOm6no0I8lBFVw9keKybdxN17sqAvVDn8LBu77KijUq2nu0AWU/eqkYne7z/MFuWDhrKLbrG9ScXOO5KVex2+SbzW3ANw2w9k3E3nYkunMnEmVfabPOX1RIYU7mlVzqbuRYlSpHI8SpOBS4e+93H95p0OS6G2WK+MQsepw11M6wqNCT4IZPG/0kQ01KGIzLdR03C5dhu4kQRicYI2InE6ZL0+w2g+yRIVHGf0rSrNJAuk5wMuf7IvFe8foUS6eLfwZP6e44+sbsA3QLxnvQcL0a6SulpvO680q8Pr8PrtqHvMBIkDBzDmCNDHyC9Es1S8xrxk4Bw6ETmFfjXZmnTJRTZoscd1O+d0Ix6vaVbQpZfO6SaElKIG3UrqndSuK9xQhWQouYrSxRuHb0VUvwGRUWqmmwYol7DGXoqqbDt6Klr3LYYiWp7isFI7KQpHZMo+AGK20f8AkvYcIa0jnI/2jngnpsgf1Hweo67Woz2tPT425x1GPmocL4yKghzYcMCMsVsni1QU4/FPxX7lSdOgxrBso2p8eKnVcDiAR5KPaNcIkz0WTShwCq8kAAAb8+aus6a5ikCAU2hiaglrFO9vihxaFB1oKbSTUgyYyE8lXWtTogCIzjZZ77QTgp06bjjl+bJ445PhCuYR2p8cNTJnxVtKo456a5epUGNI26mPkPuoOpAkT3jzyH+OQTe2G839A03wW1gXDDHbRp8c3eAjmgafBLxv1nX4ybk0f4rVYAmqEws2XO2qjt+o8cS7kaRgQMAMgMEiSdfmq6LDjgiW0zt6LPjtxLmRE7/NPjz8ypXeXonDFbQpAMPPzVdeheH7ou6oEKOKIZjaBYZ0WjTqkjNMQmDUsaXASThOap7EAANEAZADAeEK+E0KzZgA7pnX88FbTc7fzVxCg5p39f2U2RCV5+4/PBMnFT8kfZJNeP5JUg+8dymk7lShLwWikVkCeZ81Ek7lWEclEhJKKGVlNQmDifNVsmMz5lXVTgmYMFmcU5D70QE7lSAO5UriStUUK7Gx3QNs4YypJyccyNeo1R/mnxVkJODuLFavkzLPY6jBF+Rz7w+YIVFauWnFuO7SPkYW0qKtOVY80H96N/hsL6b7MyDbAc2n0+6lTBdkCOoRVSm8ZEqh5fsUvr4l/R/knpN9wihZAfaMfnRSqCg3Mz4gff5LIrWB79XeqjS4E7WUr6n+2IfRD322kD3Gj5/NM21E5KNPhMZo2lZYVcsmSXIygkVhpOeCYUTkJ80WKKmKZ5pXC+QrYENndv6pNp7n1RZopXEjx0NYKxxBwJ8yiA52/qouGKtS41yiMQJ3PmlfPxHzTwldWhREsj2h3Kiah3Vl1RupXjYbIdo7f5JCod/QKVxK4h6ciWhxUO/oEu0O6VxPdTKEiWiBed/kl2pUi1MaaOmQLQ178wSSupJdD+A2H3+nklfP4EySusCHvn8CiXHdJJC9glNWod/QKwOO6dJVx5YWIvO6iZ3SSTcgI47p8d0kkCWKDuljukkoEWO6a6U6SK3Axrp3Tlp3SST6ULbFdKWKSSmkliDin7QpJKaQ2LtCol5SSSyQUUOqGc9dgrRUKZJZofeY74JdoU/aFMktKQg/alLtCkkm0oAxqH8CbtD+BJJKwiFRP2iSSIBu16Jdr0SSQ1EoXacgkkkjqJR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utoShape 4" descr="data:image/jpeg;base64,/9j/4AAQSkZJRgABAQAAAQABAAD/2wCEAAkGBxQTEhQUEhMWFRUVGBQUFhYYFxcXFxQUFBQWFxUVGBQYHCggGBwlHBQUITEhJSksLi4uFx8zODMsNygtLisBCgoKDg0OGxAQGywkICQ0LCwsLCwsLCwsLCwsLCwsLCwsLCwsLCwsLCwsLCwsLCwsLCwsLCwsLCwsLCwsLCwsLP/AABEIALcBEwMBIgACEQEDEQH/xAAbAAABBQEBAAAAAAAAAAAAAAAEAAECAwUGB//EADoQAAEDAQYDBQcCBgIDAAAAAAEAAhEDBBIhMUFRBWFxEyKBkaEyQlKxwdHwBuEUI2JygvGy0iQ0U//EABoBAAIDAQEAAAAAAAAAAAAAAAECAAMEBQb/xAAvEQACAgEDAwMBBwUBAAAAAAAAAQIRAxIhMQRBYRMiUZEFMnGBsdHwQlKhweEU/9oADAMBAAIRAxEAPwA11mYcjdOm3kh3Weo3QEbgrPsVsIdddkfRalTKQZaV56LjNX3M+r5BqtYxExORC1f0/wAadTAp1MpEO2k4ysxgbEEYfJRe9rCDBI11wRVw965LYZKlfY7y1cQaxl4Oa6fZAPtHRG2UG628ZMCepzXmNSmTDmyNRsuz4fxy+KYIh09/a6GnEHrC248jcm5cbUaIZVP2pbnRXVItKy7dxQABrCC9xDW8iTElaIq6FXKUW6XYsaaVkricsTCoE4eE1IXce4lcT3gleCmxNxri5vi9oPbm6ZAABBynGQujqVmtBJOAEnwXK1cy8++S7pOi4/2xm041GPPIsuCNPiHZuDg2NwMnDouhsHEKdUd0wdWnP91ylpEoUlzCHNMEZFc3pPtDJidPdfBXraPQLqV1YvB/1Ex4DavcflPuuPI6Hktq+N16XFmx5I6ostjK90UWnbfPosJ1nAeAPee0esn5LbtWOSwxaA2oy9gA8knwKxdZJKk+GSTo6RzVG6ostLXCWuBG4KZ1ULenFq0xtyUJQoCqFNrgjXkgoTQpqLnKV5JZGE4CV5SahXklkbqjBVpUSpXklkUoUwqbVaQzPFx9lozP2HNTS3wyWO4hokmBuqmXnnZu2ruZ2HJNQoOcb9Q9GjJvTc80WXgYBWqKjyLd8EhSSVXac0lPUJpPJ61oa9uAhwz5+KVitxaROI2UbRZ4EgqZs0NvEjoMfVeeqUXyYZKUlrNu2tY5gfTBj5bgrPAVditxZhm05hH1aXdD24tPpyKvjNS3X5gI0qie+Qe7rIPQochO1+iLyXsxk2i9tB7Xte0wWkEA5YLqGcbaWkuF1wHs7mNCuZp2mErTVvgiYVyypJ6eWW48mk6uzcQDKLJN50ARqXf7WhTr4Cc9eq4KyMcC1xdLmmevULqbNxVpHe7p55eauw5JNe7Y0rLGRsiqFZe3XNU+MNdaQAe6xrhO7jiT5BPxU1K1O+wtDYwBkEjzhF9T7W471/oZ1Vrcu4vxRr+4wy3U7xoFlOq6TgsZtoLTBPkiG2jdeZ6pzyz1yMznYcXKp4VJqJCos6jQtlNZkLS4dxp9KA7vs9QOR+iBrHBCPatOHLOD1RdAtxex3ll4jTqCWu+hHULB4/VDaojIlpPXJYVOoWmQYKVurFwc8kaemi35urefGotbjvJcfIXaKxaQWm6c8PkQuuslYVGBzcQfQ6hcHWrAwiuG8WdRMAAhxEg77q/p8qx3JrZhhOnTO7ZTV7Wqiz5AnPkimwurFtq6NAg1M6mrApBEgKaaYCEXclRNnG5Q3+AlAKSudQAEl0AalZXbOrm7SkU8jU1fuGcv6lFGTZG0idW0kktpwXDM+6z+478ldQswbJcbzzmTmf8AqOSuoWZtNoDREenOdTzUHHZWNqGyFrVyPUqqAdPIalKo0D2sT8M5f3HRUtDnnDTXIDoPqUul3cvp3I5dkWmsNvUD0JTKQo09cTvnPikm1rx9Rafk86p0g5veyQz7MWNJveGivs5Uba4kYDLcSuJkpqzBAHs7ZF4ZFbfCLW1hh+NN2Y2O6wqVrBF0C4ZmBkemyIs5xg5FVwyaJWhmqexucXszGmWa+ULMlaNmpSy64zAw+izKzCDAzCtyqnaXJCLnKN5I05TBsKncBe0q5tbfJVUGK8U9x4q+KdAspNlBMgwtixcQcwBrvZGEgT6LO7OFIVk8Xpdjxm48FvEnWcva4GXEyQBDfHBYJrkSSCMTicpWnXs7X46oa2cOLxBJkYA/sqMmLVJsZz1clDbYrO3hDcOsNyoO2gtGgM3jz5dUHVthc5zjqSfMrPLAroTsa5r80jXBWcQ4U+0ODSbrf6iPajkN9yFVTtKT0AWzTKd9O8IQtK0Iyi+UjTiQz7NTN4tOmH29FpmzSE9eyEfzGYkZt1c37hE2ctc0OacCur06jOHkZG7wfi4LA2o4BzcJPvDQ9Vv2Z4PTdee2mz5EZgg+S7Hhtva9gI6EbHZaoSadPg1456tmbYhPIQlKvOSIC0pplhOVVaLU1glx6bk7AalB8Q4jcIYwX6rvZYP+Tj7reap4fZHuJe94c7Wp7lPdlJpzPPz2VkYWK5EbTUvkdu64zSniRyNUj5ZLUbUaB3MRvhj5aclB9RrW3WDDMziXHdx1WcGNa7+WCHatbg3/ACGQ+eKZyXCBVbs0Xu1cYCr7X4QRz949PhCalRJMuxd6DoEQABpJ/PNV7R3X1DuyhlmnF2A0H159VOtF2BgNh9d1IgqLmqmbtNDJUDU8hJTqDmJLJqa2ouODfAc4NMgEgHxUokZIvjtg7GoC32XZdRoh2klvd/dYoWpOMuTlTjUqMW2WQl3dz8oKPoANADiL0CQMcdVC00JzOOv0UW94QTLm75x1Qbp8E2a2NmxWiQBsoWht50DljpO3NCWOojmt1WiMtUaYpVXsL6eLhhurLPZO0aYiQrq9rcRddiPVDsbdOBJ5zA8gp7dVB2KmsLSR5oqlEQnNQRLsFCpA1+yjlGPLJRJ7eqoDeSm1/krHZYc/HqoxSkDb5qd9Oxsg4HMRy3UhRMxEJIuQSirZmuzzQlr4OwiYMzOECeuC1W01Y1qtSXcBzXFKVR4pgAQyWxkGgxlOmCG4oA0spUpIutJ0NSo7X5ADTzXXuog5oe1WFt0kYXQTOow0OiTQorYNs5bilMUnCmDJa1t4jVzhePgJAHRV0bZCP4s2m9oc1nfDRedJzyiNTlisbsFVUZL5I0dBZuKuyaR5CVS22lriW4E+0zQ/1DYrMs9JzSCMxiirTNQgnA7jVGMJJ2myGy20hzbzTIPLI7Qq7PXu1GmTdnvDksmmC3EHqdOh3RBrrRqc1pkh0z0ez1xAIOBxEbKi18UcX9lR9vN7z7NJu53PJZ36Ksj6lN9R5u0WSGnVz9hOg1/2tanZWsaCQLr8Q05v/qdy5fuulj+7bNalqFw6yta2cbrsS4+3WPxE5tZtvpzLrWgBsuLWtblo0DQAIK3cTDAM3PcYYwe092w2A1OQClYbC9xD6xDn6NHsU50aNT/Un1Whqok0uqZSxm+T3f8AQevRH2azBogCArmMA5lTlBsiRWToMB81AohRPRK3YQV1RVOrIioxDVKKR2Qh2ySj2BSSDAX6isodRdJALe8MRmFydDJdfXsFN2bR4YfJcvbbKKT8JunIkQub1ScZ6mjNnh3QPWZCz6tBxMtGK1jBQtZqzyfczqu4qb2iATG4GMHZaFK0sjVYr2ugkgkfF+ZogVGFgAaQ8E3jODgYjDQj6orI48JAZq5hRI0QtjtUYOOceCLqq6E9SsBXKnTaMiQoQnARbITqyAB4zvsowQOqKpUXPbAbJGJM9cgqXUSCAZykcgqpX8chI0QSIOkn9pV9mowDzSpsRDBkhjxqMtTYLIBSDVYKUqNV7aYlx6BXuaStkoncgS7ABc7xXiXaG6zBvzWk2yVLU0vktpDBsCTUf8LGyJTcfoUG2az9kIMuzi/gIdfAOZMeSEsc5QcnsufxIzn2O/luABLiQABjMkfZDuLWmCZIwMRHmM0Q8Qx2YJAAO0nGfCfNc7ZrQCYOB9D4qdNVMKexv03Srux8VnUKkZo+lawtsUmNRJ7RGQ/Oqu4Vwg16zabMCT3nZw3Uxry5wpUG9o4NYJd+Yk6Dmuo/9EMpsN601xMj3G5XuQEmDqRyV8cSe74CkblvrUmNbRZAoUAO0j3iMqYOpLs/3XP1uNioXvOYBJDcQAMmt3+qyeKcRpvApBxuNOMEd90YuO+yO/T1lFIX4JaHEMb71StoOjQD4ztjdKSm6XC5LISdm7wbh5YO0qibRVHs6UKejOXPc8gtlrYwHnugmVIbE3nnGoRkD8A6fmqnRq5wcsDyO3qlnLekaIq1YYApKkPKRed0lsai1NKpNUqLn9UbJRcVEhVBye8hqBRZCZRkpI2SgV1Lmszi9AOY4XXOOmEQepW1VbyVBKpy4dUXGwWqPPWPLTDsCFdVaSJOC3+P8ND++0d4Z8wucr+zn+65EsbxtxkY5wcWB9m05vDfA/QK+z2vsngljKrYjvTBnM90yD/tUmyuLQ4NN0kgGDBIzg5KbOGVcwzDXFv1KVbbiU3wgziVGl3H0H4PBmmcXUnCJBPvAzgUVYsWDyUeGWrsbwFOk+cD2jb+Gwxw08ldYqcBPFpStd+wCQpKQshPLr+6se0jEJqtWYwggR5anmjPNGGzTIkXUKJaIvgA4x+wVlOyj4h4AaoFzSdSrKVN2pIG505qv/1r+0ag02WNcBjEfukA0CSRAQ1o4s1ndZ3nZf6WBa7c55xJ6KyWdf0L9gOka9q48GSKeJ3OnRYLrY5zw53eMzByw8VVG/8ArdWhgxyA2z9TiqXJ8tiuVhvD2vDX1ZLRT7zTpfcYAAdhzwxwlZ7gTmTv4/dFCq5zQ0uc5rcmyYHQIuw2B1TBrZPnAnPDX7qObk1GN/8AQJWc7xyvFItxkxEZ/n2WDZrBWqezRqnmGOjziF7BabLaKdINp0LrWj2gCSdyVx9t4iQe+8ztOPkutjwejCnyao4lW7MmycCtJHfp3QPec9jSPAuk+StsvDgagYal8zEMB/5PAjyKPp8ZkXadGo87nAIezhzXl1SqyjIOAJc/oGjFPCKu6JKEV3NW1ObRikyA7CGNkyZze6Zd0nDSFLjdqNO+HPvWmoB2r/8A5tjCk34TAExlksuhxWmy92APaZGq/wBuNbgyZ1z2hZ1+Sml1CrT/ABFMmkwrh9BxqMwgEgAnIGCZ6AAu/wAea6m1cV7IMyaGtcylhPedm47m6Gyd3HdV/plrYoueLzWlzo5DF08u63wJWPx1/aFuPstGA3difmPJFv08Nrl/z9AatgrgVtqGsG03SHze1xx72OvNd7ZKYaANtdSdSecrzXgNYUqrKgMgHEciIOHivTKbwQCDIOIO4Kq6WNpts14Z+2gkFMVXSqB0xjBg9RmrgFs0ltkC0lLs1aApAKaCaigNKmGK4BSU9PyDUU3Ulckjp8ksqdU5BB1qkaDyRzmFUVaRWean2Yyoza75y7vQfdczxLgZLr98ka5fgXW1GEaIarTJyw8Fhy4m3b3JOEZqmc3SAALdNkFXoEGWyOi1LZwl4JcHEjaMvAIeg7b7LNlepU1TMEoOLpgVAuLu9idD9FrUQAJJwVYtNT2S/u/1YjzzUW2prDudgRA8VmhJXQdK5Nam0BsmAOeHzQ9fiNIaFx8ljWiu9x7xO4VTlZLqXxEDo07RxtxEABZNqtz3ZlM5qoqsVNubuTsEnQ9mtLqb2vZ7TTIOeKrrVC5xc4yXEkncnElPcMYDA5HfeFfZrGTicBgJOQnLHwPkrXJ1Xb4KmwenSLkbRs0ZgdMh5IgUw0w0gxqJ+qz+I28tNxmLtT8PIblU3Kb0oaONyCbTaGs67DPx2XpH6Fs4/hxUugX5POMsSvK7Jwh7sXAid8/Vd9wOlav4fsqQFwYTIEDUBdj7Lgsc22r2NSxUjoePcRa1jhDXQDgRI8l5DbOKOeZDWs/ta1vyC7W1cPqAfzHAAaYrEdwlu48it3VZ5dti2GM4+3WKrUBN95Gxc4jyJWLSsrqZM4fdem0LIG4SEBxPhocYuiFznnkuR5YkcRTfPIouiSM0bW4K5pywV9HhbsoKVyvgyzwM6Hg1W4xoOIc1oA/uded6CPFc1xB917h0+S6axWK7VYxx7oFIno5wn5lc9+qboqw3DBnq0FbeoT9NX2/YqmqiDUakYhdPwHirzFEOgHLlOcHRcjQejLJaLjg4HIyORCyQk+LoGLJpkmeo2QhjQ1uQ/CUYyoucs3HabmB096MWDEyNlrcPqvc0F4AJxuj3RoCdSt8ci+6jpVqWo02vGymHDZUsCsCtti0WXxsmvhQSKNgonfCSqSUsNFxcd1W8ndWkDcKJA3Hmg2vkCTA6oKGe9y0XgbjzQlVn9Q81nyV2Y6TAalR3xFYHF7PUvAsjGZgY9V0r6E+8PNCWizEkYjTUbrm9RFtbBcVJUzjrU1wPemRuqS0rubRw8PEOunxCxbVwGPZcOkhZpY5RKPSa4MahXbk/DnmPEIi6NCD0KrtHDXN1HmFRZOGOqvDRhudAFXHC5ypclbxMJcw7KDrPvh8ypcUqzFKleuswBGbjqSUK3hVofhfgc3nBN6DTpMR4WE9o1g7x2gnQfCJKBtvFsYYCTodI+qOpfpaMXvnpj+616HB2Ni6zxJx/PFXRwK7e48On+TEs4q1KbZpwQ5ocRPeDj3TdO0FFWThoaZiXSZJzk5roKFmug4DTLcFWNsck+zmdOfJaVjrhGiMEgCz011fBeItp0y0zmT6D7LKp2M6OpjqHfUK2pY6jRJgjcLVinLHukFwTH4hVNUn6IMcPO8LRDzAwA5adY3VgflIQnNTdsZKjKNiOuKFtFh1AW+SDoqnUbxA3ICplC0EyqHDg6bxIwkTOPJU1+HXciVvvps93AN1OvNRr0YYTn9VbGG1JCMxbOwdo6o7JtNoP+Le76lq5r9RcHNR7nsxwaI/taBh5LqntvSMy5166OQ7oPhj4BQfZyFf1apKP5lKgpI84oUgAWPwcMj91AYFdhxSwNf7WB3+65612F9I4junXQiZMHdc17Mz5cLXBLglfs6zXES33oxgb+Ga9I/iGtbfvd2L05gjSN15jUN3Gm4/m60P07b3PrU6dV5LCfZJ7pIxAjLEq3FlST2LcGTS1CR6dTqc1c1yDpvRDXro3E07lyiXdFHtE0oNxJuPeSTJJQhUJXVO4muK1zQqRU5qpfSRXZpjRVcnYyM91FB16EuHgtvsFR/Dd791kzY9VLyMmZho8kuwGy1HWb8wUf4fp5hB4gWZVSyMgktHko2ayAAwAC7bQaBaFopjBs4k+QCsugaq+OOMI+X+gr3ZmU7CG5NA8FE2XYI+o8fF804IA1PoqmorgIDRoBuiZ7pOCsr2jSB6qDHcvRKr4QXRKIGH3SpNM4577+CthRovJOLS1WaX8C2GCn5KVAkZZbHIqAMqxoT7hFUpg+yIO32UOyd8J8lbCd9Un3j5plBMl0CupuGYjrh809PDLE5ToOm55qTigbZbQ0EyABmTkOm6no0I8lBFVw9keKybdxN17sqAvVDn8LBu77KijUq2nu0AWU/eqkYne7z/MFuWDhrKLbrG9ScXOO5KVex2+SbzW3ANw2w9k3E3nYkunMnEmVfabPOX1RIYU7mlVzqbuRYlSpHI8SpOBS4e+93H95p0OS6G2WK+MQsepw11M6wqNCT4IZPG/0kQ01KGIzLdR03C5dhu4kQRicYI2InE6ZL0+w2g+yRIVHGf0rSrNJAuk5wMuf7IvFe8foUS6eLfwZP6e44+sbsA3QLxnvQcL0a6SulpvO680q8Pr8PrtqHvMBIkDBzDmCNDHyC9Es1S8xrxk4Bw6ETmFfjXZmnTJRTZoscd1O+d0Ix6vaVbQpZfO6SaElKIG3UrqndSuK9xQhWQouYrSxRuHb0VUvwGRUWqmmwYol7DGXoqqbDt6Klr3LYYiWp7isFI7KQpHZMo+AGK20f8AkvYcIa0jnI/2jngnpsgf1Hweo67Woz2tPT425x1GPmocL4yKghzYcMCMsVsni1QU4/FPxX7lSdOgxrBso2p8eKnVcDiAR5KPaNcIkz0WTShwCq8kAAAb8+aus6a5ikCAU2hiaglrFO9vihxaFB1oKbSTUgyYyE8lXWtTogCIzjZZ77QTgp06bjjl+bJ445PhCuYR2p8cNTJnxVtKo456a5epUGNI26mPkPuoOpAkT3jzyH+OQTe2G839A03wW1gXDDHbRp8c3eAjmgafBLxv1nX4ybk0f4rVYAmqEws2XO2qjt+o8cS7kaRgQMAMgMEiSdfmq6LDjgiW0zt6LPjtxLmRE7/NPjz8ypXeXonDFbQpAMPPzVdeheH7ou6oEKOKIZjaBYZ0WjTqkjNMQmDUsaXASThOap7EAANEAZADAeEK+E0KzZgA7pnX88FbTc7fzVxCg5p39f2U2RCV5+4/PBMnFT8kfZJNeP5JUg+8dymk7lShLwWikVkCeZ81Ek7lWEclEhJKKGVlNQmDifNVsmMz5lXVTgmYMFmcU5D70QE7lSAO5UriStUUK7Gx3QNs4YypJyccyNeo1R/mnxVkJODuLFavkzLPY6jBF+Rz7w+YIVFauWnFuO7SPkYW0qKtOVY80H96N/hsL6b7MyDbAc2n0+6lTBdkCOoRVSm8ZEqh5fsUvr4l/R/knpN9wihZAfaMfnRSqCg3Mz4gff5LIrWB79XeqjS4E7WUr6n+2IfRD322kD3Gj5/NM21E5KNPhMZo2lZYVcsmSXIygkVhpOeCYUTkJ80WKKmKZ5pXC+QrYENndv6pNp7n1RZopXEjx0NYKxxBwJ8yiA52/qouGKtS41yiMQJ3PmlfPxHzTwldWhREsj2h3Kiah3Vl1RupXjYbIdo7f5JCod/QKVxK4h6ciWhxUO/oEu0O6VxPdTKEiWiBed/kl2pUi1MaaOmQLQ178wSSupJdD+A2H3+nklfP4EySusCHvn8CiXHdJJC9glNWod/QKwOO6dJVx5YWIvO6iZ3SSTcgI47p8d0kkCWKDuljukkoEWO6a6U6SK3Axrp3Tlp3SST6ULbFdKWKSSmkliDin7QpJKaQ2LtCol5SSSyQUUOqGc9dgrRUKZJZofeY74JdoU/aFMktKQg/alLtCkkm0oAxqH8CbtD+BJJKwiFRP2iSSIBu16Jdr0SSQ1EoXacgkkkjqJR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data:image/jpeg;base64,/9j/4AAQSkZJRgABAQAAAQABAAD/2wCEAAkGBxQTEhQUEhMWFRUVGBQUFhYYFxcXFxQUFBQWFxUVGBQYHCggGBwlHBQUITEhJSksLi4uFx8zODMsNygtLisBCgoKDg0OGxAQGywkICQ0LCwsLCwsLCwsLCwsLCwsLCwsLCwsLCwsLCwsLCwsLCwsLCwsLCwsLCwsLCwsLCwsLP/AABEIALcBEwMBIgACEQEDEQH/xAAbAAABBQEBAAAAAAAAAAAAAAAEAAECAwUGB//EADoQAAEDAQYDBQcCBgIDAAAAAAEAAhEDBBIhMUFRBWFxEyKBkaEyQlKxwdHwBuEUI2JygvGy0iQ0U//EABoBAAIDAQEAAAAAAAAAAAAAAAECAAMEBQb/xAAvEQACAgEDAwMBBwUBAAAAAAAAAQIRAxIhMQRBYRMiUZEFMnGBsdHwQlKhweEU/9oADAMBAAIRAxEAPwA11mYcjdOm3kh3Weo3QEbgrPsVsIdddkfRalTKQZaV56LjNX3M+r5BqtYxExORC1f0/wAadTAp1MpEO2k4ysxgbEEYfJRe9rCDBI11wRVw965LYZKlfY7y1cQaxl4Oa6fZAPtHRG2UG628ZMCepzXmNSmTDmyNRsuz4fxy+KYIh09/a6GnEHrC248jcm5cbUaIZVP2pbnRXVItKy7dxQABrCC9xDW8iTElaIq6FXKUW6XYsaaVkricsTCoE4eE1IXce4lcT3gleCmxNxri5vi9oPbm6ZAABBynGQujqVmtBJOAEnwXK1cy8++S7pOi4/2xm041GPPIsuCNPiHZuDg2NwMnDouhsHEKdUd0wdWnP91ylpEoUlzCHNMEZFc3pPtDJidPdfBXraPQLqV1YvB/1Ex4DavcflPuuPI6Hktq+N16XFmx5I6ostjK90UWnbfPosJ1nAeAPee0esn5LbtWOSwxaA2oy9gA8knwKxdZJKk+GSTo6RzVG6ostLXCWuBG4KZ1ULenFq0xtyUJQoCqFNrgjXkgoTQpqLnKV5JZGE4CV5SahXklkbqjBVpUSpXklkUoUwqbVaQzPFx9lozP2HNTS3wyWO4hokmBuqmXnnZu2ruZ2HJNQoOcb9Q9GjJvTc80WXgYBWqKjyLd8EhSSVXac0lPUJpPJ61oa9uAhwz5+KVitxaROI2UbRZ4EgqZs0NvEjoMfVeeqUXyYZKUlrNu2tY5gfTBj5bgrPAVditxZhm05hH1aXdD24tPpyKvjNS3X5gI0qie+Qe7rIPQochO1+iLyXsxk2i9tB7Xte0wWkEA5YLqGcbaWkuF1wHs7mNCuZp2mErTVvgiYVyypJ6eWW48mk6uzcQDKLJN50ARqXf7WhTr4Cc9eq4KyMcC1xdLmmevULqbNxVpHe7p55eauw5JNe7Y0rLGRsiqFZe3XNU+MNdaQAe6xrhO7jiT5BPxU1K1O+wtDYwBkEjzhF9T7W471/oZ1Vrcu4vxRr+4wy3U7xoFlOq6TgsZtoLTBPkiG2jdeZ6pzyz1yMznYcXKp4VJqJCos6jQtlNZkLS4dxp9KA7vs9QOR+iBrHBCPatOHLOD1RdAtxex3ll4jTqCWu+hHULB4/VDaojIlpPXJYVOoWmQYKVurFwc8kaemi35urefGotbjvJcfIXaKxaQWm6c8PkQuuslYVGBzcQfQ6hcHWrAwiuG8WdRMAAhxEg77q/p8qx3JrZhhOnTO7ZTV7Wqiz5AnPkimwurFtq6NAg1M6mrApBEgKaaYCEXclRNnG5Q3+AlAKSudQAEl0AalZXbOrm7SkU8jU1fuGcv6lFGTZG0idW0kktpwXDM+6z+478ldQswbJcbzzmTmf8AqOSuoWZtNoDREenOdTzUHHZWNqGyFrVyPUqqAdPIalKo0D2sT8M5f3HRUtDnnDTXIDoPqUul3cvp3I5dkWmsNvUD0JTKQo09cTvnPikm1rx9Rafk86p0g5veyQz7MWNJveGivs5Uba4kYDLcSuJkpqzBAHs7ZF4ZFbfCLW1hh+NN2Y2O6wqVrBF0C4ZmBkemyIs5xg5FVwyaJWhmqexucXszGmWa+ULMlaNmpSy64zAw+izKzCDAzCtyqnaXJCLnKN5I05TBsKncBe0q5tbfJVUGK8U9x4q+KdAspNlBMgwtixcQcwBrvZGEgT6LO7OFIVk8Xpdjxm48FvEnWcva4GXEyQBDfHBYJrkSSCMTicpWnXs7X46oa2cOLxBJkYA/sqMmLVJsZz1clDbYrO3hDcOsNyoO2gtGgM3jz5dUHVthc5zjqSfMrPLAroTsa5r80jXBWcQ4U+0ODSbrf6iPajkN9yFVTtKT0AWzTKd9O8IQtK0Iyi+UjTiQz7NTN4tOmH29FpmzSE9eyEfzGYkZt1c37hE2ctc0OacCur06jOHkZG7wfi4LA2o4BzcJPvDQ9Vv2Z4PTdee2mz5EZgg+S7Hhtva9gI6EbHZaoSadPg1456tmbYhPIQlKvOSIC0pplhOVVaLU1glx6bk7AalB8Q4jcIYwX6rvZYP+Tj7reap4fZHuJe94c7Wp7lPdlJpzPPz2VkYWK5EbTUvkdu64zSniRyNUj5ZLUbUaB3MRvhj5aclB9RrW3WDDMziXHdx1WcGNa7+WCHatbg3/ACGQ+eKZyXCBVbs0Xu1cYCr7X4QRz949PhCalRJMuxd6DoEQABpJ/PNV7R3X1DuyhlmnF2A0H159VOtF2BgNh9d1IgqLmqmbtNDJUDU8hJTqDmJLJqa2ouODfAc4NMgEgHxUokZIvjtg7GoC32XZdRoh2klvd/dYoWpOMuTlTjUqMW2WQl3dz8oKPoANADiL0CQMcdVC00JzOOv0UW94QTLm75x1Qbp8E2a2NmxWiQBsoWht50DljpO3NCWOojmt1WiMtUaYpVXsL6eLhhurLPZO0aYiQrq9rcRddiPVDsbdOBJ5zA8gp7dVB2KmsLSR5oqlEQnNQRLsFCpA1+yjlGPLJRJ7eqoDeSm1/krHZYc/HqoxSkDb5qd9Oxsg4HMRy3UhRMxEJIuQSirZmuzzQlr4OwiYMzOECeuC1W01Y1qtSXcBzXFKVR4pgAQyWxkGgxlOmCG4oA0spUpIutJ0NSo7X5ADTzXXuog5oe1WFt0kYXQTOow0OiTQorYNs5bilMUnCmDJa1t4jVzhePgJAHRV0bZCP4s2m9oc1nfDRedJzyiNTlisbsFVUZL5I0dBZuKuyaR5CVS22lriW4E+0zQ/1DYrMs9JzSCMxiirTNQgnA7jVGMJJ2myGy20hzbzTIPLI7Qq7PXu1GmTdnvDksmmC3EHqdOh3RBrrRqc1pkh0z0ez1xAIOBxEbKi18UcX9lR9vN7z7NJu53PJZ36Ksj6lN9R5u0WSGnVz9hOg1/2tanZWsaCQLr8Q05v/qdy5fuulj+7bNalqFw6yta2cbrsS4+3WPxE5tZtvpzLrWgBsuLWtblo0DQAIK3cTDAM3PcYYwe092w2A1OQClYbC9xD6xDn6NHsU50aNT/Un1Whqok0uqZSxm+T3f8AQevRH2azBogCArmMA5lTlBsiRWToMB81AohRPRK3YQV1RVOrIioxDVKKR2Qh2ySj2BSSDAX6isodRdJALe8MRmFydDJdfXsFN2bR4YfJcvbbKKT8JunIkQub1ScZ6mjNnh3QPWZCz6tBxMtGK1jBQtZqzyfczqu4qb2iATG4GMHZaFK0sjVYr2ugkgkfF+ZogVGFgAaQ8E3jODgYjDQj6orI48JAZq5hRI0QtjtUYOOceCLqq6E9SsBXKnTaMiQoQnARbITqyAB4zvsowQOqKpUXPbAbJGJM9cgqXUSCAZykcgqpX8chI0QSIOkn9pV9mowDzSpsRDBkhjxqMtTYLIBSDVYKUqNV7aYlx6BXuaStkoncgS7ABc7xXiXaG6zBvzWk2yVLU0vktpDBsCTUf8LGyJTcfoUG2az9kIMuzi/gIdfAOZMeSEsc5QcnsufxIzn2O/luABLiQABjMkfZDuLWmCZIwMRHmM0Q8Qx2YJAAO0nGfCfNc7ZrQCYOB9D4qdNVMKexv03Srux8VnUKkZo+lawtsUmNRJ7RGQ/Oqu4Vwg16zabMCT3nZw3Uxry5wpUG9o4NYJd+Yk6Dmuo/9EMpsN601xMj3G5XuQEmDqRyV8cSe74CkblvrUmNbRZAoUAO0j3iMqYOpLs/3XP1uNioXvOYBJDcQAMmt3+qyeKcRpvApBxuNOMEd90YuO+yO/T1lFIX4JaHEMb71StoOjQD4ztjdKSm6XC5LISdm7wbh5YO0qibRVHs6UKejOXPc8gtlrYwHnugmVIbE3nnGoRkD8A6fmqnRq5wcsDyO3qlnLekaIq1YYApKkPKRed0lsai1NKpNUqLn9UbJRcVEhVBye8hqBRZCZRkpI2SgV1Lmszi9AOY4XXOOmEQepW1VbyVBKpy4dUXGwWqPPWPLTDsCFdVaSJOC3+P8ND++0d4Z8wucr+zn+65EsbxtxkY5wcWB9m05vDfA/QK+z2vsngljKrYjvTBnM90yD/tUmyuLQ4NN0kgGDBIzg5KbOGVcwzDXFv1KVbbiU3wgziVGl3H0H4PBmmcXUnCJBPvAzgUVYsWDyUeGWrsbwFOk+cD2jb+Gwxw08ldYqcBPFpStd+wCQpKQshPLr+6se0jEJqtWYwggR5anmjPNGGzTIkXUKJaIvgA4x+wVlOyj4h4AaoFzSdSrKVN2pIG505qv/1r+0ag02WNcBjEfukA0CSRAQ1o4s1ndZ3nZf6WBa7c55xJ6KyWdf0L9gOka9q48GSKeJ3OnRYLrY5zw53eMzByw8VVG/8ArdWhgxyA2z9TiqXJ8tiuVhvD2vDX1ZLRT7zTpfcYAAdhzwxwlZ7gTmTv4/dFCq5zQ0uc5rcmyYHQIuw2B1TBrZPnAnPDX7qObk1GN/8AQJWc7xyvFItxkxEZ/n2WDZrBWqezRqnmGOjziF7BabLaKdINp0LrWj2gCSdyVx9t4iQe+8ztOPkutjwejCnyao4lW7MmycCtJHfp3QPec9jSPAuk+StsvDgagYal8zEMB/5PAjyKPp8ZkXadGo87nAIezhzXl1SqyjIOAJc/oGjFPCKu6JKEV3NW1ObRikyA7CGNkyZze6Zd0nDSFLjdqNO+HPvWmoB2r/8A5tjCk34TAExlksuhxWmy92APaZGq/wBuNbgyZ1z2hZ1+Sml1CrT/ABFMmkwrh9BxqMwgEgAnIGCZ6AAu/wAea6m1cV7IMyaGtcylhPedm47m6Gyd3HdV/plrYoueLzWlzo5DF08u63wJWPx1/aFuPstGA3difmPJFv08Nrl/z9AatgrgVtqGsG03SHze1xx72OvNd7ZKYaANtdSdSecrzXgNYUqrKgMgHEciIOHivTKbwQCDIOIO4Kq6WNpts14Z+2gkFMVXSqB0xjBg9RmrgFs0ltkC0lLs1aApAKaCaigNKmGK4BSU9PyDUU3Ulckjp8ksqdU5BB1qkaDyRzmFUVaRWean2Yyoza75y7vQfdczxLgZLr98ka5fgXW1GEaIarTJyw8Fhy4m3b3JOEZqmc3SAALdNkFXoEGWyOi1LZwl4JcHEjaMvAIeg7b7LNlepU1TMEoOLpgVAuLu9idD9FrUQAJJwVYtNT2S/u/1YjzzUW2prDudgRA8VmhJXQdK5Nam0BsmAOeHzQ9fiNIaFx8ljWiu9x7xO4VTlZLqXxEDo07RxtxEABZNqtz3ZlM5qoqsVNubuTsEnQ9mtLqb2vZ7TTIOeKrrVC5xc4yXEkncnElPcMYDA5HfeFfZrGTicBgJOQnLHwPkrXJ1Xb4KmwenSLkbRs0ZgdMh5IgUw0w0gxqJ+qz+I28tNxmLtT8PIblU3Kb0oaONyCbTaGs67DPx2XpH6Fs4/hxUugX5POMsSvK7Jwh7sXAid8/Vd9wOlav4fsqQFwYTIEDUBdj7Lgsc22r2NSxUjoePcRa1jhDXQDgRI8l5DbOKOeZDWs/ta1vyC7W1cPqAfzHAAaYrEdwlu48it3VZ5dti2GM4+3WKrUBN95Gxc4jyJWLSsrqZM4fdem0LIG4SEBxPhocYuiFznnkuR5YkcRTfPIouiSM0bW4K5pywV9HhbsoKVyvgyzwM6Hg1W4xoOIc1oA/uded6CPFc1xB917h0+S6axWK7VYxx7oFIno5wn5lc9+qboqw3DBnq0FbeoT9NX2/YqmqiDUakYhdPwHirzFEOgHLlOcHRcjQejLJaLjg4HIyORCyQk+LoGLJpkmeo2QhjQ1uQ/CUYyoucs3HabmB096MWDEyNlrcPqvc0F4AJxuj3RoCdSt8ci+6jpVqWo02vGymHDZUsCsCtti0WXxsmvhQSKNgonfCSqSUsNFxcd1W8ndWkDcKJA3Hmg2vkCTA6oKGe9y0XgbjzQlVn9Q81nyV2Y6TAalR3xFYHF7PUvAsjGZgY9V0r6E+8PNCWizEkYjTUbrm9RFtbBcVJUzjrU1wPemRuqS0rubRw8PEOunxCxbVwGPZcOkhZpY5RKPSa4MahXbk/DnmPEIi6NCD0KrtHDXN1HmFRZOGOqvDRhudAFXHC5ypclbxMJcw7KDrPvh8ypcUqzFKleuswBGbjqSUK3hVofhfgc3nBN6DTpMR4WE9o1g7x2gnQfCJKBtvFsYYCTodI+qOpfpaMXvnpj+616HB2Ni6zxJx/PFXRwK7e48On+TEs4q1KbZpwQ5ocRPeDj3TdO0FFWThoaZiXSZJzk5roKFmug4DTLcFWNsck+zmdOfJaVjrhGiMEgCz011fBeItp0y0zmT6D7LKp2M6OpjqHfUK2pY6jRJgjcLVinLHukFwTH4hVNUn6IMcPO8LRDzAwA5adY3VgflIQnNTdsZKjKNiOuKFtFh1AW+SDoqnUbxA3ICplC0EyqHDg6bxIwkTOPJU1+HXciVvvps93AN1OvNRr0YYTn9VbGG1JCMxbOwdo6o7JtNoP+Le76lq5r9RcHNR7nsxwaI/taBh5LqntvSMy5166OQ7oPhj4BQfZyFf1apKP5lKgpI84oUgAWPwcMj91AYFdhxSwNf7WB3+65612F9I4junXQiZMHdc17Mz5cLXBLglfs6zXES33oxgb+Ga9I/iGtbfvd2L05gjSN15jUN3Gm4/m60P07b3PrU6dV5LCfZJ7pIxAjLEq3FlST2LcGTS1CR6dTqc1c1yDpvRDXro3E07lyiXdFHtE0oNxJuPeSTJJQhUJXVO4muK1zQqRU5qpfSRXZpjRVcnYyM91FB16EuHgtvsFR/Dd791kzY9VLyMmZho8kuwGy1HWb8wUf4fp5hB4gWZVSyMgktHko2ayAAwAC7bQaBaFopjBs4k+QCsugaq+OOMI+X+gr3ZmU7CG5NA8FE2XYI+o8fF804IA1PoqmorgIDRoBuiZ7pOCsr2jSB6qDHcvRKr4QXRKIGH3SpNM4577+CthRovJOLS1WaX8C2GCn5KVAkZZbHIqAMqxoT7hFUpg+yIO32UOyd8J8lbCd9Un3j5plBMl0CupuGYjrh809PDLE5ToOm55qTigbZbQ0EyABmTkOm6no0I8lBFVw9keKybdxN17sqAvVDn8LBu77KijUq2nu0AWU/eqkYne7z/MFuWDhrKLbrG9ScXOO5KVex2+SbzW3ANw2w9k3E3nYkunMnEmVfabPOX1RIYU7mlVzqbuRYlSpHI8SpOBS4e+93H95p0OS6G2WK+MQsepw11M6wqNCT4IZPG/0kQ01KGIzLdR03C5dhu4kQRicYI2InE6ZL0+w2g+yRIVHGf0rSrNJAuk5wMuf7IvFe8foUS6eLfwZP6e44+sbsA3QLxnvQcL0a6SulpvO680q8Pr8PrtqHvMBIkDBzDmCNDHyC9Es1S8xrxk4Bw6ETmFfjXZmnTJRTZoscd1O+d0Ix6vaVbQpZfO6SaElKIG3UrqndSuK9xQhWQouYrSxRuHb0VUvwGRUWqmmwYol7DGXoqqbDt6Klr3LYYiWp7isFI7KQpHZMo+AGK20f8AkvYcIa0jnI/2jngnpsgf1Hweo67Woz2tPT425x1GPmocL4yKghzYcMCMsVsni1QU4/FPxX7lSdOgxrBso2p8eKnVcDiAR5KPaNcIkz0WTShwCq8kAAAb8+aus6a5ikCAU2hiaglrFO9vihxaFB1oKbSTUgyYyE8lXWtTogCIzjZZ77QTgp06bjjl+bJ445PhCuYR2p8cNTJnxVtKo456a5epUGNI26mPkPuoOpAkT3jzyH+OQTe2G839A03wW1gXDDHbRp8c3eAjmgafBLxv1nX4ybk0f4rVYAmqEws2XO2qjt+o8cS7kaRgQMAMgMEiSdfmq6LDjgiW0zt6LPjtxLmRE7/NPjz8ypXeXonDFbQpAMPPzVdeheH7ou6oEKOKIZjaBYZ0WjTqkjNMQmDUsaXASThOap7EAANEAZADAeEK+E0KzZgA7pnX88FbTc7fzVxCg5p39f2U2RCV5+4/PBMnFT8kfZJNeP5JUg+8dymk7lShLwWikVkCeZ81Ek7lWEclEhJKKGVlNQmDifNVsmMz5lXVTgmYMFmcU5D70QE7lSAO5UriStUUK7Gx3QNs4YypJyccyNeo1R/mnxVkJODuLFavkzLPY6jBF+Rz7w+YIVFauWnFuO7SPkYW0qKtOVY80H96N/hsL6b7MyDbAc2n0+6lTBdkCOoRVSm8ZEqh5fsUvr4l/R/knpN9wihZAfaMfnRSqCg3Mz4gff5LIrWB79XeqjS4E7WUr6n+2IfRD322kD3Gj5/NM21E5KNPhMZo2lZYVcsmSXIygkVhpOeCYUTkJ80WKKmKZ5pXC+QrYENndv6pNp7n1RZopXEjx0NYKxxBwJ8yiA52/qouGKtS41yiMQJ3PmlfPxHzTwldWhREsj2h3Kiah3Vl1RupXjYbIdo7f5JCod/QKVxK4h6ciWhxUO/oEu0O6VxPdTKEiWiBed/kl2pUi1MaaOmQLQ178wSSupJdD+A2H3+nklfP4EySusCHvn8CiXHdJJC9glNWod/QKwOO6dJVx5YWIvO6iZ3SSTcgI47p8d0kkCWKDuljukkoEWO6a6U6SK3Axrp3Tlp3SST6ULbFdKWKSSmkliDin7QpJKaQ2LtCol5SSSyQUUOqGc9dgrRUKZJZofeY74JdoU/aFMktKQg/alLtCkkm0oAxqH8CbtD+BJJKwiFRP2iSSIBu16Jdr0SSQ1EoXacgkkkjqJR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0" name="AutoShape 8" descr="data:image/jpeg;base64,/9j/4AAQSkZJRgABAQAAAQABAAD/2wCEAAkGBxQTEhQUEhQUFhUXFRQXFhcXFxwXFBgUFBUWFhQXFxcYHCggGBolGxQUITEhJSkrLi4uFx8zODMsNygtLisBCgoKDg0OGhAQGiwkHyQsLSwsLCwtLCwsLCwsLCwsLCwsLCwsLCwsLCwsLCwsLCwsLCwsLCwsLCwsLCwsLCwsLP/AABEIAKABPAMBIgACEQEDEQH/xAAcAAABBQEBAQAAAAAAAAAAAAAAAwQFBgcCAQj/xABGEAABAwIEAgUJBQUHAwUAAAABAAIDBBEFEiExQVEGEyJhcQcXMoGRk6Gx4hRSwdHwI0JicuEVM1NjgpLSFkPxJDSDosL/xAAZAQEBAQEBAQAAAAAAAAAAAAAAAQIDBAX/xAAwEQACAgEDAgMHAgcAAAAAAAAAAQIRAwQSMSFRE0GRBSIyYYGh0XHhFBUzQrHw8f/aAAwDAQACEQMRAD8A3FC8a6+y9QAhCEAIQhACEIQAhCEAIQhACZ4phsdQwxytDmngniEBkHTPoV9m/aw3Md9R91VYOX0FVU7ZGFjhcEWKxfpXgLqSYjdjtWHu5LE0c5RohWvITyDUJpIladxsuCVMj4HWUBeNdroEROulHCy7RkZ4FdRsrf0V6SFlmSat+Sp0UvNOYjyVtoqZs0MocAWm4PFdrN8Dx18Jte7eIKvFBjEco0cAeRWk7OqZIIXgK9VKCEIQAhCYVmM08RtLPEw8nPaD7L3UbS5A/QoodI6Xfr47c82ntTimxaCQ2ZNG48g8E+y6inF8NAeoQhaAIQhACEIQAhCEBjOHdLqiK3auO9WvDvKGw6StseYVJOH3HZsUicOcuSbM2ae7pzTAXuVFV3lIjGkbCT37Kjtobbrv7K3iFXJizZcHreuhZJ94XPinqzno70nELQwjshW+i6QwybOAPetRaoqZLoSbJ2nZwPrQ6Zo3cPatFFEJCGrY4kNcCRvZLqJpgEIQqAQheXQHqiek2EtqIHNcNQLtPIqWSFcT1b8ou7K6wHE20QM+eax+V5b90kexLwSAhWCbyb1pDpCY8xJcW31113VakpXxPMcjS1w3BXn2tdTmPotE6a9RrHpUSKpmWiRaAujNb8gmULyU9isruFHscridrJ5DPY+lqk2sXjabW6liyco+kb4tM58Dqpum6Y39JnrvZU1kIvqpeioAe0RYfNHkou5lmb0ozeiz1k6fJN6/pI5guSGDXhqfbsmMrhFG+UgDKOyP6LKcaxmSdxJcbX25ry5tVJPbHn/BpWydx/p7I+7WF3EakqoPrJHEku1O/P2rjqbpRtOvI2ruTtmhq6R+2Z1vFewVskZuHG6dOiFk1laFU0/IFpwXyh1MOQFxIa4ki9w5pt2SDtax1Guq17ov0xpq0Wjdlk4xu0d/p+8F84liVpZnRuDmOLSCCCDYgjUEHgbrvjzSx8cdin1WhVbyf9KBWwdr++jsJBzvs8eNjpzHgrSvpRkpK0AQhC0AQhCAwqGYtKk4qprhqUxfEk3QngvHbRy4JV0N9rFIOi5pCicWuGa5HIaJ9iFYCBlbl+K14nyLyM3M5LkOIXkNRY9rX4FP4Ymv9E+pb5VkEI66QbPcPWvX1Ujt5He1KyUBCQdSOHBLKWDoZXCKU5zo4Wv3rRI5Q4XBB8FjHVuCd0uIzRkZHuC1GdFTo19Czmm6Y1AGoDvEJaTppOR2WsHqWt6NWXqrnDGFx4AlZFi3S4OecpeHXOodb4J7Pi088jRI7sk2NtBqs4x1piqJG8A42PAjgvHqZSbVcBOy7UnTeRlj1jjzBVhHlLDsoaxt/wB7MVjZqLrkypDJLuDdqXp2HA5mxjwf+aquP19NUve997lvYLd2uHzCzJs/euoQ4u3IHebWC6OculshLuqbGx4JeOpCqWIVxDiGa964p8XcPSHsWk7Vk2l7jnTqKdVShxQO2P5qdjmAF0sy0TsEycCUKBjqwncFQCsORCfgcOKkY60cTtoO7wVUNeAdEjLiZuLHTiuGSYSH/T7GwI44m7uu5x5i9rKjZgUv0lqjJMLm4DGhvIDX263XVbXQ5cscYH7KNrnOdqZQ8uc9oHoixLbaXGp1Xl8JNt2dEJNk70NJOyj31rG8STwA3KQqcQn/AMJ7B/KfnZI4Zy4RSZNOT+vx2Sb6Xv4frZV44s6+pKe4XI+eRrGkXcdzsOZPctPT5F5lHphF/SHrSJI5q+0HReiaP/UVE0h5Rxhjfa65+SZ4v0VpHPBpnTsHFr7PafA6EfFdFhaXVks68leIGKujFzklzRn7tyCW+vM1o9a3dYhh+HdW9jw+5Y5rhcfvNII+Suk3SyZ2jcrfAa/Fd9Pm2RcZIpeJZQ0XcQBzJsoqp6Qxtvlu6252Cpb6iSQ3c4nxKZYvW5WFrTvYX5k728FZ6t+SJZofR/GPtDXmwBa62/Ai4PzUsqB5MJTmqGnazD337QV/XpwTcsabKYPDUp3BUAqwVnRxjtW9k/BQVXg0sZva45hHBnJoXBCTnN7JmJSN7rrruaxtIcyw66JWie5p5oD+9esNlGmES0GKEemNE8gxGJ3ZLN+P6KgA/gloHW4rk93BbJt4hLraj4hcvoGHZyh5qkrllaRsVIylHo+pLZLuwp3Cx9aby4a8cD7EhHi7hxTuPpCRw+KvirzRbGb6R4Fy11udjb2plPRh3pNB8Qp2ox/MwgD4+1NqLGW5QHNBtubDN7eKz463U107grsmAQn/ALfsKbno/ENm+26uRr4j+631gfgjPAeA9pC14kO4sphw1rAcjBdUjEJJM7i9rh6tFtbWU4IcNCNRY7HnqCm1bX0z5LPiaRzaMt/9tlmeaEWmaTMThlHFLPja4LYXUFC//tM/1A/MFJ/9NYed4mj+VzvzW/Gh3G4xaQkabEG9+Ks1J10zmRwxukkLbhrbXIABJ1IHFX2bopht9YnHl+1f+CWZhVA1zHCn7TLFpzyXaRsQc+h71JZo9y2mZ5WUeIwkB9FOLmwsxzwTyuwEKUwbC8Rc4Z6R7GkHVzmsOxI7LyCr9Lj0lzY2udu5N5cUef3l5lqk11iRldd0XrXH0Y297pB/+Lpb/pyOGxqahzydckLQPG73309SlBUOOhcSmmMN0YdhqCd9dLeGy5TzNroqKhKRtLt9kjIta73vc723sEyGDUJuTE9ptYZZC4A8DZ97/JezG1gNXaWJNtSbAam3HdNJqgsZY+kSNBwHO/FeePiqXRl6HM3R2Jxu2Rum2ZuU76atvdPGUErdQ+Nw/n/5AKLfUXaP1ezbn9dyTnq3a3JH5L2ReWrYJp9KHf3scR7yWn8U3iwyBjxJGAwjex7JHH5qLmqDfQ/1CTc93P8AX6Cr8RryBbBO37wTmORvMnwVKieb72U1Q1zw2w1A4nhfksxy06kWiwRyjgCpGjizcAB4/kq9T1X3iAnjarQvzEgB1htbLa/rN1uM4ydIyP8AE61rW2aR3njb9BQIlL3DNtoAOQNvxsm2IVRLiP5T8NviuKSUg6KvkGj+TKl/9xLfd4YB/KLk/wD2HsV6VV8nFOW0ri4elI4jwAA+YKtS+jgjWNGildceSOvHEJ0YVw6nXpo52RtXRwyekADzCga3AdzG4HuO6s0sTeJb7QmkkTfvN9oXN7e5LKXNE5hs4ELkTlWyWjDuR9d1G1ODjgLLDh2BFRzpxHKCkpsMe3bVNSHN3BCw4kHznpN6btkXWZYcAKrwBItelmyLm4A9LSkerISzplw6ZcpQKegldhxSPXLwyrG0C5KQmYSUCZdCZZcSnUbSlxokmTrvOubiwddYvetSRXoClA8c5HWpTKvDEokU9bIuqhpLDa5HLvSQjKcwOIScNyBUqt5L7XHAd3t/Wy8blu4vvbK/JY27Qaer4ai9r8wCp7FsGzgyReluW/kqy9rhob6cP1stwkUWmAyizr2uL67ZRbfle3qSLxceoH1AG/4Ia4nfl8V45xK7bugSOQ4Hnt8QvAV62NdNao5ICcYKXDi2wv3paCC++g4nkBuU1N3OJ5/Lh8F5ciRpElE9PI6jLG5p5OA/1W/JR8ERT2KO+h1XDHlWKdlqxoJFKYDRmV4AHHTvK8gwhziAxjnE8mk8e5ab0M6MmACSUWfbst+73nvX0ccd790hZsPp+rjYz7rQPXx+Kcryy9X1EqBSzXPd6Nm/E+1eCkL/AE3OPr0TSlf6l5JjjGnK273cm67cyvBlyqrmzze8x1LhItoo+amsbW1Trrqt47EQY3iX6mx2Nl67o1UO1kmAJ+78rrytuf8ATg39KX3NxT8yNdD4BImRw9F3qOqkndDHkE9c/YkDS58dVDYhgeV1hUPcf4dh6zv6lpeNB/C19V+TXQWbiTNpRl/iG3rHBPH0TXC4IIOxGoPrTWnwcEdpzn/zf0T6GjazYADlsF78eaSXvmHLsRdRhjO71Jg/DNbNOvLdWKarjbuU1Nex37zR6xqsz1MPkVWV59A8bapB0ThwVsFXCRbrA3vBSjmxOBt1Z79teeiizQkCluXCs9ThwLSWjtDgdiO4gH4lRrsKJFyxze7/AMK3F+ZbIgrm6k34S8cD7E0kpHjgmwDfMumvQWuG4K5usuBTsPSrJUhnC9zhYcQOmypZkiZNclWPWHAD1j0pmTQPCUbIFnYBwCu2BNxKF6ZgsuIH0ZsmOL0DJBcZQ/5rhs4c4NzAXIG/NTX9hE/vN9RXl1GWOPk3GDZn1TSlpsRZN8hC0Wo6PD95zbd5H5piOjELtGvJdvZpvtvwOi4R1kWb2MpTWpeGAk6KUfh7AbNzEDYnS/s4J3BBbYL2xhJ9X0JQ5wahgAImaXE24kAd2m6tuG4fRi2WKO/eLn4qrwxKcwygzDM4lrRx4nuC9UZJdKFFlipYRtGweDR+ScRYfBv1Ud/5R+Si2VDtmNsOZ3TuF0nGyzLV4uC7WTVMxo2AHgLJ4FCRynjon8EhXfFmi+A0PULlpXS9admTL8Pon1RJJLIRseL+5WHD6eCDstYAfvWve+1zwKdMmbHoAGxgCxuLX2It7FF4li2QkPY1wOoIOmQ7Hx/JeGOPHh9+fV9/wYLCypOXQCxvbuC5krWtY4yluUaHxy6ADmonD8ViyC7wLuI1/Xeq5XYqZ5ST6DdGj5k95Xaeoio2iMlazFHzOyjsRgbDj/N+S6pI2HdNqeZjWlziAB8knC50oJackfPi7mO5fMzahx+bZmmyRnxBkekbOsf90C/tKj66kqJvTIhbroPDb9WUlGI4mHqgcwtmJ9JzSefxTKvqSAOPav3E7t+K57Jz6zl9EaSSIWXBo9yS7UC5J3ObQC2volOP7NpeDXOGUbnLY630t4KMr6q5a0i2uljxF7n4qVpKc6XvY7FWGOHFCTaFIMNhuCGD1qThphuAAkKZ7W76+CeS9oDTKOZ3t+C6qUYr3Uc+rOwxvNDoxoUicSgis2+YngNfik3Y9r2YidOK4y1a4v06mtg/+yg8FH1GHDXQJF2L1Frhoty7vUm0uK1B06sH5rrHUXyn6MmxhNhQIuAmRwsE5dncj+HNLyYlOz04XABNarFxLtYH+K4N+YPBdlrFHn0ZaYnNgfd8E1fg/cp7BMXLnCKoFifQfwdyB7+9Tj6Ecl78UoZY7olM/dhZXBw496vzsOHJJuwsclt40WyguoXcyuDRv5lXx2EjkuDhCy8YsohpHcz7Sj7CVdzhPcuDhHcs7C2VOlw0krTMYw1skLHsjjBc1pLsjS7Vo0vbTxULT4dY7KQxbGZaaFpbG2SICzr3Dmm+mrdhYgbcF4ddhvC+/f8A3yOkJdStzYBci53I496UweiDWTEa3L2C5OgHV5rep6hKvpU57jkiNiDoXmzTYgHNbYGxVq6O0jxTgyaOfqBawDLl1wDrqXON3Em2XXa3zdHp5yaU/wBTc5LyIaSj1XcdEp/7ElmUS+14LOVkVRUNyL7d2/gFYIKEutm2Gw4Acginp8p0UnG/uXHJppSVGlI5gpAE7bAFwyUJUVAXFaB2b3ib6VdMFkST3SYuV7MWm2GHKx/DslEnBslF7EqRDInVJOxLQT6OY21425JpVzPcRyAAHAZQDoFocXQunHF58SPyTlvRanH7rv8Ad+S+FLSaqXSkvqDLDKbZTvw/EHvSDXODm2OxN+/dafVdEonegwN7yST81GVHQLS7ZATba1vxKmLTZ1dr6/8AaJIpzH9c8MvZo1d38lYhWtaLH0G2FhsPE+1V+Snkp3EPY9js51LTwtax4jwSctW5xdfMSbHuLtr256leeeRRb7hIn5MVbYn93bna5/p8VGyYkHtLNOY8R8lEysdlLbW2ufZ/RIsonu1G/Id/6+Kx49FoWnkJkubW0AU/RVtxkvwNvFQ5wyU2tFJwscpsLczZdCUxkEXDr25Eaa/NemM+m4w0S76ktIDBd54HYJ02jc/WV5P8I257bKGpapovY3ceJ4nxT2LEXAXeW2LSRbuNrG2x0K5OpfF6eX1FUS8TGM2b6+IuuZmFzm2vYezbTxvqoKXEHkZg5oAtoTvztxv3JelxLQBtxqL93qXSOaHwotMl2GzXHXfL4662SkIta29iDzuNT81FSVlza4y9/Pe67w2u4OcPSJHDcWIJXWOdJolE/RU7nWzWsRpx07kV2Bxv9Jo462sfG4XtJXtGRwOme1v5uHtT2WtadzbgNdSvdGcJxqQKLieCvjaXMuYw64v6TbcRyVp6M4s2duUn9o0C4O5HNeOqGlzmjXi48iD6N/wVdxOMwyddEbEG/KwOlu8aFeVS/hpb4dY+a/H6Fqy/CnSgpEl0axJtREHjQ7OHJw3UzlX2IzUoqS4ZKIo0i4NIpjKvCwLVl2kMaVcmkUz1QXJgQUQ/2VKNh3B2431v3WUiYkGJSiUQbcFpw7MIY8298t7HuB0HqCXdT6qT6peiFZjCMeFRSMFMuxApPqF4YVugRwhXYjT0woEKUBqI10I06EaMilAbiNKxxpTKu2tVKetC6QhQoIWa+e7DOdR7r6kee7DOdR7r6kBpSFmvnuwznUe6+pHnuwznUe6+pAaRJGHCxAI5EXCayYVA43dDET3sH5Kg+e7DOdR7r6kee7DOdR7r6lmUIy5QL7HhMDdRDEP9DfyTpkYGwA8BZZx57sM51HuvqR57sM51HuvqRQiuEDSHtB3WUdNKMNqnhosAxtuXauT+HsT/AM92Gc6j3X1KOrfKlgsrs0jZy42uerI28HLy63TyzQqFX8wQgit3/rgnUTHOuBfa9ufgnrfKZgYN8k3rjP8AyThvlXwUbRy+5+pfLXs3U94/f8AjYqN3IpQ0LxsCpWPyx4QNmyjwgH5pQeWrCv8AO9z/AFVXsfJ55F6fuLIR9O8DVpsk2xu4A232Vg89eF/5/uvqXnnqwr/O9z9S6fyiVfH9v3BENlcP3Tca8bX56odI53aJN+fhyUsfLThX+d7n+qTd5YsIO7ZfcD81t+zci4mvT9wRElVIAAHEActPWVw+pdIMrz4e26lH+VjBTvHIf/gH5pPzoYH/AIUnuB/yXN+zdQ/719wTvk0cQ+Zh2ysd67kK/LLqbyw4RH/dtlbpbSEDT/cl/PdhnOo919S+npMMsOJQk7aBpSFmvnuwznUe6+pHnuwznUe6+pekGlIWa+e7DOdR7r6kee7DOdR7r6kBpJC8yrN/PdhnOo919SPPdhnOf3X1IDSLL0BZt57sM51HuvqR57sM51HuvqQGlIWa+e7DOdR7r6kee7DOdR7r6kBpSFmvnuwznUe6+pHnuwznUe6+pAaUvLLNvPdhnOo919SPPdhnOo919SA0nKvVmvnuwznUe6+pHnuwznUe6+pAaUhZr57sM51HuvqR57sM51HuvqQHzMhCEAIQhACEIQAhCEBpPRjo5QSU9BJPZr3SPMrOscDUsfO6CNjAD2S14ivlt2XuJ9FM3dB43xyOZI6OXrHGNjywsdD9sFKHABxkDQXek4C5a4d6pTa2QdXaR/7I3i7R/ZnNmuzXsHNrpx1Tl2PVRiMJqJzESSY+sdkJc7O67b2N3drx13QFuw3oPT1MtTFBNODTZQ8yRtBc4S5JOra1xLjlByt3JsOKaRdCmOo31YlcGfZZZ4muAzvdHVvgc3Q6BrBE5x5ygBQFR0krJCC+qqHEBouZXn0HB7OPBwDhyIBTeTFp3XzTTG7XMN5HG7Hv617Trq10nbI4u13QFk6HdCxWxtkdKY29dJG82va0THRhvN7nOtbk1x4JhiWBwtoYauGR5LpBFIx2Q5X5C4nsOJYLseAHgFws4cVD02JTRgCOWRgD84DXuaA/LlzgA6Oy6X3tolK3GaiZjI5Z5ZGMtka97nNbYZRYE2Fhp4aICyt6GMdRxzCR7ZnfZyYjkN46mTIxzWscXNGrSM1r8gneIdDaSLrJeuqDTxMkMlmMMxeyr+ygMGbLlLu1cnbhqqtH0kq2sZG2qqGsjtkaJXhrS03aWgHQg6jlwSVBjdTC5roZ5oy0Oa0te4ZWvOZ7RY6AnUjidUBZqzoVE1la1s5M9IXuIdkDXxNcyxDc/WNdlkadrZgW34pt0a6KxVEUZklkbJPJNHThrA6MPgjbITM4m7Qc7RoCdyoKbHal8bon1EzonOL3MdI4sc8uLy4gmxJcS7xN91zR4zURRviimlZHJpIxjy1rrixzAGxuNO8abICU6QYXSxU9NLA+oc+drn2kawNa1j5InatcTmzMBHcVNxeT5rqYTioGtI2XIbZuvcWnIR/hhj2nPzNlR5Kh7mta5zi1gIYCSQ0ElxDQfRBcSdOJKU/tCX/Fk1j6o9s/3QtaPf0NB2dtEBdn9CKa7yJ5+rgfVxT3jaHmWkhMpMQz2LHZSO0QRpzXD+gsRILZn9W9ofHma0PEb6CWraHgGwfeMNNiRY3UFS9MaxsjZHTyyPZFLFGXyOcYxKzI5zDfsutbX+EckhT9Ka1jnvZVVDXSEOkcJXZnuAyguN9TbTwQFow3yesleR15axslE17y0aNq6ZsosL6uMj2RgfxX4FRdf0QEdN9o61pH2SKfJnZ1ueSpbCQY75hGA4nPa17BRWI9JaqZzHSTyFzOqIIcQS+EERSEg6yNDiA/cXTF9fKRYySEZBHYvJHVhweGWv6IcA7LtcXQFl6P9FI6iifOZXCa9WI4xks/7LBFMQGlwe4kSEdkG1rlSTugUJl6lk8meOXqZy9jWR9Y6lmqGOidm9C8Dgc1tCDxVMpsWnjjdFHPMyJ+bNG2RzY3ZgGuzMBsbhoBvuAEtN0hqnCNrqmciMERgyu7ALSwhuunZOXw02QFvpugdPndHJNUB/2tlE3LE2xmdFnMhaXX6rMDYjUtsU3oOg8bhTvfM4RVJgbEWhpJeWv+2De37N8RaOedh4qDg6X1TKY07ZpGgvaS8SPEmRkRibFcO/uw393uTOXG5SynY1xYKcSdWWEtdmke5733BvmN2t04Mb33Ae4RhUFTXRwRPmEL3AZntb1oAZd2gOXcG2vJS+C9GKSpZI9stS1pkfHDmYy5MdK6d5ks6wF2EaX3Cp1NUPjcHxucxw2c0lrhw0I1CWixOZoY1ssjWsz5AHuAaZBaQtAOmYaG240KAtlV0Pgihp5ZJJWl0kMc8d4s7DPA6Vjr57Rt7P75BDSCbWIVe6U4S2lqXxMcXsDY3McbatljbICC0lrh27Zmkg2uNChvSasAjAqqgCK3VjrX2ZZpYMovYdlxb4G22iYVtXJK90kr3SPdq5zyXONhYXJ1OgA9SAQQhCAEIQgBCEIAQhCA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2" name="AutoShape 10" descr="data:image/jpeg;base64,/9j/4AAQSkZJRgABAQAAAQABAAD/2wCEAAkGBxQTEhQUEhQUFhUXFRQXFhcXFxwXFBgUFBUWFhQXFxcYHCggGBolGxQUITEhJSkrLi4uFx8zODMsNygtLisBCgoKDg0OGhAQGiwkHyQsLSwsLCwtLCwsLCwsLCwsLCwsLCwsLCwsLCwsLCwsLCwsLCwsLCwsLCwsLCwsLCwsLP/AABEIAKABPAMBIgACEQEDEQH/xAAcAAABBQEBAQAAAAAAAAAAAAAAAwQFBgcCAQj/xABGEAABAwIEAgUJBQUHAwUAAAABAAIDBBEFEiExQVEGEyJhcQcXMoGRk6Gx4hRSwdHwI0JicuEVM1NjgpLSFkPxJDSDosL/xAAZAQEBAQEBAQAAAAAAAAAAAAAAAQIDBAX/xAAwEQACAgEDAgMHAgcAAAAAAAAAAQIRAwQSMSFRE0GRBSIyYYGh0XHhFBUzQrHw8f/aAAwDAQACEQMRAD8A3FC8a6+y9QAhCEAIQhACEIQAhCEAIQhACZ4phsdQwxytDmngniEBkHTPoV9m/aw3Md9R91VYOX0FVU7ZGFjhcEWKxfpXgLqSYjdjtWHu5LE0c5RohWvITyDUJpIladxsuCVMj4HWUBeNdroEROulHCy7RkZ4FdRsrf0V6SFlmSat+Sp0UvNOYjyVtoqZs0MocAWm4PFdrN8Dx18Jte7eIKvFBjEco0cAeRWk7OqZIIXgK9VKCEIQAhCYVmM08RtLPEw8nPaD7L3UbS5A/QoodI6Xfr47c82ntTimxaCQ2ZNG48g8E+y6inF8NAeoQhaAIQhACEIQAhCEBjOHdLqiK3auO9WvDvKGw6StseYVJOH3HZsUicOcuSbM2ae7pzTAXuVFV3lIjGkbCT37Kjtobbrv7K3iFXJizZcHreuhZJ94XPinqzno70nELQwjshW+i6QwybOAPetRaoqZLoSbJ2nZwPrQ6Zo3cPatFFEJCGrY4kNcCRvZLqJpgEIQqAQheXQHqiek2EtqIHNcNQLtPIqWSFcT1b8ou7K6wHE20QM+eax+V5b90kexLwSAhWCbyb1pDpCY8xJcW31113VakpXxPMcjS1w3BXn2tdTmPotE6a9RrHpUSKpmWiRaAujNb8gmULyU9isruFHscridrJ5DPY+lqk2sXjabW6liyco+kb4tM58Dqpum6Y39JnrvZU1kIvqpeioAe0RYfNHkou5lmb0ozeiz1k6fJN6/pI5guSGDXhqfbsmMrhFG+UgDKOyP6LKcaxmSdxJcbX25ry5tVJPbHn/BpWydx/p7I+7WF3EakqoPrJHEku1O/P2rjqbpRtOvI2ruTtmhq6R+2Z1vFewVskZuHG6dOiFk1laFU0/IFpwXyh1MOQFxIa4ki9w5pt2SDtax1Guq17ov0xpq0Wjdlk4xu0d/p+8F84liVpZnRuDmOLSCCCDYgjUEHgbrvjzSx8cdin1WhVbyf9KBWwdr++jsJBzvs8eNjpzHgrSvpRkpK0AQhC0AQhCAwqGYtKk4qprhqUxfEk3QngvHbRy4JV0N9rFIOi5pCicWuGa5HIaJ9iFYCBlbl+K14nyLyM3M5LkOIXkNRY9rX4FP4Ymv9E+pb5VkEI66QbPcPWvX1Ujt5He1KyUBCQdSOHBLKWDoZXCKU5zo4Wv3rRI5Q4XBB8FjHVuCd0uIzRkZHuC1GdFTo19Czmm6Y1AGoDvEJaTppOR2WsHqWt6NWXqrnDGFx4AlZFi3S4OecpeHXOodb4J7Pi088jRI7sk2NtBqs4x1piqJG8A42PAjgvHqZSbVcBOy7UnTeRlj1jjzBVhHlLDsoaxt/wB7MVjZqLrkypDJLuDdqXp2HA5mxjwf+aquP19NUve997lvYLd2uHzCzJs/euoQ4u3IHebWC6OculshLuqbGx4JeOpCqWIVxDiGa964p8XcPSHsWk7Vk2l7jnTqKdVShxQO2P5qdjmAF0sy0TsEycCUKBjqwncFQCsORCfgcOKkY60cTtoO7wVUNeAdEjLiZuLHTiuGSYSH/T7GwI44m7uu5x5i9rKjZgUv0lqjJMLm4DGhvIDX263XVbXQ5cscYH7KNrnOdqZQ8uc9oHoixLbaXGp1Xl8JNt2dEJNk70NJOyj31rG8STwA3KQqcQn/AMJ7B/KfnZI4Zy4RSZNOT+vx2Sb6Xv4frZV44s6+pKe4XI+eRrGkXcdzsOZPctPT5F5lHphF/SHrSJI5q+0HReiaP/UVE0h5Rxhjfa65+SZ4v0VpHPBpnTsHFr7PafA6EfFdFhaXVks68leIGKujFzklzRn7tyCW+vM1o9a3dYhh+HdW9jw+5Y5rhcfvNII+Suk3SyZ2jcrfAa/Fd9Pm2RcZIpeJZQ0XcQBzJsoqp6Qxtvlu6252Cpb6iSQ3c4nxKZYvW5WFrTvYX5k728FZ6t+SJZofR/GPtDXmwBa62/Ai4PzUsqB5MJTmqGnazD337QV/XpwTcsabKYPDUp3BUAqwVnRxjtW9k/BQVXg0sZva45hHBnJoXBCTnN7JmJSN7rrruaxtIcyw66JWie5p5oD+9esNlGmES0GKEemNE8gxGJ3ZLN+P6KgA/gloHW4rk93BbJt4hLraj4hcvoGHZyh5qkrllaRsVIylHo+pLZLuwp3Cx9aby4a8cD7EhHi7hxTuPpCRw+KvirzRbGb6R4Fy11udjb2plPRh3pNB8Qp2ox/MwgD4+1NqLGW5QHNBtubDN7eKz463U107grsmAQn/ALfsKbno/ENm+26uRr4j+631gfgjPAeA9pC14kO4sphw1rAcjBdUjEJJM7i9rh6tFtbWU4IcNCNRY7HnqCm1bX0z5LPiaRzaMt/9tlmeaEWmaTMThlHFLPja4LYXUFC//tM/1A/MFJ/9NYed4mj+VzvzW/Gh3G4xaQkabEG9+Ks1J10zmRwxukkLbhrbXIABJ1IHFX2bopht9YnHl+1f+CWZhVA1zHCn7TLFpzyXaRsQc+h71JZo9y2mZ5WUeIwkB9FOLmwsxzwTyuwEKUwbC8Rc4Z6R7GkHVzmsOxI7LyCr9Lj0lzY2udu5N5cUef3l5lqk11iRldd0XrXH0Y297pB/+Lpb/pyOGxqahzydckLQPG73309SlBUOOhcSmmMN0YdhqCd9dLeGy5TzNroqKhKRtLt9kjIta73vc723sEyGDUJuTE9ptYZZC4A8DZ97/JezG1gNXaWJNtSbAam3HdNJqgsZY+kSNBwHO/FeePiqXRl6HM3R2Jxu2Rum2ZuU76atvdPGUErdQ+Nw/n/5AKLfUXaP1ezbn9dyTnq3a3JH5L2ReWrYJp9KHf3scR7yWn8U3iwyBjxJGAwjex7JHH5qLmqDfQ/1CTc93P8AX6Cr8RryBbBO37wTmORvMnwVKieb72U1Q1zw2w1A4nhfksxy06kWiwRyjgCpGjizcAB4/kq9T1X3iAnjarQvzEgB1htbLa/rN1uM4ydIyP8AE61rW2aR3njb9BQIlL3DNtoAOQNvxsm2IVRLiP5T8NviuKSUg6KvkGj+TKl/9xLfd4YB/KLk/wD2HsV6VV8nFOW0ri4elI4jwAA+YKtS+jgjWNGildceSOvHEJ0YVw6nXpo52RtXRwyekADzCga3AdzG4HuO6s0sTeJb7QmkkTfvN9oXN7e5LKXNE5hs4ELkTlWyWjDuR9d1G1ODjgLLDh2BFRzpxHKCkpsMe3bVNSHN3BCw4kHznpN6btkXWZYcAKrwBItelmyLm4A9LSkerISzplw6ZcpQKegldhxSPXLwyrG0C5KQmYSUCZdCZZcSnUbSlxokmTrvOubiwddYvetSRXoClA8c5HWpTKvDEokU9bIuqhpLDa5HLvSQjKcwOIScNyBUqt5L7XHAd3t/Wy8blu4vvbK/JY27Qaer4ai9r8wCp7FsGzgyReluW/kqy9rhob6cP1stwkUWmAyizr2uL67ZRbfle3qSLxceoH1AG/4Ia4nfl8V45xK7bugSOQ4Hnt8QvAV62NdNao5ICcYKXDi2wv3paCC++g4nkBuU1N3OJ5/Lh8F5ciRpElE9PI6jLG5p5OA/1W/JR8ERT2KO+h1XDHlWKdlqxoJFKYDRmV4AHHTvK8gwhziAxjnE8mk8e5ab0M6MmACSUWfbst+73nvX0ccd790hZsPp+rjYz7rQPXx+Kcryy9X1EqBSzXPd6Nm/E+1eCkL/AE3OPr0TSlf6l5JjjGnK273cm67cyvBlyqrmzze8x1LhItoo+amsbW1Trrqt47EQY3iX6mx2Nl67o1UO1kmAJ+78rrytuf8ATg39KX3NxT8yNdD4BImRw9F3qOqkndDHkE9c/YkDS58dVDYhgeV1hUPcf4dh6zv6lpeNB/C19V+TXQWbiTNpRl/iG3rHBPH0TXC4IIOxGoPrTWnwcEdpzn/zf0T6GjazYADlsF78eaSXvmHLsRdRhjO71Jg/DNbNOvLdWKarjbuU1Nex37zR6xqsz1MPkVWV59A8bapB0ThwVsFXCRbrA3vBSjmxOBt1Z79teeiizQkCluXCs9ThwLSWjtDgdiO4gH4lRrsKJFyxze7/AMK3F+ZbIgrm6k34S8cD7E0kpHjgmwDfMumvQWuG4K5usuBTsPSrJUhnC9zhYcQOmypZkiZNclWPWHAD1j0pmTQPCUbIFnYBwCu2BNxKF6ZgsuIH0ZsmOL0DJBcZQ/5rhs4c4NzAXIG/NTX9hE/vN9RXl1GWOPk3GDZn1TSlpsRZN8hC0Wo6PD95zbd5H5piOjELtGvJdvZpvtvwOi4R1kWb2MpTWpeGAk6KUfh7AbNzEDYnS/s4J3BBbYL2xhJ9X0JQ5wahgAImaXE24kAd2m6tuG4fRi2WKO/eLn4qrwxKcwygzDM4lrRx4nuC9UZJdKFFlipYRtGweDR+ScRYfBv1Ud/5R+Si2VDtmNsOZ3TuF0nGyzLV4uC7WTVMxo2AHgLJ4FCRynjon8EhXfFmi+A0PULlpXS9admTL8Pon1RJJLIRseL+5WHD6eCDstYAfvWve+1zwKdMmbHoAGxgCxuLX2It7FF4li2QkPY1wOoIOmQ7Hx/JeGOPHh9+fV9/wYLCypOXQCxvbuC5krWtY4yluUaHxy6ADmonD8ViyC7wLuI1/Xeq5XYqZ5ST6DdGj5k95Xaeoio2iMlazFHzOyjsRgbDj/N+S6pI2HdNqeZjWlziAB8knC50oJackfPi7mO5fMzahx+bZmmyRnxBkekbOsf90C/tKj66kqJvTIhbroPDb9WUlGI4mHqgcwtmJ9JzSefxTKvqSAOPav3E7t+K57Jz6zl9EaSSIWXBo9yS7UC5J3ObQC2volOP7NpeDXOGUbnLY630t4KMr6q5a0i2uljxF7n4qVpKc6XvY7FWGOHFCTaFIMNhuCGD1qThphuAAkKZ7W76+CeS9oDTKOZ3t+C6qUYr3Uc+rOwxvNDoxoUicSgis2+YngNfik3Y9r2YidOK4y1a4v06mtg/+yg8FH1GHDXQJF2L1Frhoty7vUm0uK1B06sH5rrHUXyn6MmxhNhQIuAmRwsE5dncj+HNLyYlOz04XABNarFxLtYH+K4N+YPBdlrFHn0ZaYnNgfd8E1fg/cp7BMXLnCKoFifQfwdyB7+9Tj6Ecl78UoZY7olM/dhZXBw496vzsOHJJuwsclt40WyguoXcyuDRv5lXx2EjkuDhCy8YsohpHcz7Sj7CVdzhPcuDhHcs7C2VOlw0krTMYw1skLHsjjBc1pLsjS7Vo0vbTxULT4dY7KQxbGZaaFpbG2SICzr3Dmm+mrdhYgbcF4ddhvC+/f8A3yOkJdStzYBci53I496UweiDWTEa3L2C5OgHV5rep6hKvpU57jkiNiDoXmzTYgHNbYGxVq6O0jxTgyaOfqBawDLl1wDrqXON3Em2XXa3zdHp5yaU/wBTc5LyIaSj1XcdEp/7ElmUS+14LOVkVRUNyL7d2/gFYIKEutm2Gw4Acginp8p0UnG/uXHJppSVGlI5gpAE7bAFwyUJUVAXFaB2b3ib6VdMFkST3SYuV7MWm2GHKx/DslEnBslF7EqRDInVJOxLQT6OY21425JpVzPcRyAAHAZQDoFocXQunHF58SPyTlvRanH7rv8Ad+S+FLSaqXSkvqDLDKbZTvw/EHvSDXODm2OxN+/dafVdEonegwN7yST81GVHQLS7ZATba1vxKmLTZ1dr6/8AaJIpzH9c8MvZo1d38lYhWtaLH0G2FhsPE+1V+Snkp3EPY9js51LTwtax4jwSctW5xdfMSbHuLtr256leeeRRb7hIn5MVbYn93bna5/p8VGyYkHtLNOY8R8lEysdlLbW2ufZ/RIsonu1G/Id/6+Kx49FoWnkJkubW0AU/RVtxkvwNvFQ5wyU2tFJwscpsLczZdCUxkEXDr25Eaa/NemM+m4w0S76ktIDBd54HYJ02jc/WV5P8I257bKGpapovY3ceJ4nxT2LEXAXeW2LSRbuNrG2x0K5OpfF6eX1FUS8TGM2b6+IuuZmFzm2vYezbTxvqoKXEHkZg5oAtoTvztxv3JelxLQBtxqL93qXSOaHwotMl2GzXHXfL4662SkIta29iDzuNT81FSVlza4y9/Pe67w2u4OcPSJHDcWIJXWOdJolE/RU7nWzWsRpx07kV2Bxv9Jo462sfG4XtJXtGRwOme1v5uHtT2WtadzbgNdSvdGcJxqQKLieCvjaXMuYw64v6TbcRyVp6M4s2duUn9o0C4O5HNeOqGlzmjXi48iD6N/wVdxOMwyddEbEG/KwOlu8aFeVS/hpb4dY+a/H6Fqy/CnSgpEl0axJtREHjQ7OHJw3UzlX2IzUoqS4ZKIo0i4NIpjKvCwLVl2kMaVcmkUz1QXJgQUQ/2VKNh3B2431v3WUiYkGJSiUQbcFpw7MIY8298t7HuB0HqCXdT6qT6peiFZjCMeFRSMFMuxApPqF4YVugRwhXYjT0woEKUBqI10I06EaMilAbiNKxxpTKu2tVKetC6QhQoIWa+e7DOdR7r6kee7DOdR7r6kBpSFmvnuwznUe6+pHnuwznUe6+pAaRJGHCxAI5EXCayYVA43dDET3sH5Kg+e7DOdR7r6kee7DOdR7r6lmUIy5QL7HhMDdRDEP9DfyTpkYGwA8BZZx57sM51HuvqR57sM51HuvqRQiuEDSHtB3WUdNKMNqnhosAxtuXauT+HsT/AM92Gc6j3X1KOrfKlgsrs0jZy42uerI28HLy63TyzQqFX8wQgit3/rgnUTHOuBfa9ufgnrfKZgYN8k3rjP8AyThvlXwUbRy+5+pfLXs3U94/f8AjYqN3IpQ0LxsCpWPyx4QNmyjwgH5pQeWrCv8AO9z/AFVXsfJ55F6fuLIR9O8DVpsk2xu4A232Vg89eF/5/uvqXnnqwr/O9z9S6fyiVfH9v3BENlcP3Tca8bX56odI53aJN+fhyUsfLThX+d7n+qTd5YsIO7ZfcD81t+zci4mvT9wRElVIAAHEActPWVw+pdIMrz4e26lH+VjBTvHIf/gH5pPzoYH/AIUnuB/yXN+zdQ/719wTvk0cQ+Zh2ysd67kK/LLqbyw4RH/dtlbpbSEDT/cl/PdhnOo919S+npMMsOJQk7aBpSFmvnuwznUe6+pHnuwznUe6+pekGlIWa+e7DOdR7r6kee7DOdR7r6kBpJC8yrN/PdhnOo919SPPdhnOf3X1IDSLL0BZt57sM51HuvqR57sM51HuvqQGlIWa+e7DOdR7r6kee7DOdR7r6kBpSFmvnuwznUe6+pHnuwznUe6+pAaUvLLNvPdhnOo919SPPdhnOo919SA0nKvVmvnuwznUe6+pHnuwznUe6+pAaUhZr57sM51HuvqR57sM51HuvqQHzMhCEAIQhACEIQAhCEBpPRjo5QSU9BJPZr3SPMrOscDUsfO6CNjAD2S14ivlt2XuJ9FM3dB43xyOZI6OXrHGNjywsdD9sFKHABxkDQXek4C5a4d6pTa2QdXaR/7I3i7R/ZnNmuzXsHNrpx1Tl2PVRiMJqJzESSY+sdkJc7O67b2N3drx13QFuw3oPT1MtTFBNODTZQ8yRtBc4S5JOra1xLjlByt3JsOKaRdCmOo31YlcGfZZZ4muAzvdHVvgc3Q6BrBE5x5ygBQFR0krJCC+qqHEBouZXn0HB7OPBwDhyIBTeTFp3XzTTG7XMN5HG7Hv617Trq10nbI4u13QFk6HdCxWxtkdKY29dJG82va0THRhvN7nOtbk1x4JhiWBwtoYauGR5LpBFIx2Q5X5C4nsOJYLseAHgFws4cVD02JTRgCOWRgD84DXuaA/LlzgA6Oy6X3tolK3GaiZjI5Z5ZGMtka97nNbYZRYE2Fhp4aICyt6GMdRxzCR7ZnfZyYjkN46mTIxzWscXNGrSM1r8gneIdDaSLrJeuqDTxMkMlmMMxeyr+ygMGbLlLu1cnbhqqtH0kq2sZG2qqGsjtkaJXhrS03aWgHQg6jlwSVBjdTC5roZ5oy0Oa0te4ZWvOZ7RY6AnUjidUBZqzoVE1la1s5M9IXuIdkDXxNcyxDc/WNdlkadrZgW34pt0a6KxVEUZklkbJPJNHThrA6MPgjbITM4m7Qc7RoCdyoKbHal8bon1EzonOL3MdI4sc8uLy4gmxJcS7xN91zR4zURRviimlZHJpIxjy1rrixzAGxuNO8abICU6QYXSxU9NLA+oc+drn2kawNa1j5InatcTmzMBHcVNxeT5rqYTioGtI2XIbZuvcWnIR/hhj2nPzNlR5Kh7mta5zi1gIYCSQ0ElxDQfRBcSdOJKU/tCX/Fk1j6o9s/3QtaPf0NB2dtEBdn9CKa7yJ5+rgfVxT3jaHmWkhMpMQz2LHZSO0QRpzXD+gsRILZn9W9ofHma0PEb6CWraHgGwfeMNNiRY3UFS9MaxsjZHTyyPZFLFGXyOcYxKzI5zDfsutbX+EckhT9Ka1jnvZVVDXSEOkcJXZnuAyguN9TbTwQFow3yesleR15axslE17y0aNq6ZsosL6uMj2RgfxX4FRdf0QEdN9o61pH2SKfJnZ1ueSpbCQY75hGA4nPa17BRWI9JaqZzHSTyFzOqIIcQS+EERSEg6yNDiA/cXTF9fKRYySEZBHYvJHVhweGWv6IcA7LtcXQFl6P9FI6iifOZXCa9WI4xks/7LBFMQGlwe4kSEdkG1rlSTugUJl6lk8meOXqZy9jWR9Y6lmqGOidm9C8Dgc1tCDxVMpsWnjjdFHPMyJ+bNG2RzY3ZgGuzMBsbhoBvuAEtN0hqnCNrqmciMERgyu7ALSwhuunZOXw02QFvpugdPndHJNUB/2tlE3LE2xmdFnMhaXX6rMDYjUtsU3oOg8bhTvfM4RVJgbEWhpJeWv+2De37N8RaOedh4qDg6X1TKY07ZpGgvaS8SPEmRkRibFcO/uw393uTOXG5SynY1xYKcSdWWEtdmke5733BvmN2t04Mb33Ae4RhUFTXRwRPmEL3AZntb1oAZd2gOXcG2vJS+C9GKSpZI9stS1pkfHDmYy5MdK6d5ks6wF2EaX3Cp1NUPjcHxucxw2c0lrhw0I1CWixOZoY1ssjWsz5AHuAaZBaQtAOmYaG240KAtlV0Pgihp5ZJJWl0kMc8d4s7DPA6Vjr57Rt7P75BDSCbWIVe6U4S2lqXxMcXsDY3McbatljbICC0lrh27Zmkg2uNChvSasAjAqqgCK3VjrX2ZZpYMovYdlxb4G22iYVtXJK90kr3SPdq5zyXONhYXJ1OgA9SAQQhCAEIQgBCEIAQhCA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4" name="AutoShape 12" descr="data:image/jpeg;base64,/9j/4AAQSkZJRgABAQAAAQABAAD/2wCEAAkGBxQTEhQUEhMWFRUVGBQUFhYYFxcXFxQUFBQWFxUVGBQYHCggGBwlHBQUITEhJSksLi4uFx8zODMsNygtLisBCgoKDg0OGxAQGywkICQ0LCwsLCwsLCwsLCwsLCwsLCwsLCwsLCwsLCwsLCwsLCwsLCwsLCwsLCwsLCwsLCwsLP/AABEIALcBEwMBIgACEQEDEQH/xAAbAAABBQEBAAAAAAAAAAAAAAAEAAECAwUGB//EADoQAAEDAQYDBQcCBgIDAAAAAAEAAhEDBBIhMUFRBWFxEyKBkaEyQlKxwdHwBuEUI2JygvGy0iQ0U//EABoBAAIDAQEAAAAAAAAAAAAAAAECAAMEBQb/xAAvEQACAgEDAwMBBwUBAAAAAAAAAQIRAxIhMQRBYRMiUZEFMnGBsdHwQlKhweEU/9oADAMBAAIRAxEAPwA11mYcjdOm3kh3Weo3QEbgrPsVsIdddkfRalTKQZaV56LjNX3M+r5BqtYxExORC1f0/wAadTAp1MpEO2k4ysxgbEEYfJRe9rCDBI11wRVw965LYZKlfY7y1cQaxl4Oa6fZAPtHRG2UG628ZMCepzXmNSmTDmyNRsuz4fxy+KYIh09/a6GnEHrC248jcm5cbUaIZVP2pbnRXVItKy7dxQABrCC9xDW8iTElaIq6FXKUW6XYsaaVkricsTCoE4eE1IXce4lcT3gleCmxNxri5vi9oPbm6ZAABBynGQujqVmtBJOAEnwXK1cy8++S7pOi4/2xm041GPPIsuCNPiHZuDg2NwMnDouhsHEKdUd0wdWnP91ylpEoUlzCHNMEZFc3pPtDJidPdfBXraPQLqV1YvB/1Ex4DavcflPuuPI6Hktq+N16XFmx5I6ostjK90UWnbfPosJ1nAeAPee0esn5LbtWOSwxaA2oy9gA8knwKxdZJKk+GSTo6RzVG6ostLXCWuBG4KZ1ULenFq0xtyUJQoCqFNrgjXkgoTQpqLnKV5JZGE4CV5SahXklkbqjBVpUSpXklkUoUwqbVaQzPFx9lozP2HNTS3wyWO4hokmBuqmXnnZu2ruZ2HJNQoOcb9Q9GjJvTc80WXgYBWqKjyLd8EhSSVXac0lPUJpPJ61oa9uAhwz5+KVitxaROI2UbRZ4EgqZs0NvEjoMfVeeqUXyYZKUlrNu2tY5gfTBj5bgrPAVditxZhm05hH1aXdD24tPpyKvjNS3X5gI0qie+Qe7rIPQochO1+iLyXsxk2i9tB7Xte0wWkEA5YLqGcbaWkuF1wHs7mNCuZp2mErTVvgiYVyypJ6eWW48mk6uzcQDKLJN50ARqXf7WhTr4Cc9eq4KyMcC1xdLmmevULqbNxVpHe7p55eauw5JNe7Y0rLGRsiqFZe3XNU+MNdaQAe6xrhO7jiT5BPxU1K1O+wtDYwBkEjzhF9T7W471/oZ1Vrcu4vxRr+4wy3U7xoFlOq6TgsZtoLTBPkiG2jdeZ6pzyz1yMznYcXKp4VJqJCos6jQtlNZkLS4dxp9KA7vs9QOR+iBrHBCPatOHLOD1RdAtxex3ll4jTqCWu+hHULB4/VDaojIlpPXJYVOoWmQYKVurFwc8kaemi35urefGotbjvJcfIXaKxaQWm6c8PkQuuslYVGBzcQfQ6hcHWrAwiuG8WdRMAAhxEg77q/p8qx3JrZhhOnTO7ZTV7Wqiz5AnPkimwurFtq6NAg1M6mrApBEgKaaYCEXclRNnG5Q3+AlAKSudQAEl0AalZXbOrm7SkU8jU1fuGcv6lFGTZG0idW0kktpwXDM+6z+478ldQswbJcbzzmTmf8AqOSuoWZtNoDREenOdTzUHHZWNqGyFrVyPUqqAdPIalKo0D2sT8M5f3HRUtDnnDTXIDoPqUul3cvp3I5dkWmsNvUD0JTKQo09cTvnPikm1rx9Rafk86p0g5veyQz7MWNJveGivs5Uba4kYDLcSuJkpqzBAHs7ZF4ZFbfCLW1hh+NN2Y2O6wqVrBF0C4ZmBkemyIs5xg5FVwyaJWhmqexucXszGmWa+ULMlaNmpSy64zAw+izKzCDAzCtyqnaXJCLnKN5I05TBsKncBe0q5tbfJVUGK8U9x4q+KdAspNlBMgwtixcQcwBrvZGEgT6LO7OFIVk8Xpdjxm48FvEnWcva4GXEyQBDfHBYJrkSSCMTicpWnXs7X46oa2cOLxBJkYA/sqMmLVJsZz1clDbYrO3hDcOsNyoO2gtGgM3jz5dUHVthc5zjqSfMrPLAroTsa5r80jXBWcQ4U+0ODSbrf6iPajkN9yFVTtKT0AWzTKd9O8IQtK0Iyi+UjTiQz7NTN4tOmH29FpmzSE9eyEfzGYkZt1c37hE2ctc0OacCur06jOHkZG7wfi4LA2o4BzcJPvDQ9Vv2Z4PTdee2mz5EZgg+S7Hhtva9gI6EbHZaoSadPg1456tmbYhPIQlKvOSIC0pplhOVVaLU1glx6bk7AalB8Q4jcIYwX6rvZYP+Tj7reap4fZHuJe94c7Wp7lPdlJpzPPz2VkYWK5EbTUvkdu64zSniRyNUj5ZLUbUaB3MRvhj5aclB9RrW3WDDMziXHdx1WcGNa7+WCHatbg3/ACGQ+eKZyXCBVbs0Xu1cYCr7X4QRz949PhCalRJMuxd6DoEQABpJ/PNV7R3X1DuyhlmnF2A0H159VOtF2BgNh9d1IgqLmqmbtNDJUDU8hJTqDmJLJqa2ouODfAc4NMgEgHxUokZIvjtg7GoC32XZdRoh2klvd/dYoWpOMuTlTjUqMW2WQl3dz8oKPoANADiL0CQMcdVC00JzOOv0UW94QTLm75x1Qbp8E2a2NmxWiQBsoWht50DljpO3NCWOojmt1WiMtUaYpVXsL6eLhhurLPZO0aYiQrq9rcRddiPVDsbdOBJ5zA8gp7dVB2KmsLSR5oqlEQnNQRLsFCpA1+yjlGPLJRJ7eqoDeSm1/krHZYc/HqoxSkDb5qd9Oxsg4HMRy3UhRMxEJIuQSirZmuzzQlr4OwiYMzOECeuC1W01Y1qtSXcBzXFKVR4pgAQyWxkGgxlOmCG4oA0spUpIutJ0NSo7X5ADTzXXuog5oe1WFt0kYXQTOow0OiTQorYNs5bilMUnCmDJa1t4jVzhePgJAHRV0bZCP4s2m9oc1nfDRedJzyiNTlisbsFVUZL5I0dBZuKuyaR5CVS22lriW4E+0zQ/1DYrMs9JzSCMxiirTNQgnA7jVGMJJ2myGy20hzbzTIPLI7Qq7PXu1GmTdnvDksmmC3EHqdOh3RBrrRqc1pkh0z0ez1xAIOBxEbKi18UcX9lR9vN7z7NJu53PJZ36Ksj6lN9R5u0WSGnVz9hOg1/2tanZWsaCQLr8Q05v/qdy5fuulj+7bNalqFw6yta2cbrsS4+3WPxE5tZtvpzLrWgBsuLWtblo0DQAIK3cTDAM3PcYYwe092w2A1OQClYbC9xD6xDn6NHsU50aNT/Un1Whqok0uqZSxm+T3f8AQevRH2azBogCArmMA5lTlBsiRWToMB81AohRPRK3YQV1RVOrIioxDVKKR2Qh2ySj2BSSDAX6isodRdJALe8MRmFydDJdfXsFN2bR4YfJcvbbKKT8JunIkQub1ScZ6mjNnh3QPWZCz6tBxMtGK1jBQtZqzyfczqu4qb2iATG4GMHZaFK0sjVYr2ugkgkfF+ZogVGFgAaQ8E3jODgYjDQj6orI48JAZq5hRI0QtjtUYOOceCLqq6E9SsBXKnTaMiQoQnARbITqyAB4zvsowQOqKpUXPbAbJGJM9cgqXUSCAZykcgqpX8chI0QSIOkn9pV9mowDzSpsRDBkhjxqMtTYLIBSDVYKUqNV7aYlx6BXuaStkoncgS7ABc7xXiXaG6zBvzWk2yVLU0vktpDBsCTUf8LGyJTcfoUG2az9kIMuzi/gIdfAOZMeSEsc5QcnsufxIzn2O/luABLiQABjMkfZDuLWmCZIwMRHmM0Q8Qx2YJAAO0nGfCfNc7ZrQCYOB9D4qdNVMKexv03Srux8VnUKkZo+lawtsUmNRJ7RGQ/Oqu4Vwg16zabMCT3nZw3Uxry5wpUG9o4NYJd+Yk6Dmuo/9EMpsN601xMj3G5XuQEmDqRyV8cSe74CkblvrUmNbRZAoUAO0j3iMqYOpLs/3XP1uNioXvOYBJDcQAMmt3+qyeKcRpvApBxuNOMEd90YuO+yO/T1lFIX4JaHEMb71StoOjQD4ztjdKSm6XC5LISdm7wbh5YO0qibRVHs6UKejOXPc8gtlrYwHnugmVIbE3nnGoRkD8A6fmqnRq5wcsDyO3qlnLekaIq1YYApKkPKRed0lsai1NKpNUqLn9UbJRcVEhVBye8hqBRZCZRkpI2SgV1Lmszi9AOY4XXOOmEQepW1VbyVBKpy4dUXGwWqPPWPLTDsCFdVaSJOC3+P8ND++0d4Z8wucr+zn+65EsbxtxkY5wcWB9m05vDfA/QK+z2vsngljKrYjvTBnM90yD/tUmyuLQ4NN0kgGDBIzg5KbOGVcwzDXFv1KVbbiU3wgziVGl3H0H4PBmmcXUnCJBPvAzgUVYsWDyUeGWrsbwFOk+cD2jb+Gwxw08ldYqcBPFpStd+wCQpKQshPLr+6se0jEJqtWYwggR5anmjPNGGzTIkXUKJaIvgA4x+wVlOyj4h4AaoFzSdSrKVN2pIG505qv/1r+0ag02WNcBjEfukA0CSRAQ1o4s1ndZ3nZf6WBa7c55xJ6KyWdf0L9gOka9q48GSKeJ3OnRYLrY5zw53eMzByw8VVG/8ArdWhgxyA2z9TiqXJ8tiuVhvD2vDX1ZLRT7zTpfcYAAdhzwxwlZ7gTmTv4/dFCq5zQ0uc5rcmyYHQIuw2B1TBrZPnAnPDX7qObk1GN/8AQJWc7xyvFItxkxEZ/n2WDZrBWqezRqnmGOjziF7BabLaKdINp0LrWj2gCSdyVx9t4iQe+8ztOPkutjwejCnyao4lW7MmycCtJHfp3QPec9jSPAuk+StsvDgagYal8zEMB/5PAjyKPp8ZkXadGo87nAIezhzXl1SqyjIOAJc/oGjFPCKu6JKEV3NW1ObRikyA7CGNkyZze6Zd0nDSFLjdqNO+HPvWmoB2r/8A5tjCk34TAExlksuhxWmy92APaZGq/wBuNbgyZ1z2hZ1+Sml1CrT/ABFMmkwrh9BxqMwgEgAnIGCZ6AAu/wAea6m1cV7IMyaGtcylhPedm47m6Gyd3HdV/plrYoueLzWlzo5DF08u63wJWPx1/aFuPstGA3difmPJFv08Nrl/z9AatgrgVtqGsG03SHze1xx72OvNd7ZKYaANtdSdSecrzXgNYUqrKgMgHEciIOHivTKbwQCDIOIO4Kq6WNpts14Z+2gkFMVXSqB0xjBg9RmrgFs0ltkC0lLs1aApAKaCaigNKmGK4BSU9PyDUU3Ulckjp8ksqdU5BB1qkaDyRzmFUVaRWean2Yyoza75y7vQfdczxLgZLr98ka5fgXW1GEaIarTJyw8Fhy4m3b3JOEZqmc3SAALdNkFXoEGWyOi1LZwl4JcHEjaMvAIeg7b7LNlepU1TMEoOLpgVAuLu9idD9FrUQAJJwVYtNT2S/u/1YjzzUW2prDudgRA8VmhJXQdK5Nam0BsmAOeHzQ9fiNIaFx8ljWiu9x7xO4VTlZLqXxEDo07RxtxEABZNqtz3ZlM5qoqsVNubuTsEnQ9mtLqb2vZ7TTIOeKrrVC5xc4yXEkncnElPcMYDA5HfeFfZrGTicBgJOQnLHwPkrXJ1Xb4KmwenSLkbRs0ZgdMh5IgUw0w0gxqJ+qz+I28tNxmLtT8PIblU3Kb0oaONyCbTaGs67DPx2XpH6Fs4/hxUugX5POMsSvK7Jwh7sXAid8/Vd9wOlav4fsqQFwYTIEDUBdj7Lgsc22r2NSxUjoePcRa1jhDXQDgRI8l5DbOKOeZDWs/ta1vyC7W1cPqAfzHAAaYrEdwlu48it3VZ5dti2GM4+3WKrUBN95Gxc4jyJWLSsrqZM4fdem0LIG4SEBxPhocYuiFznnkuR5YkcRTfPIouiSM0bW4K5pywV9HhbsoKVyvgyzwM6Hg1W4xoOIc1oA/uded6CPFc1xB917h0+S6axWK7VYxx7oFIno5wn5lc9+qboqw3DBnq0FbeoT9NX2/YqmqiDUakYhdPwHirzFEOgHLlOcHRcjQejLJaLjg4HIyORCyQk+LoGLJpkmeo2QhjQ1uQ/CUYyoucs3HabmB096MWDEyNlrcPqvc0F4AJxuj3RoCdSt8ci+6jpVqWo02vGymHDZUsCsCtti0WXxsmvhQSKNgonfCSqSUsNFxcd1W8ndWkDcKJA3Hmg2vkCTA6oKGe9y0XgbjzQlVn9Q81nyV2Y6TAalR3xFYHF7PUvAsjGZgY9V0r6E+8PNCWizEkYjTUbrm9RFtbBcVJUzjrU1wPemRuqS0rubRw8PEOunxCxbVwGPZcOkhZpY5RKPSa4MahXbk/DnmPEIi6NCD0KrtHDXN1HmFRZOGOqvDRhudAFXHC5ypclbxMJcw7KDrPvh8ypcUqzFKleuswBGbjqSUK3hVofhfgc3nBN6DTpMR4WE9o1g7x2gnQfCJKBtvFsYYCTodI+qOpfpaMXvnpj+616HB2Ni6zxJx/PFXRwK7e48On+TEs4q1KbZpwQ5ocRPeDj3TdO0FFWThoaZiXSZJzk5roKFmug4DTLcFWNsck+zmdOfJaVjrhGiMEgCz011fBeItp0y0zmT6D7LKp2M6OpjqHfUK2pY6jRJgjcLVinLHukFwTH4hVNUn6IMcPO8LRDzAwA5adY3VgflIQnNTdsZKjKNiOuKFtFh1AW+SDoqnUbxA3ICplC0EyqHDg6bxIwkTOPJU1+HXciVvvps93AN1OvNRr0YYTn9VbGG1JCMxbOwdo6o7JtNoP+Le76lq5r9RcHNR7nsxwaI/taBh5LqntvSMy5166OQ7oPhj4BQfZyFf1apKP5lKgpI84oUgAWPwcMj91AYFdhxSwNf7WB3+65612F9I4junXQiZMHdc17Mz5cLXBLglfs6zXES33oxgb+Ga9I/iGtbfvd2L05gjSN15jUN3Gm4/m60P07b3PrU6dV5LCfZJ7pIxAjLEq3FlST2LcGTS1CR6dTqc1c1yDpvRDXro3E07lyiXdFHtE0oNxJuPeSTJJQhUJXVO4muK1zQqRU5qpfSRXZpjRVcnYyM91FB16EuHgtvsFR/Dd791kzY9VLyMmZho8kuwGy1HWb8wUf4fp5hB4gWZVSyMgktHko2ayAAwAC7bQaBaFopjBs4k+QCsugaq+OOMI+X+gr3ZmU7CG5NA8FE2XYI+o8fF804IA1PoqmorgIDRoBuiZ7pOCsr2jSB6qDHcvRKr4QXRKIGH3SpNM4577+CthRovJOLS1WaX8C2GCn5KVAkZZbHIqAMqxoT7hFUpg+yIO32UOyd8J8lbCd9Un3j5plBMl0CupuGYjrh809PDLE5ToOm55qTigbZbQ0EyABmTkOm6no0I8lBFVw9keKybdxN17sqAvVDn8LBu77KijUq2nu0AWU/eqkYne7z/MFuWDhrKLbrG9ScXOO5KVex2+SbzW3ANw2w9k3E3nYkunMnEmVfabPOX1RIYU7mlVzqbuRYlSpHI8SpOBS4e+93H95p0OS6G2WK+MQsepw11M6wqNCT4IZPG/0kQ01KGIzLdR03C5dhu4kQRicYI2InE6ZL0+w2g+yRIVHGf0rSrNJAuk5wMuf7IvFe8foUS6eLfwZP6e44+sbsA3QLxnvQcL0a6SulpvO680q8Pr8PrtqHvMBIkDBzDmCNDHyC9Es1S8xrxk4Bw6ETmFfjXZmnTJRTZoscd1O+d0Ix6vaVbQpZfO6SaElKIG3UrqndSuK9xQhWQouYrSxRuHb0VUvwGRUWqmmwYol7DGXoqqbDt6Klr3LYYiWp7isFI7KQpHZMo+AGK20f8AkvYcIa0jnI/2jngnpsgf1Hweo67Woz2tPT425x1GPmocL4yKghzYcMCMsVsni1QU4/FPxX7lSdOgxrBso2p8eKnVcDiAR5KPaNcIkz0WTShwCq8kAAAb8+aus6a5ikCAU2hiaglrFO9vihxaFB1oKbSTUgyYyE8lXWtTogCIzjZZ77QTgp06bjjl+bJ445PhCuYR2p8cNTJnxVtKo456a5epUGNI26mPkPuoOpAkT3jzyH+OQTe2G839A03wW1gXDDHbRp8c3eAjmgafBLxv1nX4ybk0f4rVYAmqEws2XO2qjt+o8cS7kaRgQMAMgMEiSdfmq6LDjgiW0zt6LPjtxLmRE7/NPjz8ypXeXonDFbQpAMPPzVdeheH7ou6oEKOKIZjaBYZ0WjTqkjNMQmDUsaXASThOap7EAANEAZADAeEK+E0KzZgA7pnX88FbTc7fzVxCg5p39f2U2RCV5+4/PBMnFT8kfZJNeP5JUg+8dymk7lShLwWikVkCeZ81Ek7lWEclEhJKKGVlNQmDifNVsmMz5lXVTgmYMFmcU5D70QE7lSAO5UriStUUK7Gx3QNs4YypJyccyNeo1R/mnxVkJODuLFavkzLPY6jBF+Rz7w+YIVFauWnFuO7SPkYW0qKtOVY80H96N/hsL6b7MyDbAc2n0+6lTBdkCOoRVSm8ZEqh5fsUvr4l/R/knpN9wihZAfaMfnRSqCg3Mz4gff5LIrWB79XeqjS4E7WUr6n+2IfRD322kD3Gj5/NM21E5KNPhMZo2lZYVcsmSXIygkVhpOeCYUTkJ80WKKmKZ5pXC+QrYENndv6pNp7n1RZopXEjx0NYKxxBwJ8yiA52/qouGKtS41yiMQJ3PmlfPxHzTwldWhREsj2h3Kiah3Vl1RupXjYbIdo7f5JCod/QKVxK4h6ciWhxUO/oEu0O6VxPdTKEiWiBed/kl2pUi1MaaOmQLQ178wSSupJdD+A2H3+nklfP4EySusCHvn8CiXHdJJC9glNWod/QKwOO6dJVx5YWIvO6iZ3SSTcgI47p8d0kkCWKDuljukkoEWO6a6U6SK3Axrp3Tlp3SST6ULbFdKWKSSmkliDin7QpJKaQ2LtCol5SSSyQUUOqGc9dgrRUKZJZofeY74JdoU/aFMktKQg/alLtCkkm0oAxqH8CbtD+BJJKwiFRP2iSSIBu16Jdr0SSQ1EoXacgkkkjqJR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6" name="Picture 14" descr="https://encrypted-tbn1.gstatic.com/images?q=tbn:ANd9GcRglLhKrwZGcBlpLY-hqk_sULbCDziyacLMNncASBzCYN4_8StZ4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772816"/>
            <a:ext cx="2707953" cy="3456384"/>
          </a:xfrm>
          <a:prstGeom prst="rect">
            <a:avLst/>
          </a:prstGeom>
          <a:noFill/>
        </p:spPr>
      </p:pic>
      <p:sp>
        <p:nvSpPr>
          <p:cNvPr id="33808" name="AutoShape 16" descr="data:image/jpeg;base64,/9j/4AAQSkZJRgABAQAAAQABAAD/2wCEAAkGBxQSEhUUEhQWFhQXFxgYFxgWGBkYGBcXFhwcGBwdGBUYHyghHBomHBwYITEhJSkrLy4uGCAzODMsNyguLisBCgoKDg0OGxAQGywkICQsLCwvLDQsLCwsLCwsLCwsLCwsNCwsNCwsLCwsLCwsLCwsLCwsLCwsLCwsLCwsLCwsLP/AABEIAOEA4QMBIgACEQEDEQH/xAAcAAABBAMBAAAAAAAAAAAAAAAGAAMEBQECBwj/xABMEAACAQIEAgYFCAgDBwIHAAABAgMAEQQFEiExQQYTIlFhcTKBkaGxBxQjM0JScrIVYnOSosHR8DRTgiRDY6PC4fEWsxd1g5O00uL/xAAZAQADAQEBAAAAAAAAAAAAAAAAAgMBBAX/xAAxEQACAgEDAgMGBgIDAAAAAAAAAQIRAxIhMQRBEzJRYXGRobHBBRQigdHwFUIkUvH/2gAMAwEAAhEDEQA/AOris1HxWJEem5UamAF7bmxNhfyqZFmK9m0ZJJANtPZvzOog28rmnlkSdEljdWYQE8jTogbuqejA8DWSKzWNoISwnvFbrD4+6nJoifRa3qvVdOkg43PiDf3Vmpm6UT9Cjj7zateuQcx8arVic8j5jb2g2rcYduZUeR39lZbNonHGLyv6hWBmC9xqL1AHpN7tPvNL6PvLe/8AKDWGllHOp4GttINVPzmMcgT42/6iKeGOJ4KfYw94B+NAE/RWtaQTk8VI/vlz9oFPK1+R9YprMo1rFblK1KmtsKMUqVZoMMVmlSoAxSrNKgDFKs0qAMUqzSoAxSrNKgDFZpUqABnPctjxEWiVbgMCNyCDZhcEc6HP0di8P/h5euQf7ub0rfqv/wCBRfifR9Y+BqIKhnxpzvuX6fqJwhp5Xo90UuB6XKG0Th8PJ3SXAPlIOXntRbgs1uBcgg8D/wD0Nj7qp8VhUkUrIqsvcwB/8VQN0baLt4Gdor79Wx1Rn28PXeo3OHt+p0V0+Xh6H8V/K+Z0xHBFxvWa5pH0mnwxti4Wj/4sXajPmu9vj4US5f0h64fQyJJcjxtfvUEEeuqRzxZLJ0uTGrateq3QQzYcMO49+x9xuKgtlzk/Wbeu/uIHuprXi/tth08bu3uIFQMVmQX63MoI/wACxqf42b4Uzyr0+hOOKUvLv8S2TKV5sT5WX3oAazNDBGLyFB4yMPi1BuMzrLh9dj8RN4LI4HsgVRVcOkWUA/RYSSZvFNZ/5jE1J517Pj/B1w/Deol/pL4V9Qzn6V4GPbrka3KMGQ/wA1H/APWaN9ThsVL3FYtI9rkfCqWDpbLwwuUyW7yuge5Le+n/ANLZzJ6GEhiH/Ea5/P8AypfFk+H8F/JT/HTj5tK984/ROy0GdY5/q8Bp8ZZQPcBW6jM34nDRDwDufjaqj9HZ1J6eKhiH6ign3r/Ol/6Kxcn1+ZTHwQFf+r+VH63/ANvkg/LYY+bLBe5Sl9qLlsuxXGTH6R+rFGvvYVEmlw0f1+YsT3GZV9yVDHya4XjNLPLzOuQAe4X99T8v6E5cBdIUcd5ZpB7yRWaZPsv3bZn/ABI8zk/dFL6v7Eno9mGFleQYWQyaQuslnbck23fy5Ve1BwOXRQMVhjSMFRcIoW+542qdXZiTUdzgzODm9F17eRUqVaO9qckbUqaLd1aFjS6jaJFKo4c1urmjUFD1Km9db0ydmUZpUqVACpUqVAFLP6PrH86jWqVMOyfMVGtU8vmMhwaTLdSKYcaQwXbgR66kTNZTbjUeS+ghuII37xUWOaLi+TC4/vlVdN0Tw07gpqhcn0ojpO/6vCh7POkxw07R2MjFoiE+5EQesfbkLe2jfJz9IvmPjSaVLlFMOfJidwk0Q1+THDH62WeX8Tj+QqQ/QzK8MAZURQdgZZTYn/U1qMaCsfNhxmcvzwoFGHTqettosS3WadW2rh47Vk4QhwkWzfinV1vkfxpfIsMThstwiqxigXX6GmMOz8+yFBJ251Lw+e4XTCYyCszMqFRYXVSx1cNNgDxoawuLiw8+GxAilTCnDNHFdGcxtr1bhdRGpbW8KjDo6+ISPVHIkcuNlmIHZaOF0IBb7t7cP1qTxJf6r+7Hn5OqzTfN/H2Bzk2aDEoZEVhHqIRmt9IBtqUfdPK/GmOk+ZPh4NUShpWZI41PAu5tvuOVz6qa6LwzxRGGcXER0xSAj6SIeiSBuGAsDeln2THEyQlpCkURZiEYq5ciy2ceiBdvbVm5PHtyNcnj25IOPzmSXDYSSB+rM8saMbBiuoHUAG2uCPdVPHjJpCmGlmch8ZNE8gIR2SJAwUFLadR7vGrFMhhweiSbFEYeKRpI0kZVRXe9tTsbsRdiN+ZNaYmXLWwzuW66J8QWGjUznEMAdMWizXt3cr1Pw5y3ZF6n5nX7kIJEpxOGnlf5smIiEetmZSzJr6qRzc9WGsTc9wv3zOgkZE+L0iER3iH+z36nrAp1aL87ab2rOGzbCLhXSDDO1pRE2GdLSGV9x1mu4tbtFySLDwtVl0YzYSNLAYBh5IdN41ZWTS4JUqyADkbi21bHC0032CCWpb/3fYuj6Z/CPiacpkntn8I+JpwGuyHB0szVdj8SL2HLj51Y0MY6Ttt5msyPY1FgmLp5ceOdDxbYf1rZpCLdpvaKlqNoIjmC91avjL1QtIRbtN67VlpOG5rdQUXBxNWULXUHwoZWTer7K5LxjwJpsb3BomUqVKqiCpUqVAFPJ6J9VR6ksOyf75imLUmXzGQ4G5EuCKjOG0sW8B7KluuxvwqJ9ht7gEWqEhmA3SbMMEmIMc90mkg0daFJCo7GwNudxe9vXR3lI+kXzHxFBHSiRoJTI2G+c4aRFEgAu0bRlrG1jtZvdxHM3yr6xfMfEVi7GBZQz0izJevXDx4QYqcJ1tmKKsaXsCXcGxJFgB3UT0I5rgsXFjmxWGiSZZYViZWkEZRkJIa5Buu/Ab1Wkxct1sKXpJPK0EGGiEU8sbSuMQGtCiHRui2LEtsOGwvVPium80ccZlUCSPGNh51jXUJAqMw6sNuNR0+NWr9HcZqgxC4iP52kbxyl0vG6u2vSAmkgKdgefOpGC6IKoiMkpaVcScU7gAdZKylbad7LY7Ad1NsRayvgk9C8S8+HGIkl6xpiXsvoRDgI12Ho8CTuTeoPyi4lRBHh21WxEqI2hWZ+qX6STSqAk7LbYfaq6yjJosM0ph1ASvrZL3RXPHQv2b8SKlYjDRlllZAXQEI1rsoewIU8r2FZa5K6ZPHpZzrA5oMTh8BhWu2IjxSCRCCGEeG1Xd1O6jTp48zanFwU0chxCQSSLDmWIdo1XtFHjCB0U21WPd310IBR2lVbsdyABe/eRS6wnbYG5HsrHkQngerA/C4HGN86xUUaxyYiWI9RPa7QRJoIZlvodrk87WtVh0O6OnDNNK0cULS6AIod0jRAbdogamJJJNqvtR3UngRvwJvyHjSwzbsN9rcTe16VzKLEk0zY/WH8I+JrcimwfpD+EfE09VocDvk1FB+MuGa/HejGqzOst6xGKFVkAurMCRt94Ai4onG0CYLM+wpSSbjzoIPT7q3Mc8HAka431KbeDAEVOTpxhTxEnsU/Bq5nKK5Z0LDkfCCp5Nx51uX3FCx6aYX/AIn7n/emj09w97LHKx8lH/VRrj6h4ORcoNFO9EWSegfOqLoehxMfXSIEQnsKH1MbbEvYADyF6LEQAWAsKvCPcjJ9jalSpVQQVKsUqAKo8D5fzFM2p7kfL+Ypqky+YyHBqy3FqZmiAU27h7qkU3iR2TUmOAmfzYlZzJC9osPEkkkZ/wB4GZ9XrCoaMcsPbXu2+IoW6RZuIpOqMJaN4/ppF4xxsSgPDgO0d6KctWzKBysPYRSLsL3CsmmW3a17C19q3mmVFLOwVRuSSAB5k1WyZ1hzusms8Pog0n5AapMooylwida5AJuN/Wa0N+A+9t7KiHMriyYadxy7AT/3WWsticT9nDxqP+JLY+yNGHvpKN8OXf6osIG2seI4+NazG5AHfcnyFxVd1GLfczRINj2YmY/vM9v4acGUMfTxEzeAKIP4FB99NvVUboXdr5j6RMLC/ZBPD3eqo2KxsKfWTxodV93UHhwAv31t+gID6aGT9q7ye5yRUzDYKOPaONEH6qhfgKWmFQXr9CqGaREWUSyXsbpHI1z4Na3vpqbM5I0ZlwsgABY9Y6J6I8Cx4Duohquz8/7NN+yf8ppWhouFpafn/wCGcPODJfvRfianVWYFO3sbfRr7N6n3P/bvrpx+UjPkcoW6d9J0wkJUG8rggDuB4sfVwqV0s6Spg4r3Bkb0F/mfCuEZxmbzyNJIbsx3JpM+VQiVwYXklRVv6Zb2VIaS9th5EX+NKOK9WkKfRsjAtuCu/onYEgX5gAV5Ep29z3oLSqIAKj7C+wf0qNiJCeG3lVjJBYi/A07meDC2t3C3spIypjS0s6H8lHSRdHzaQ23uhPeeINdMrzNgMQY2BG1ds6DdKRiUEch+lA2P3h/WvV6bPqWlni9V0+l6kF1KsVmus4jFKlSoAqxwPlTVOrz8jTdqTLyZDgwwuKjB7oQeQ91SW4HyqOFXQ2nuqLGBrOJYFd0kdVeeIoA2ykLqtc2sN3PGrrKgR1YO5CqDbgSAL70L9LEiV1fEQmSFk0Mw4xEEkEHlcMeY4UUZPbsad10ra/G1hb3Uq7GF/n4+gb8Uf51qxAqv6QfUP5r+Zasar3ZV+Re9/YxasMl62rBNMKQc1zaDCprnlSJb2uxtue6qnMOnODiw4xHWh4y2gaBdtWxI0mxBANyDvah3ptlf6Rx+FSNk6qKJ3eTZrGQjqwo4OxCMQL221HgAQZsCMHmUKY4mVYnck2A69RG8sRVAbai6qu9t1K8Km20/YSlOSfsOn5P0tmklQTYWSOGVrRvofs39ASNuu9rXBtci229GFcfz/wCUnF9YXwyIsEZ7QIDsbG/0mw0dnkrE77d9dC6IdIhjcLHPYBjcMFuQGU2NieXA+vnWRaatOwx5E9rsvDVZn5/2ef8AZSflNWZqm6RygYeYcfopPymslwXx+Ze8ey89v/6a/Gm+kmdR4WIu+7fZW9rn+lNYPFhWZm2CxAnyFzXEum3Sw4mZrG+9vAAcqfxNMBljc5tEPpFnj4mVnc3327reA7qrACajQKWO9WkRHhtXm58jbs9np8KhGkZgh4VZrDYDf/xUSFtx31OSYMduAHdyG1cbcmzoaSGp02G/CpuY4a8aFTfao88w08BU3DShofwn41ruxa2sGpYSDUzKMwaJwykgg1tiONRHi3uKfFlae4uXEpRO9dEukS4uPc/SKO0O/wARRBXnrIM4eCRWQ2IP9+qu9ZVjRNEkg+0L+vnXt4cmtHg5sehkqlSpVYiU076UYjkpPsFKNwwBHAi/tpvMGtDKRyjc+xTULo9ig8du6xH4TvWZUThKnRZmohYHVYW7JuPEVMqKGuGuLHSfWK52VBTpFmjQOAi62eMhENyrMGF7gfqmiDJ3DCNlFgyqQO4EXApmaFGZdQBZQxXhqUHskr8PZUjK4QgRBchVCgnjZRbf2UqFL7P/APDyeQ+IqfUDpB/hpfwE+yp5FW7ss/Ive/sQ8yzAQxSSsLqiM+3PSOHmeFAbZPi8aDPiJVghY6wJGfSgtpBENwo7PMkE3OwvR1mSRGJjN2oo/pGBFx9H2rlR6VrA2txAoOmy/EZsTJ1nU4S46pWViZApuHMeoA3O4Y9wsOdTyRvbn2HPlV/wVS9DY5o2bBYrDyyqL2C6fSv9tGLRk2O9jwItQFNmcS422MeZmivFNG3akVIg5CxPsTqaw1auEl7iwsYdIMixGX6ZnPWRoQRiI10mJgRYvGSdK3A3BYd9hQD0ixbT4iTEOO1IVjfa3aihjGrwDgFrW22FRhBN1JV9GcrqMXcafpezOt4LG4fLMRJHHqeCRFOhO2YnUXKuWbjpZTub2Zb7C5r8h6UQ4R5kWBkill60KrqTGSihlVNuzqUkDkD6hI6LZCswSTGygO6qeo1BZDdbjXpIKi3BFAtb1Uc4TKMOqlFgiCfd0LY377jc+dMlkfFJfEvFZHuqSNsDmkc8QkhbUp27iCOIIPA8KhZ3b5tP+yk/KaZwOSfNsS/UrbDyx6mG/YljIAC77Kyuxtb7HIbVtn1xh57f5Un5TTO63OrDepX6kTNpdOHxJ7sMT7L15wiisbk/2R/WvQufqzYbFKqklsKVAG5JN9gO+vOeImtcg8NvEcrEVk4txVHVhyKM22S8RigikA9o+6mo5Teyk6Ta97nzN6rYIdZN23PPjUuOBk3Bv/fdSeHGKo6Y5nKVvgvsPBOyNIkUjIuzMqlgO+5HhVrlWHLqAs2HjYqJB1kyoCDdQtztr4mx4XF7HahFpjz8OG1/OtBKRw2qaxr0Lyt9wizDFlGIFgw7iGAYbGzKSCPEHnWMrzgJqD33/vehxXp1SL0rxpDLgusbjxyNQf0mwqOE8K2MFxw37/8AtSrHDuZKcktmW8MusBl4jjXoDoMCMFFfuPxNcAyKEIfMb/8AYV6D6G/4OLyPxNdfSw0nm9XPUXVKlSrsOIpcWt45B3xuP4TQV0Ox+khTyNj+Fv6GjiQdlvwt8DXLcNL1cwPJtj6/+9qJv9Wn2HFmlpcZHVKi77gjgpF++s5bPrjB5jY+Y/u/rpRvxHgfcLVzyR2p2rA/phiFiMMgbRKpcod7EAAsrAcQx0j1iiLKMR1ixyAWDqGt3ahe1UnSfFRRtEZoBMvbJOkMUA0XNjtbcX4cqvMrnVxG0foMAVsLbEbbcqVGBBn/APhZv2bfCpxFxUHP/wDCz/sn/KanA7b1VeYs/Ive/sVOdZR860JI30IYNLGQCJgu6qx5Lq3I52A4E1SfKD03GXKqxqrzMC2ljZUQC12sbjciwtvpYbcQ30l6XvHIcPhELS+izFGOhtjpSO15Tpvcg2G3HcDnS9GcZisdIkiySOgSWQzOFYqwtHuNh2gxC7W0HhzXxFbS3OXJlfEN2XebZ/jMTGzSNJDFIttKRnqwHK2VpHQqzXAHcdTC1jauSZmHiYxFvq12kB7R1dpAb8CLsL91ddzFMbhlfrhN1T7Osz9bDKDa6ltT9WW4A9lu69cinw6nEF9TMj4nqhqtqKfa1qtxrsyjbgb2qGNtybbfuf2Jwbbbk37mvoFseYM+0USyEWJcSXAfY3LkDU17m4N7i/cSXdG+mGPgIWcxzxjQOYcIL6irADU1iPS+7x4k6/J30RWWSZWLLBGIwFUganINzfiBpCi43JB3HMpyLohFHPi4JIhJEVheKR93s3WgjrPS1qRa4N7aTz3njxz5hSTJY8eS9UHSYW5VmUeIjEkRup9oI4hhyI7qi9IYR83mt/lP+U1QdHMFJg8ZJhy2qF4zLGTa50FEPD7VmAbbfSh2vaiXPDfDTfsn/Kavbcdz0cLbab5srMxbq0diNlQE27rihHO+hGCzIdaOxI1ryxbFv2iHYnzAPjR3jUurcN0A335jl3UA4yJoW7L9RISFW7N1bs2pgb7jbSRY7WYXtsKa+CGbJKErAnHfI7jYmLQPFOvKx6t/3X7P8VDmadHcdB9bhZhbiQjMPaoK++u9SZzNDo1RlwVW7EW7RAJJkQFPvDSoJuvPUKfg6WQsRbULi99ioXmSb32586178jQ6xLZnmpsQBs2x7jt7q0Lrxr1FLmmGbaUjvtLE67X0i4kUW3poZTl85I6jCSEAEjq4mIB4E7c6XQjpj1h5h1r4++tjKvKvQOMw+Ux2JwUHBjthkvZArMbEDYBl/etxuBISbLY3VVw8QJLDswLto4kgC+7dgC1y2wG1ZoRv+Qiu552wuNJNuPvPqFXmX5NjJyBFhZ38o2A/+44Cj213SPpbh0XsxOp7Vl0qpKqG0lQNiGK2HC17mwFZm6ST3A0RR3dE3fUQXjEpvrMa3AKjifS58DqhEnLr0+4J9DvkumuJMa4jHHqo21ufBn9FfJdXmK6fleGWKPQgsqswHlqPOoWVYyymSZm1lmVQRbsFrIQg4XXSb+J4VaYfgfxP+Y1aFCPJrVjlKlSqhhVgfA/CuUYuO6+VdYjG4rlziodVLTKLOHOtkFHQ7H6lAJ4ix/Ev9RRKUG5tvaua5BiDHKV7zdfMb/D4V0mOQMoYcCL00t90W6WeqNPsDmdY+GAxySkj0kWwuLNYtcdw0irLBKBp0WC/Zta1jwt4VUdIJUjMUsq6ogXR9tVhIBY27rqB/qqR0Wa8EJHC1lvx0gkL/DapIuF2ef4Wb9k/5TTOf4ySLDM0K6piFWJSLhpHIVQdxtc3J5AE8qezb/DS/sn/ACmpCqNKsRfSLja5B0228bEj11Xv+xV+T9yo6OdH0wcY4NKR9JIRck8TY8lv/U3JNBPTD5R4sHiZfmsSvNpEc0jmwUxklAAt9YGuS+43I3PKJ066XyzxOIXMcDr1dja8qyGxJDLqRtPAA99/AO6KdEJ8ZI7JHeCOy7MEHWbG17g7C3DvFJGcXF6OxxPOm9GMOYPlExMqgYnAqYJAVfQ+pgjkC5jI7QClrgbnuHPlWbYIRDDOxDs0zG4PpnYK1reCk3HO1HGc5ZicvKvNG/zdmCFyyvoLcDqBuVJsO1v4mqfNssSaVRZSpOssPshPSII4EnRv+rXJ409VTVL+7EnmyKVZFsXWVdK5MJrCzRoHZjp0q7mwCDxOy3A/WbjcWK8k+VBCSuKR1HKVIZdNwNwy2JF7bEX7iBzEsuyxIpY0eFoI2YBmZCspXhrUSDcAkEk32vtwo0zr5PyF1YaV2YD6tyoDW5q6qLN4G42Ho1mJ5F5eF2MwvKl+nhdmEGVZ3hccwfDzKzRhgVsQ4V+9GswBKA8N7VKzuMjDzW/y3/KaAMj6HLikWVJpIsXBIQSyodLqQRcWBsRa4Nxx2o0bFythZkxCBJ1jfVpN0dbGzxnjY8wdwfUT06nKNtHfgnKTTaJWOLaTwHZHxFQFgUizAMDxBFx7DVjmJ7B/Cv5hQzmuKn6yKHDMiO6ySM8ilwFj0i2kEcWcb8gDSyfAuWVWbT4bDwyELM+HcrrOlmEdtzd7got9LcSCdLW4Gs/oRy2oNBIbMrl41DPuwsWQcACAQOJA4bg0WPzFJWQyw4kYhYtUqwqHWAE2OsE7gkN2Qe0ADYkKRLjy1CFMM0TPOrvC5DRzMzBmkEbD0FJd2OxILcCQCGTRzacTLXNcvY7DD60sot1pDXBfcsSbi7k7j7V73G22A1wklcJJtqAHWKwUMQ5C3txJvffcWvttCEOJDFYtkGg2ScSdUUlZ5EJks13RY0G1hqfcAC++EOOGFdSHad3CK7GMaE0Lql07hDfXpQs41aeCmw0fwldp/Q0zqBsQwZ8LiCerKaA0IQgkkglhdSSACVI2Itzs6uUxgbYWR7vNctIATrkWQvyOrUqlbWIA241phMfjDE+qKUSacOB2UOkFY+vdeTOC8llNx9ELA330Q43rDfrzGquyE9Vqa7OVDkFRqAVNrW+ksdwTQHgq7b+hMkyEBAsGHiUrrRTIxe8TqFYtvfUQoG9zaw4E1Phy+cm7yRJvc9VGCxbYE625kAC4HKm+j3WR4ctiH3uzFmbYKLbm7uEGxJXWwF+I4Cdleaw4gEwSrIFNm0m9jWahljhfJOwuCRW12u5Fix4nzpzDcD+J/wAxreI1phfR9bfmNVxMvVDtKlSqxhWxekPMVzCZe0fMiunw+kPMUHZXCrmSNtx1rErbiLEAg8iDaodUraOTJHVSBTE3Uq44qa6D0bxgeOw7tQ8j/Q/GgaeO9x5irHohj9B0n7J/hbj7DvS4JaoV6HPhnoyFn0lxMqKnVKjX160e2lkVbm9/KrLIsSJY43CaL7afu6Tptw5WqN0i0LZZLBGEgLc1Xq2JKnvttT2QFOrjMbFkYlgTse2xYgjwJI9VYekFWZ/4eT9k/wCU0NdMMVJKsGCgGqSUK8g+7EpG7G/ZUtxJBuFYC5IFE+PW8En7NvymmspwKJeUD6SVYyzHc2RQFUdyjcgDa7MeJNUat0UkrhQI9LOjUOHyufbXIFVjI2zXDqdrcFH3eHfzNX3QjLeowOHTTZigdu8NJ2z37729VWuc5auJglgckLKjIxHEBha48RUy1PFKKpEljUZWvSga+UDq/wBH4hJHVA8bKNTadTWLBRzLG3AV55yLESwzoqsUAniK6wpCpLItyTwuCEPd6W29ei+nPRn9I4bqOt6o61cNp1i632K3Fxv391CPR75HIIJkmnnkxDIysF0hI9Sm63AuSAd7Xt33rGr5HaT5D7O8qTFQtE/MHS3NGtsw8R7xccDUyBCFUE3IABPeQKwWI48KYkzSEG3WKT3L2j+6tzWOk7GUW3shyPCKrvIoszhQ3jouAbd9ja/gO6o+eD6CX9m/wNL9IM3oQyN4sBGPXrIb3VFxcGIlVlbq41ZSDYtIbHj90A286lNqtikY002LNH7LW+6tv3hQ1mmWPPpeKVoZF1KHChuw+nWCp53UEHkQKJcxXsuPAHy7Qqp63SpsL2BNu/nyqGV1RzZEnsylEOIws07RQviOuSPS+pbh406v6XVbb7Vx3mqPMMsxEQCRMQcHhAXK3BYysXkEbcuzfcb7eNG2W5rHIBZgDt2TYML8vH1VOnZyUCadNzrv93bhbibX8P5opM5ZYFLuRMj+bx4ZHgVUhKdZfwtclm4lhvcnuoEbPOvx2HxGt1BxCxRxkMAIWuNbEjSSzG/kB3bGkzgrJE2HHVfSAraysF3G2nSdR+PeCKj9dDMI45YSFRlKAX0xlFJU6lsF4EAX5g2sRTOWxs8Umkk+Cn6Qss0+Nkk1mPCwIqhXZQZWDP8AZIuQSB6xWmS4QTNFhMQx6mDDJLJGWI6yWU6jr33Vb8O+1WsMWE6lcOICIpWQ2BuHLs1mZw2o7x7knhbyq1zHIsNiGDzQo7AWBIPDkDY7jc7G9Fi+DK7A7B/NUWdSRHhpsSThtVzBqgX0n3AMZfgt7HSO6iToPhmviMQ7B+uZQjBOrDpENIYJyUkm3eADzq6+bR6QmhNC20rpGlbcLC1hapAaiyuPBUk32J0B3rGD9Aev4mtcKazgPq0/CK6un7nSx+lSpV0GFbF6Q8xQXgswWKaVX2Blbtd25G/uozj4jzFBuc5UHkcx7OWY6CdnsTcxt396ncVLqbtNHPJSq49iDn2HRCrR8HBPHblw9tUkcvVSq3I7N69j/WpMlx2WuLX2PI89jwqNikuviN65MU6nZw5HbsNcbl6YuBFkv9G4vbnbhfwIJFP5NhjEoU2FpHIA4BWdmUewiqrodmGpQp59hvP7JohUWa3jXRNUz0MU9cEwixX1Lfsz+WsYFgIYyTYaF+Ap5VuljwItUKPJYFt9GptsNfbIt3F71Sndo601VM2fOYQbdYrHuTtt+6lzWP0mW+rhlbxKiMf8wg+6ordI8GgIGIh7MbykIwa0cZKu3ZvsGBHmCKpJvlJwvUGWBZZW6+PDrHp6t2lmGpPrLWUi5ue6jf1C4+gTB8Q32Yo/Ms59gCj30vmUjenO/lGqoPaQW99c8zT5UpDhknw8KLrwks4EhLaXimWEr2SLjcm/lUnC5xj580KxSE4eGaKOWJVTSIpMPrMjMe1frDYWPwoozX6By2WQjdxq8ZWL/nJrWXNMPEkzdYgXDi82mx6uy6u0q8Dp3txrnny3WLYW/wDulmxHkY3gAP8AEaWb/U9I/wDT/wDjrRSMcm+WX8vyiROiHCQyTSSYg4ZY3+gPWaOsuxk4Lp52qE/TLFNma4UQxiBZEimPbeQO8HXEhhZQgJC3I38L0G4ZZDNGIGRZTmq6GdSyA/M19JQQT7RV28rYbPVaHEaxiWWHGxFSoWZYNSsl9rFQDxNrkXN9lYrOgZkey/4B+YULYrGtGwOktGRY6Rcq3fbiRyt/ZIs3uElI5ID7GBoanxZQBlUsOYUXb1bi3nvw8a4Ool+pIlN7jOGu6i6RYgHYEjqn4A2JO/Plfc1PWZVNtGJjUOrnSDouAdgLXsb78uFMYPEYWfmlzfa4UnXa5sOZFt6t48kY/VSunA7c7cduFvC3Lu2pItvYWO5XRYvtqoxVibABkIL3IU7uDY6vO1ieGwmYfFSaWvNEx20tYqBdjxB5kA/u376eOT4lQNMim1/TXUeZvqvqv6+QppsvxIsOrw5Ub20MvA+42J38edUcX6D0yNHmEpF+twx9H7fDmRcc7A29fGsSY6VW0tPANxwN2370tzBXmOW+9PPlc1iohhAIS9kPHT2jYnkeF+/fvrdMrnNyY4Qx+0EuW4Alrjz9tFMKNMvkZpN5yxAuU6vQOY4kDfjtvw8KuhUGHJsSTd5AB91F0jnsGve1yD6qmLAYwFZixA4m1z7AK2SaVsZE7Cmt8APo0/CvwpjDtUjBfVp+FfhXR0ruxmPUqVKuswrE4jzrn+OxzRzzDZkMr3VuBsx3HcfEb0frxoIz7AXmkPosWYjuIJ2/81PqIydOJyZW1G0Oa48Qu92sOI3mjHiB9aniO0PHjVPjsA0YDbNGfRdd1Pr5HwqK2pG5qw4EbewirfA5wCSHsrN6TabxyftYxz/XXfhe9q43UtnsyOuOTaez9SmyefqptPAPt5Hl/T110SOTWqP32DeYoQzTIhIQYOxLxEbNdXHfBLwceBsRztV50bxJPYcFWPEEWIdeOxrq80FfI+BSxz0vhh5D6I8hXIsPgvnXSCYmYLPhsTHIquz3bDCGzLEvDiQTw411yD0R5CuPdJMak2fQKsaJiYMZAmpL9ZLA0RkdnHAhdhfuNOegCeWL9FJ/8qzAezFyGjbP8phhwmWyoDrnx2WyS3a9yI9I25C1UfR7oxi5uvjGHlTTgsdh9Uq6EaWadnQIzekCDxG1EGW/J9jJIHMjRYec4nCTot+uVfmkYjGora9zc2B9dYBTfKQ2GYD5l1fzf9HYkJ1IAj7OIjDabbelf11YExpncE2FaRJGkjw2LU26uXVhxIrLvyUAG44gEc736fJbh/m+HimnltBHIjlCI1mWZ+tcMCCQuruPrqxKZTHi2xKiJ8WLXMWqaQWUILRx6iDpFthetAF/lewcmIxHVRM4ZMvxMmlFDGS8kQ0WIJsbct9qkplOKm/S0Iw7qMYimOZyqx6hAiaSCdd9VxfTYWNGEvSBuMeFltb05jHh09fWN1g/cqkxvS1x6eJwkXesKyYpvU/0ag+amklNR5YkskI+Z0VmX/J/i+rR2xEcGIGL+c3RDMq2hEIUatNzYE3O2/OrHGdHcFhsV8+xM5E3ZYmWVUi6xY+q1iPYaivna+1DmZ9L4yCC+Mn/ABSjDJ+7hwCR4E0NzdKmRicPh8NAx4usYaQ+cr3JNc8uph6nLLrcS2Ts6Zjc/hlhxBiZmCQ6iwRwvpD0WIAb1XoTjzkobsGaNjdXWxAB5G3L+96h9Fs0lxMWYfOJHcDC33JNgDc6QOB25VBwCOiiSB+tjO90sT/qTYN5gqfOuDqt9Ml6fclPNJpSS2D3BSRSBfRYixXhcdxHMc6Kcne7Hy/pXL8Dj4mbtp29r6SQ21uMT2bkOR4Cjro9nUOs6pApK7B+wePCzWrOmnWSKZXDmg3yF1VOdGQNF1Wu95AdIuu8T6S/IAPptfa5qyjlDC6kEeBvW9e4dtgnBNiho0rKezIEDhrG3WfWXPG4hsWNzvbia1hTEmxQShtLWLF7FtElyVlsR2zDYEAdg6QATVxmmHkaaFlvpFw1jsLshNxfgUDjnxHfVcMlYFCqBbl9QBsI9VhtvcAooB07km+w4YBb5EhWBQyhTvsABzO5AZrE8T2jxqNmT2c+r4VrlMseGi0yuibk2Zo1IHDgllHA+iOFud6o876QxhmZTdTazHsrwA9JrX9V64+smlClyTlkjHllykuxPcDVphB2E/CvwFBWDx8jqzFSI9JAvddTNsAqntHc8Tp8BRxEtlA7gBR0F07CMlJWjalSpV3jFWKZxeEWQWYeR5jyP8qeFZqrIUB2bZSU2cak5MP72NDuKwTJuN17+Y8xXVCoIsRcHiDwND2a5GV7UQuvNeY8u8VzZcKkc+TD3QG4PMWQaSA8ZNyjejfvHNW/WG9EmX5mJLW1S6d9JI+cR2+63CZR+9+I1SYvLw26bHu5H+lVTBkbe6sPUfUa5Lnie/BKGWWPblHV4el2CACnEx6wN0veQHuMQ7YPha9aDpCrEvBhMTKx2LdSILgd7Yox3HleueP0pxYGkTsBYDgl/wB61/fVXicwlk+skd/xMSPYTSS6+K4Q0vxSC4izpeN6TTLsxwcH7SZppB5wxKB7HqjxnSsH0sZiH71w0McCH/VKGkA8moGLCnYsLI/oIx9W3tO1SfWZJeVHNP8AE8r8qS+Zc4nPYTwwqyG9w2LkkxRv3hZSQPVTM3SnFEaVk6teSxKsYHlpF/fTEWQzNx0r5m59gqbF0cUenIT+EW+N6NHU5Of4OeWfqJ8yf0KHEYh3N3ZmPexJPvpgKW2Av4AXoxiyqFfsA/iN/jSOMiBKIQzfciGt/wByMFvdTx6CT8zJrFKTBEZTM3BCB+tt8d6y3RlrXdwPAC/vNqN4crxUvoYdwOTTFYh+6TrH7tWOH6ETPvNOiDmsSFz6new/groj0eNe06sfRZXwgf6BZOEOLRbsXwzLv391h51y0JNg5XMUjIdRuo4bcmU7H1ivTOS5JFhVIj1EnizkFj6wALeFAvyodAjODicKv0g+sQfb/WX9bvHOujw46dNbHr4cbhBRZz/C9OwwC4vDLIPvJb8j/wAmq7wee5e4smJkgP3WZ1QeqQGP31zPHQPG2l1KkcmFj76jh65Z9DifFr3BLp8cuUdqwsauLw4uB+G+mM++ErU1YcUPRlQjwM6/CU1whlB7jW6SleBI8iRUX0MlxP5C/lI9md0K4v8AzF/fxB92sUxNh5v95PEB4qx/9yU1xU4lzxdv3jTRI50fkp95/I1dJHuzsMuKw0f1mOH4YjGh/wCUur31XP0uwkRvh4Wlk/zJL/ne7+rauZo4qfl4Z3CxqWYnYAFmPko3p49DFeZt/IrHp8cex1ToXiJsdi42ma6odYQbKunw87C5ua69QZ8mfR1sLAXmUrNJxB4qg4DwJ4+yjOu6EFFUh2YpUqVOYVYrNYFZqrImwratRW1YaVWa5KJO1HZZP4W8+4+I99CmLwm5SVSGHI8R4g93iNq6EKj47L0mXS44eiw2ZT4H+XA0kopk54lLg51/6c1WPWWB/V39t6fi6Pwr6WpvM2H8NqIZ8gxBASOSIAfbZWYkcuwCN/Xat4uiBb67FSt3iMLEvtALfxVzLpsSflOBdBJu9ijEEUYuFRbc7D4mm4s2RzaItMb2tCrS2PiYwQPXRhhOieDQhuoV2HBpbysPJpCSKu1UAWGw7hsPZV1GuC8egiuWAcGXYyT0cPoHfPIqfwprb2gVYQdD5W+txIUd0EYBH+uUsD+6KMBWa2jpj0uKPYoMP0Pwq+mhlP8AxnaQfuE6B6hV1h8OkY0xqqL3KAo9gp2lRRdJLgVKlSoNFSpUqAIWY5TBOLTwxyD9dQ3xoOzT5IctluVSSEnnE5AHkjXX3UfUqAOL5l8hR44fGeqWO/8AEhHwqnf5Esfynwx9bj/pr0BSooLPPf8A8Fcx/wAzDfvv/wDpUmH5D8YfSxOHXyDt/IV3ulWUFnIcl+RCNTfF4lpB9yJerB82Nz7LV0rJOj+Gwa6cNCkY5kDtHzY7n1mrSlQkFipUqVaBilSpUAVgralSqrImRWxrFKsNN1rZazSrDTNbVilWGo3FZpUqwY2FZpUqw0VKlSoAQpCs0qAMUqzSoAxSrNKgDBpVmlQBilWaVAGBSrNKgDFKs0qAFSpUqAP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10" name="AutoShape 18" descr="data:image/jpeg;base64,/9j/4AAQSkZJRgABAQAAAQABAAD/2wCEAAkGBxQSEhUUEhQWFhQXFxgYFxgWGBkYGBcXFhwcGBwdGBUYHyghHBomHBwYITEhJSkrLy4uGCAzODMsNyguLisBCgoKDg0OGxAQGywkICQsLCwvLDQsLCwsLCwsLCwsLCwsNCwsNCwsLCwsLCwsLCwsLCwsLCwsLCwsLCwsLCwsLP/AABEIAOEA4QMBIgACEQEDEQH/xAAcAAABBAMBAAAAAAAAAAAAAAAGAAMEBQECBwj/xABMEAACAQIEAgYFCAgDBwIHAAABAgMAEQQFEiExQQYTIlFhcTKBkaGxBxQjM0JScrIVYnOSosHR8DRTgiRDY6PC4fEWsxd1g5O00uL/xAAZAQADAQEBAAAAAAAAAAAAAAAAAgMBBAX/xAAxEQACAgEDAgMGBgIDAAAAAAAAAQIRAxIhMQRBEzJRYXGRobHBBRQigdHwFUIkUvH/2gAMAwEAAhEDEQA/AOris1HxWJEem5UamAF7bmxNhfyqZFmK9m0ZJJANtPZvzOog28rmnlkSdEljdWYQE8jTogbuqejA8DWSKzWNoISwnvFbrD4+6nJoifRa3qvVdOkg43PiDf3Vmpm6UT9Cjj7zateuQcx8arVic8j5jb2g2rcYduZUeR39lZbNonHGLyv6hWBmC9xqL1AHpN7tPvNL6PvLe/8AKDWGllHOp4GttINVPzmMcgT42/6iKeGOJ4KfYw94B+NAE/RWtaQTk8VI/vlz9oFPK1+R9YprMo1rFblK1KmtsKMUqVZoMMVmlSoAxSrNKgDFKs0qAMUqzSoAxSrNKgDFZpUqABnPctjxEWiVbgMCNyCDZhcEc6HP0di8P/h5euQf7ub0rfqv/wCBRfifR9Y+BqIKhnxpzvuX6fqJwhp5Xo90UuB6XKG0Th8PJ3SXAPlIOXntRbgs1uBcgg8D/wD0Nj7qp8VhUkUrIqsvcwB/8VQN0baLt4Gdor79Wx1Rn28PXeo3OHt+p0V0+Xh6H8V/K+Z0xHBFxvWa5pH0mnwxti4Wj/4sXajPmu9vj4US5f0h64fQyJJcjxtfvUEEeuqRzxZLJ0uTGrateq3QQzYcMO49+x9xuKgtlzk/Wbeu/uIHuprXi/tth08bu3uIFQMVmQX63MoI/wACxqf42b4Uzyr0+hOOKUvLv8S2TKV5sT5WX3oAazNDBGLyFB4yMPi1BuMzrLh9dj8RN4LI4HsgVRVcOkWUA/RYSSZvFNZ/5jE1J517Pj/B1w/Deol/pL4V9Qzn6V4GPbrka3KMGQ/wA1H/APWaN9ThsVL3FYtI9rkfCqWDpbLwwuUyW7yuge5Le+n/ANLZzJ6GEhiH/Ea5/P8AypfFk+H8F/JT/HTj5tK984/ROy0GdY5/q8Bp8ZZQPcBW6jM34nDRDwDufjaqj9HZ1J6eKhiH6ign3r/Ol/6Kxcn1+ZTHwQFf+r+VH63/ANvkg/LYY+bLBe5Sl9qLlsuxXGTH6R+rFGvvYVEmlw0f1+YsT3GZV9yVDHya4XjNLPLzOuQAe4X99T8v6E5cBdIUcd5ZpB7yRWaZPsv3bZn/ABI8zk/dFL6v7Eno9mGFleQYWQyaQuslnbck23fy5Ve1BwOXRQMVhjSMFRcIoW+542qdXZiTUdzgzODm9F17eRUqVaO9qckbUqaLd1aFjS6jaJFKo4c1urmjUFD1Km9db0ydmUZpUqVACpUqVAFLP6PrH86jWqVMOyfMVGtU8vmMhwaTLdSKYcaQwXbgR66kTNZTbjUeS+ghuII37xUWOaLi+TC4/vlVdN0Tw07gpqhcn0ojpO/6vCh7POkxw07R2MjFoiE+5EQesfbkLe2jfJz9IvmPjSaVLlFMOfJidwk0Q1+THDH62WeX8Tj+QqQ/QzK8MAZURQdgZZTYn/U1qMaCsfNhxmcvzwoFGHTqettosS3WadW2rh47Vk4QhwkWzfinV1vkfxpfIsMThstwiqxigXX6GmMOz8+yFBJ251Lw+e4XTCYyCszMqFRYXVSx1cNNgDxoawuLiw8+GxAilTCnDNHFdGcxtr1bhdRGpbW8KjDo6+ISPVHIkcuNlmIHZaOF0IBb7t7cP1qTxJf6r+7Hn5OqzTfN/H2Bzk2aDEoZEVhHqIRmt9IBtqUfdPK/GmOk+ZPh4NUShpWZI41PAu5tvuOVz6qa6LwzxRGGcXER0xSAj6SIeiSBuGAsDeln2THEyQlpCkURZiEYq5ciy2ceiBdvbVm5PHtyNcnj25IOPzmSXDYSSB+rM8saMbBiuoHUAG2uCPdVPHjJpCmGlmch8ZNE8gIR2SJAwUFLadR7vGrFMhhweiSbFEYeKRpI0kZVRXe9tTsbsRdiN+ZNaYmXLWwzuW66J8QWGjUznEMAdMWizXt3cr1Pw5y3ZF6n5nX7kIJEpxOGnlf5smIiEetmZSzJr6qRzc9WGsTc9wv3zOgkZE+L0iER3iH+z36nrAp1aL87ab2rOGzbCLhXSDDO1pRE2GdLSGV9x1mu4tbtFySLDwtVl0YzYSNLAYBh5IdN41ZWTS4JUqyADkbi21bHC0032CCWpb/3fYuj6Z/CPiacpkntn8I+JpwGuyHB0szVdj8SL2HLj51Y0MY6Ttt5msyPY1FgmLp5ceOdDxbYf1rZpCLdpvaKlqNoIjmC91avjL1QtIRbtN67VlpOG5rdQUXBxNWULXUHwoZWTer7K5LxjwJpsb3BomUqVKqiCpUqVAFPJ6J9VR6ksOyf75imLUmXzGQ4G5EuCKjOG0sW8B7KluuxvwqJ9ht7gEWqEhmA3SbMMEmIMc90mkg0daFJCo7GwNudxe9vXR3lI+kXzHxFBHSiRoJTI2G+c4aRFEgAu0bRlrG1jtZvdxHM3yr6xfMfEVi7GBZQz0izJevXDx4QYqcJ1tmKKsaXsCXcGxJFgB3UT0I5rgsXFjmxWGiSZZYViZWkEZRkJIa5Buu/Ab1Wkxct1sKXpJPK0EGGiEU8sbSuMQGtCiHRui2LEtsOGwvVPium80ccZlUCSPGNh51jXUJAqMw6sNuNR0+NWr9HcZqgxC4iP52kbxyl0vG6u2vSAmkgKdgefOpGC6IKoiMkpaVcScU7gAdZKylbad7LY7Ad1NsRayvgk9C8S8+HGIkl6xpiXsvoRDgI12Ho8CTuTeoPyi4lRBHh21WxEqI2hWZ+qX6STSqAk7LbYfaq6yjJosM0ph1ASvrZL3RXPHQv2b8SKlYjDRlllZAXQEI1rsoewIU8r2FZa5K6ZPHpZzrA5oMTh8BhWu2IjxSCRCCGEeG1Xd1O6jTp48zanFwU0chxCQSSLDmWIdo1XtFHjCB0U21WPd310IBR2lVbsdyABe/eRS6wnbYG5HsrHkQngerA/C4HGN86xUUaxyYiWI9RPa7QRJoIZlvodrk87WtVh0O6OnDNNK0cULS6AIod0jRAbdogamJJJNqvtR3UngRvwJvyHjSwzbsN9rcTe16VzKLEk0zY/WH8I+JrcimwfpD+EfE09VocDvk1FB+MuGa/HejGqzOst6xGKFVkAurMCRt94Ai4onG0CYLM+wpSSbjzoIPT7q3Mc8HAka431KbeDAEVOTpxhTxEnsU/Bq5nKK5Z0LDkfCCp5Nx51uX3FCx6aYX/AIn7n/emj09w97LHKx8lH/VRrj6h4ORcoNFO9EWSegfOqLoehxMfXSIEQnsKH1MbbEvYADyF6LEQAWAsKvCPcjJ9jalSpVQQVKsUqAKo8D5fzFM2p7kfL+Ypqky+YyHBqy3FqZmiAU27h7qkU3iR2TUmOAmfzYlZzJC9osPEkkkZ/wB4GZ9XrCoaMcsPbXu2+IoW6RZuIpOqMJaN4/ppF4xxsSgPDgO0d6KctWzKBysPYRSLsL3CsmmW3a17C19q3mmVFLOwVRuSSAB5k1WyZ1hzusms8Pog0n5AapMooylwida5AJuN/Wa0N+A+9t7KiHMriyYadxy7AT/3WWsticT9nDxqP+JLY+yNGHvpKN8OXf6osIG2seI4+NazG5AHfcnyFxVd1GLfczRINj2YmY/vM9v4acGUMfTxEzeAKIP4FB99NvVUboXdr5j6RMLC/ZBPD3eqo2KxsKfWTxodV93UHhwAv31t+gID6aGT9q7ye5yRUzDYKOPaONEH6qhfgKWmFQXr9CqGaREWUSyXsbpHI1z4Na3vpqbM5I0ZlwsgABY9Y6J6I8Cx4Duohquz8/7NN+yf8ppWhouFpafn/wCGcPODJfvRfianVWYFO3sbfRr7N6n3P/bvrpx+UjPkcoW6d9J0wkJUG8rggDuB4sfVwqV0s6Spg4r3Bkb0F/mfCuEZxmbzyNJIbsx3JpM+VQiVwYXklRVv6Zb2VIaS9th5EX+NKOK9WkKfRsjAtuCu/onYEgX5gAV5Ep29z3oLSqIAKj7C+wf0qNiJCeG3lVjJBYi/A07meDC2t3C3spIypjS0s6H8lHSRdHzaQ23uhPeeINdMrzNgMQY2BG1ds6DdKRiUEch+lA2P3h/WvV6bPqWlni9V0+l6kF1KsVmus4jFKlSoAqxwPlTVOrz8jTdqTLyZDgwwuKjB7oQeQ91SW4HyqOFXQ2nuqLGBrOJYFd0kdVeeIoA2ykLqtc2sN3PGrrKgR1YO5CqDbgSAL70L9LEiV1fEQmSFk0Mw4xEEkEHlcMeY4UUZPbsad10ra/G1hb3Uq7GF/n4+gb8Uf51qxAqv6QfUP5r+Zasar3ZV+Re9/YxasMl62rBNMKQc1zaDCprnlSJb2uxtue6qnMOnODiw4xHWh4y2gaBdtWxI0mxBANyDvah3ptlf6Rx+FSNk6qKJ3eTZrGQjqwo4OxCMQL221HgAQZsCMHmUKY4mVYnck2A69RG8sRVAbai6qu9t1K8Km20/YSlOSfsOn5P0tmklQTYWSOGVrRvofs39ASNuu9rXBtci229GFcfz/wCUnF9YXwyIsEZ7QIDsbG/0mw0dnkrE77d9dC6IdIhjcLHPYBjcMFuQGU2NieXA+vnWRaatOwx5E9rsvDVZn5/2ef8AZSflNWZqm6RygYeYcfopPymslwXx+Ze8ey89v/6a/Gm+kmdR4WIu+7fZW9rn+lNYPFhWZm2CxAnyFzXEum3Sw4mZrG+9vAAcqfxNMBljc5tEPpFnj4mVnc3327reA7qrACajQKWO9WkRHhtXm58jbs9np8KhGkZgh4VZrDYDf/xUSFtx31OSYMduAHdyG1cbcmzoaSGp02G/CpuY4a8aFTfao88w08BU3DShofwn41ruxa2sGpYSDUzKMwaJwykgg1tiONRHi3uKfFlae4uXEpRO9dEukS4uPc/SKO0O/wARRBXnrIM4eCRWQ2IP9+qu9ZVjRNEkg+0L+vnXt4cmtHg5sehkqlSpVYiU076UYjkpPsFKNwwBHAi/tpvMGtDKRyjc+xTULo9ig8du6xH4TvWZUThKnRZmohYHVYW7JuPEVMqKGuGuLHSfWK52VBTpFmjQOAi62eMhENyrMGF7gfqmiDJ3DCNlFgyqQO4EXApmaFGZdQBZQxXhqUHskr8PZUjK4QgRBchVCgnjZRbf2UqFL7P/APDyeQ+IqfUDpB/hpfwE+yp5FW7ss/Ive/sQ8yzAQxSSsLqiM+3PSOHmeFAbZPi8aDPiJVghY6wJGfSgtpBENwo7PMkE3OwvR1mSRGJjN2oo/pGBFx9H2rlR6VrA2txAoOmy/EZsTJ1nU4S46pWViZApuHMeoA3O4Y9wsOdTyRvbn2HPlV/wVS9DY5o2bBYrDyyqL2C6fSv9tGLRk2O9jwItQFNmcS422MeZmivFNG3akVIg5CxPsTqaw1auEl7iwsYdIMixGX6ZnPWRoQRiI10mJgRYvGSdK3A3BYd9hQD0ixbT4iTEOO1IVjfa3aihjGrwDgFrW22FRhBN1JV9GcrqMXcafpezOt4LG4fLMRJHHqeCRFOhO2YnUXKuWbjpZTub2Zb7C5r8h6UQ4R5kWBkill60KrqTGSihlVNuzqUkDkD6hI6LZCswSTGygO6qeo1BZDdbjXpIKi3BFAtb1Uc4TKMOqlFgiCfd0LY377jc+dMlkfFJfEvFZHuqSNsDmkc8QkhbUp27iCOIIPA8KhZ3b5tP+yk/KaZwOSfNsS/UrbDyx6mG/YljIAC77Kyuxtb7HIbVtn1xh57f5Un5TTO63OrDepX6kTNpdOHxJ7sMT7L15wiisbk/2R/WvQufqzYbFKqklsKVAG5JN9gO+vOeImtcg8NvEcrEVk4txVHVhyKM22S8RigikA9o+6mo5Teyk6Ta97nzN6rYIdZN23PPjUuOBk3Bv/fdSeHGKo6Y5nKVvgvsPBOyNIkUjIuzMqlgO+5HhVrlWHLqAs2HjYqJB1kyoCDdQtztr4mx4XF7HahFpjz8OG1/OtBKRw2qaxr0Lyt9wizDFlGIFgw7iGAYbGzKSCPEHnWMrzgJqD33/vehxXp1SL0rxpDLgusbjxyNQf0mwqOE8K2MFxw37/8AtSrHDuZKcktmW8MusBl4jjXoDoMCMFFfuPxNcAyKEIfMb/8AYV6D6G/4OLyPxNdfSw0nm9XPUXVKlSrsOIpcWt45B3xuP4TQV0Ox+khTyNj+Fv6GjiQdlvwt8DXLcNL1cwPJtj6/+9qJv9Wn2HFmlpcZHVKi77gjgpF++s5bPrjB5jY+Y/u/rpRvxHgfcLVzyR2p2rA/phiFiMMgbRKpcod7EAAsrAcQx0j1iiLKMR1ixyAWDqGt3ahe1UnSfFRRtEZoBMvbJOkMUA0XNjtbcX4cqvMrnVxG0foMAVsLbEbbcqVGBBn/APhZv2bfCpxFxUHP/wDCz/sn/KanA7b1VeYs/Ive/sVOdZR860JI30IYNLGQCJgu6qx5Lq3I52A4E1SfKD03GXKqxqrzMC2ljZUQC12sbjciwtvpYbcQ30l6XvHIcPhELS+izFGOhtjpSO15Tpvcg2G3HcDnS9GcZisdIkiySOgSWQzOFYqwtHuNh2gxC7W0HhzXxFbS3OXJlfEN2XebZ/jMTGzSNJDFIttKRnqwHK2VpHQqzXAHcdTC1jauSZmHiYxFvq12kB7R1dpAb8CLsL91ddzFMbhlfrhN1T7Osz9bDKDa6ltT9WW4A9lu69cinw6nEF9TMj4nqhqtqKfa1qtxrsyjbgb2qGNtybbfuf2Jwbbbk37mvoFseYM+0USyEWJcSXAfY3LkDU17m4N7i/cSXdG+mGPgIWcxzxjQOYcIL6irADU1iPS+7x4k6/J30RWWSZWLLBGIwFUganINzfiBpCi43JB3HMpyLohFHPi4JIhJEVheKR93s3WgjrPS1qRa4N7aTz3njxz5hSTJY8eS9UHSYW5VmUeIjEkRup9oI4hhyI7qi9IYR83mt/lP+U1QdHMFJg8ZJhy2qF4zLGTa50FEPD7VmAbbfSh2vaiXPDfDTfsn/Kavbcdz0cLbab5srMxbq0diNlQE27rihHO+hGCzIdaOxI1ryxbFv2iHYnzAPjR3jUurcN0A335jl3UA4yJoW7L9RISFW7N1bs2pgb7jbSRY7WYXtsKa+CGbJKErAnHfI7jYmLQPFOvKx6t/3X7P8VDmadHcdB9bhZhbiQjMPaoK++u9SZzNDo1RlwVW7EW7RAJJkQFPvDSoJuvPUKfg6WQsRbULi99ioXmSb32586178jQ6xLZnmpsQBs2x7jt7q0Lrxr1FLmmGbaUjvtLE67X0i4kUW3poZTl85I6jCSEAEjq4mIB4E7c6XQjpj1h5h1r4++tjKvKvQOMw+Ux2JwUHBjthkvZArMbEDYBl/etxuBISbLY3VVw8QJLDswLto4kgC+7dgC1y2wG1ZoRv+Qiu552wuNJNuPvPqFXmX5NjJyBFhZ38o2A/+44Cj213SPpbh0XsxOp7Vl0qpKqG0lQNiGK2HC17mwFZm6ST3A0RR3dE3fUQXjEpvrMa3AKjifS58DqhEnLr0+4J9DvkumuJMa4jHHqo21ufBn9FfJdXmK6fleGWKPQgsqswHlqPOoWVYyymSZm1lmVQRbsFrIQg4XXSb+J4VaYfgfxP+Y1aFCPJrVjlKlSqhhVgfA/CuUYuO6+VdYjG4rlziodVLTKLOHOtkFHQ7H6lAJ4ix/Ev9RRKUG5tvaua5BiDHKV7zdfMb/D4V0mOQMoYcCL00t90W6WeqNPsDmdY+GAxySkj0kWwuLNYtcdw0irLBKBp0WC/Zta1jwt4VUdIJUjMUsq6ogXR9tVhIBY27rqB/qqR0Wa8EJHC1lvx0gkL/DapIuF2ef4Wb9k/5TTOf4ySLDM0K6piFWJSLhpHIVQdxtc3J5AE8qezb/DS/sn/ACmpCqNKsRfSLja5B0228bEj11Xv+xV+T9yo6OdH0wcY4NKR9JIRck8TY8lv/U3JNBPTD5R4sHiZfmsSvNpEc0jmwUxklAAt9YGuS+43I3PKJ066XyzxOIXMcDr1dja8qyGxJDLqRtPAA99/AO6KdEJ8ZI7JHeCOy7MEHWbG17g7C3DvFJGcXF6OxxPOm9GMOYPlExMqgYnAqYJAVfQ+pgjkC5jI7QClrgbnuHPlWbYIRDDOxDs0zG4PpnYK1reCk3HO1HGc5ZicvKvNG/zdmCFyyvoLcDqBuVJsO1v4mqfNssSaVRZSpOssPshPSII4EnRv+rXJ409VTVL+7EnmyKVZFsXWVdK5MJrCzRoHZjp0q7mwCDxOy3A/WbjcWK8k+VBCSuKR1HKVIZdNwNwy2JF7bEX7iBzEsuyxIpY0eFoI2YBmZCspXhrUSDcAkEk32vtwo0zr5PyF1YaV2YD6tyoDW5q6qLN4G42Ho1mJ5F5eF2MwvKl+nhdmEGVZ3hccwfDzKzRhgVsQ4V+9GswBKA8N7VKzuMjDzW/y3/KaAMj6HLikWVJpIsXBIQSyodLqQRcWBsRa4Nxx2o0bFythZkxCBJ1jfVpN0dbGzxnjY8wdwfUT06nKNtHfgnKTTaJWOLaTwHZHxFQFgUizAMDxBFx7DVjmJ7B/Cv5hQzmuKn6yKHDMiO6ySM8ilwFj0i2kEcWcb8gDSyfAuWVWbT4bDwyELM+HcrrOlmEdtzd7got9LcSCdLW4Gs/oRy2oNBIbMrl41DPuwsWQcACAQOJA4bg0WPzFJWQyw4kYhYtUqwqHWAE2OsE7gkN2Qe0ADYkKRLjy1CFMM0TPOrvC5DRzMzBmkEbD0FJd2OxILcCQCGTRzacTLXNcvY7DD60sot1pDXBfcsSbi7k7j7V73G22A1wklcJJtqAHWKwUMQ5C3txJvffcWvttCEOJDFYtkGg2ScSdUUlZ5EJks13RY0G1hqfcAC++EOOGFdSHad3CK7GMaE0Lql07hDfXpQs41aeCmw0fwldp/Q0zqBsQwZ8LiCerKaA0IQgkkglhdSSACVI2Itzs6uUxgbYWR7vNctIATrkWQvyOrUqlbWIA241phMfjDE+qKUSacOB2UOkFY+vdeTOC8llNx9ELA330Q43rDfrzGquyE9Vqa7OVDkFRqAVNrW+ksdwTQHgq7b+hMkyEBAsGHiUrrRTIxe8TqFYtvfUQoG9zaw4E1Phy+cm7yRJvc9VGCxbYE625kAC4HKm+j3WR4ctiH3uzFmbYKLbm7uEGxJXWwF+I4Cdleaw4gEwSrIFNm0m9jWahljhfJOwuCRW12u5Fix4nzpzDcD+J/wAxreI1phfR9bfmNVxMvVDtKlSqxhWxekPMVzCZe0fMiunw+kPMUHZXCrmSNtx1rErbiLEAg8iDaodUraOTJHVSBTE3Uq44qa6D0bxgeOw7tQ8j/Q/GgaeO9x5irHohj9B0n7J/hbj7DvS4JaoV6HPhnoyFn0lxMqKnVKjX160e2lkVbm9/KrLIsSJY43CaL7afu6Tptw5WqN0i0LZZLBGEgLc1Xq2JKnvttT2QFOrjMbFkYlgTse2xYgjwJI9VYekFWZ/4eT9k/wCU0NdMMVJKsGCgGqSUK8g+7EpG7G/ZUtxJBuFYC5IFE+PW8En7NvymmspwKJeUD6SVYyzHc2RQFUdyjcgDa7MeJNUat0UkrhQI9LOjUOHyufbXIFVjI2zXDqdrcFH3eHfzNX3QjLeowOHTTZigdu8NJ2z37729VWuc5auJglgckLKjIxHEBha48RUy1PFKKpEljUZWvSga+UDq/wBH4hJHVA8bKNTadTWLBRzLG3AV55yLESwzoqsUAniK6wpCpLItyTwuCEPd6W29ei+nPRn9I4bqOt6o61cNp1i632K3Fxv391CPR75HIIJkmnnkxDIysF0hI9Sm63AuSAd7Xt33rGr5HaT5D7O8qTFQtE/MHS3NGtsw8R7xccDUyBCFUE3IABPeQKwWI48KYkzSEG3WKT3L2j+6tzWOk7GUW3shyPCKrvIoszhQ3jouAbd9ja/gO6o+eD6CX9m/wNL9IM3oQyN4sBGPXrIb3VFxcGIlVlbq41ZSDYtIbHj90A286lNqtikY002LNH7LW+6tv3hQ1mmWPPpeKVoZF1KHChuw+nWCp53UEHkQKJcxXsuPAHy7Qqp63SpsL2BNu/nyqGV1RzZEnsylEOIws07RQviOuSPS+pbh406v6XVbb7Vx3mqPMMsxEQCRMQcHhAXK3BYysXkEbcuzfcb7eNG2W5rHIBZgDt2TYML8vH1VOnZyUCadNzrv93bhbibX8P5opM5ZYFLuRMj+bx4ZHgVUhKdZfwtclm4lhvcnuoEbPOvx2HxGt1BxCxRxkMAIWuNbEjSSzG/kB3bGkzgrJE2HHVfSAraysF3G2nSdR+PeCKj9dDMI45YSFRlKAX0xlFJU6lsF4EAX5g2sRTOWxs8Umkk+Cn6Qss0+Nkk1mPCwIqhXZQZWDP8AZIuQSB6xWmS4QTNFhMQx6mDDJLJGWI6yWU6jr33Vb8O+1WsMWE6lcOICIpWQ2BuHLs1mZw2o7x7knhbyq1zHIsNiGDzQo7AWBIPDkDY7jc7G9Fi+DK7A7B/NUWdSRHhpsSThtVzBqgX0n3AMZfgt7HSO6iToPhmviMQ7B+uZQjBOrDpENIYJyUkm3eADzq6+bR6QmhNC20rpGlbcLC1hapAaiyuPBUk32J0B3rGD9Aev4mtcKazgPq0/CK6un7nSx+lSpV0GFbF6Q8xQXgswWKaVX2Blbtd25G/uozj4jzFBuc5UHkcx7OWY6CdnsTcxt396ncVLqbtNHPJSq49iDn2HRCrR8HBPHblw9tUkcvVSq3I7N69j/WpMlx2WuLX2PI89jwqNikuviN65MU6nZw5HbsNcbl6YuBFkv9G4vbnbhfwIJFP5NhjEoU2FpHIA4BWdmUewiqrodmGpQp59hvP7JohUWa3jXRNUz0MU9cEwixX1Lfsz+WsYFgIYyTYaF+Ap5VuljwItUKPJYFt9GptsNfbIt3F71Sndo601VM2fOYQbdYrHuTtt+6lzWP0mW+rhlbxKiMf8wg+6ordI8GgIGIh7MbykIwa0cZKu3ZvsGBHmCKpJvlJwvUGWBZZW6+PDrHp6t2lmGpPrLWUi5ue6jf1C4+gTB8Q32Yo/Ms59gCj30vmUjenO/lGqoPaQW99c8zT5UpDhknw8KLrwks4EhLaXimWEr2SLjcm/lUnC5xj580KxSE4eGaKOWJVTSIpMPrMjMe1frDYWPwoozX6By2WQjdxq8ZWL/nJrWXNMPEkzdYgXDi82mx6uy6u0q8Dp3txrnny3WLYW/wDulmxHkY3gAP8AEaWb/U9I/wDT/wDjrRSMcm+WX8vyiROiHCQyTSSYg4ZY3+gPWaOsuxk4Lp52qE/TLFNma4UQxiBZEimPbeQO8HXEhhZQgJC3I38L0G4ZZDNGIGRZTmq6GdSyA/M19JQQT7RV28rYbPVaHEaxiWWHGxFSoWZYNSsl9rFQDxNrkXN9lYrOgZkey/4B+YULYrGtGwOktGRY6Rcq3fbiRyt/ZIs3uElI5ID7GBoanxZQBlUsOYUXb1bi3nvw8a4Ool+pIlN7jOGu6i6RYgHYEjqn4A2JO/Plfc1PWZVNtGJjUOrnSDouAdgLXsb78uFMYPEYWfmlzfa4UnXa5sOZFt6t48kY/VSunA7c7cduFvC3Lu2pItvYWO5XRYvtqoxVibABkIL3IU7uDY6vO1ieGwmYfFSaWvNEx20tYqBdjxB5kA/u376eOT4lQNMim1/TXUeZvqvqv6+QppsvxIsOrw5Ub20MvA+42J38edUcX6D0yNHmEpF+twx9H7fDmRcc7A29fGsSY6VW0tPANxwN2370tzBXmOW+9PPlc1iohhAIS9kPHT2jYnkeF+/fvrdMrnNyY4Qx+0EuW4Alrjz9tFMKNMvkZpN5yxAuU6vQOY4kDfjtvw8KuhUGHJsSTd5AB91F0jnsGve1yD6qmLAYwFZixA4m1z7AK2SaVsZE7Cmt8APo0/CvwpjDtUjBfVp+FfhXR0ruxmPUqVKuswrE4jzrn+OxzRzzDZkMr3VuBsx3HcfEb0frxoIz7AXmkPosWYjuIJ2/81PqIydOJyZW1G0Oa48Qu92sOI3mjHiB9aniO0PHjVPjsA0YDbNGfRdd1Pr5HwqK2pG5qw4EbewirfA5wCSHsrN6TabxyftYxz/XXfhe9q43UtnsyOuOTaez9SmyefqptPAPt5Hl/T110SOTWqP32DeYoQzTIhIQYOxLxEbNdXHfBLwceBsRztV50bxJPYcFWPEEWIdeOxrq80FfI+BSxz0vhh5D6I8hXIsPgvnXSCYmYLPhsTHIquz3bDCGzLEvDiQTw411yD0R5CuPdJMak2fQKsaJiYMZAmpL9ZLA0RkdnHAhdhfuNOegCeWL9FJ/8qzAezFyGjbP8phhwmWyoDrnx2WyS3a9yI9I25C1UfR7oxi5uvjGHlTTgsdh9Uq6EaWadnQIzekCDxG1EGW/J9jJIHMjRYec4nCTot+uVfmkYjGora9zc2B9dYBTfKQ2GYD5l1fzf9HYkJ1IAj7OIjDabbelf11YExpncE2FaRJGkjw2LU26uXVhxIrLvyUAG44gEc736fJbh/m+HimnltBHIjlCI1mWZ+tcMCCQuruPrqxKZTHi2xKiJ8WLXMWqaQWUILRx6iDpFthetAF/lewcmIxHVRM4ZMvxMmlFDGS8kQ0WIJsbct9qkplOKm/S0Iw7qMYimOZyqx6hAiaSCdd9VxfTYWNGEvSBuMeFltb05jHh09fWN1g/cqkxvS1x6eJwkXesKyYpvU/0ag+amklNR5YkskI+Z0VmX/J/i+rR2xEcGIGL+c3RDMq2hEIUatNzYE3O2/OrHGdHcFhsV8+xM5E3ZYmWVUi6xY+q1iPYaivna+1DmZ9L4yCC+Mn/ABSjDJ+7hwCR4E0NzdKmRicPh8NAx4usYaQ+cr3JNc8uph6nLLrcS2Ts6Zjc/hlhxBiZmCQ6iwRwvpD0WIAb1XoTjzkobsGaNjdXWxAB5G3L+96h9Fs0lxMWYfOJHcDC33JNgDc6QOB25VBwCOiiSB+tjO90sT/qTYN5gqfOuDqt9Ml6fclPNJpSS2D3BSRSBfRYixXhcdxHMc6Kcne7Hy/pXL8Dj4mbtp29r6SQ21uMT2bkOR4Cjro9nUOs6pApK7B+wePCzWrOmnWSKZXDmg3yF1VOdGQNF1Wu95AdIuu8T6S/IAPptfa5qyjlDC6kEeBvW9e4dtgnBNiho0rKezIEDhrG3WfWXPG4hsWNzvbia1hTEmxQShtLWLF7FtElyVlsR2zDYEAdg6QATVxmmHkaaFlvpFw1jsLshNxfgUDjnxHfVcMlYFCqBbl9QBsI9VhtvcAooB07km+w4YBb5EhWBQyhTvsABzO5AZrE8T2jxqNmT2c+r4VrlMseGi0yuibk2Zo1IHDgllHA+iOFud6o876QxhmZTdTazHsrwA9JrX9V64+smlClyTlkjHllykuxPcDVphB2E/CvwFBWDx8jqzFSI9JAvddTNsAqntHc8Tp8BRxEtlA7gBR0F07CMlJWjalSpV3jFWKZxeEWQWYeR5jyP8qeFZqrIUB2bZSU2cak5MP72NDuKwTJuN17+Y8xXVCoIsRcHiDwND2a5GV7UQuvNeY8u8VzZcKkc+TD3QG4PMWQaSA8ZNyjejfvHNW/WG9EmX5mJLW1S6d9JI+cR2+63CZR+9+I1SYvLw26bHu5H+lVTBkbe6sPUfUa5Lnie/BKGWWPblHV4el2CACnEx6wN0veQHuMQ7YPha9aDpCrEvBhMTKx2LdSILgd7Yox3HleueP0pxYGkTsBYDgl/wB61/fVXicwlk+skd/xMSPYTSS6+K4Q0vxSC4izpeN6TTLsxwcH7SZppB5wxKB7HqjxnSsH0sZiH71w0McCH/VKGkA8moGLCnYsLI/oIx9W3tO1SfWZJeVHNP8AE8r8qS+Zc4nPYTwwqyG9w2LkkxRv3hZSQPVTM3SnFEaVk6teSxKsYHlpF/fTEWQzNx0r5m59gqbF0cUenIT+EW+N6NHU5Of4OeWfqJ8yf0KHEYh3N3ZmPexJPvpgKW2Av4AXoxiyqFfsA/iN/jSOMiBKIQzfciGt/wByMFvdTx6CT8zJrFKTBEZTM3BCB+tt8d6y3RlrXdwPAC/vNqN4crxUvoYdwOTTFYh+6TrH7tWOH6ETPvNOiDmsSFz6new/groj0eNe06sfRZXwgf6BZOEOLRbsXwzLv391h51y0JNg5XMUjIdRuo4bcmU7H1ivTOS5JFhVIj1EnizkFj6wALeFAvyodAjODicKv0g+sQfb/WX9bvHOujw46dNbHr4cbhBRZz/C9OwwC4vDLIPvJb8j/wAmq7wee5e4smJkgP3WZ1QeqQGP31zPHQPG2l1KkcmFj76jh65Z9DifFr3BLp8cuUdqwsauLw4uB+G+mM++ErU1YcUPRlQjwM6/CU1whlB7jW6SleBI8iRUX0MlxP5C/lI9md0K4v8AzF/fxB92sUxNh5v95PEB4qx/9yU1xU4lzxdv3jTRI50fkp95/I1dJHuzsMuKw0f1mOH4YjGh/wCUur31XP0uwkRvh4Wlk/zJL/ne7+rauZo4qfl4Z3CxqWYnYAFmPko3p49DFeZt/IrHp8cex1ToXiJsdi42ma6odYQbKunw87C5ua69QZ8mfR1sLAXmUrNJxB4qg4DwJ4+yjOu6EFFUh2YpUqVOYVYrNYFZqrImwratRW1YaVWa5KJO1HZZP4W8+4+I99CmLwm5SVSGHI8R4g93iNq6EKj47L0mXS44eiw2ZT4H+XA0kopk54lLg51/6c1WPWWB/V39t6fi6Pwr6WpvM2H8NqIZ8gxBASOSIAfbZWYkcuwCN/Xat4uiBb67FSt3iMLEvtALfxVzLpsSflOBdBJu9ijEEUYuFRbc7D4mm4s2RzaItMb2tCrS2PiYwQPXRhhOieDQhuoV2HBpbysPJpCSKu1UAWGw7hsPZV1GuC8egiuWAcGXYyT0cPoHfPIqfwprb2gVYQdD5W+txIUd0EYBH+uUsD+6KMBWa2jpj0uKPYoMP0Pwq+mhlP8AxnaQfuE6B6hV1h8OkY0xqqL3KAo9gp2lRRdJLgVKlSoNFSpUqAIWY5TBOLTwxyD9dQ3xoOzT5IctluVSSEnnE5AHkjXX3UfUqAOL5l8hR44fGeqWO/8AEhHwqnf5Esfynwx9bj/pr0BSooLPPf8A8Fcx/wAzDfvv/wDpUmH5D8YfSxOHXyDt/IV3ulWUFnIcl+RCNTfF4lpB9yJerB82Nz7LV0rJOj+Gwa6cNCkY5kDtHzY7n1mrSlQkFipUqVaBilSpUAVgralSqrImRWxrFKsNN1rZazSrDTNbVilWGo3FZpUqwY2FZpUqw0VKlSoAQpCs0qAMUqzSoAxSrNKgDBpVmlQBilWaVAGBSrNKgDFKs0qAFSpUqAP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1385888"/>
            <a:ext cx="2895600" cy="2895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12" name="Picture 20" descr="https://encrypted-tbn0.gstatic.com/images?q=tbn:ANd9GcR3OBTk73ZlrY7iB_cqAZtkp4uHoGDJby3-vMXfUz79YU_DPz-hV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5626851" cy="3744416"/>
          </a:xfrm>
          <a:prstGeom prst="rect">
            <a:avLst/>
          </a:prstGeom>
          <a:noFill/>
        </p:spPr>
      </p:pic>
      <p:pic>
        <p:nvPicPr>
          <p:cNvPr id="33814" name="Picture 22" descr="https://encrypted-tbn3.gstatic.com/images?q=tbn:ANd9GcTGKpow5D3T6qDdV-M263nmakmd746IUPMTP4Embj77LpM1Xrw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4293096"/>
            <a:ext cx="3043039" cy="2279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1628800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равнение эффективности стимуляторов корнеобразования: натурального происхождения (сок алоэ) и синтетического происхождения 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индолилмасляная кислота, входящая в состав препарата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«Корневин»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)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2656"/>
            <a:ext cx="8352928" cy="58477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Цель исследования: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320563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1166676"/>
            <a:ext cx="8424936" cy="567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ts val="28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4003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Изучить результативность применения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синтетического препарата «Корневин» 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натуральных веществ, содержащихся в соке алоэ древовидного,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качестве стимулятора корнеобразования при укоренении черенков традесканции белоцветковой</a:t>
            </a:r>
          </a:p>
          <a:p>
            <a:pPr marL="457200" marR="0" lvl="0" indent="-457200" defTabSz="914400" rtl="0" eaLnBrk="1" fontAlgn="base" latinLnBrk="0" hangingPunct="1">
              <a:lnSpc>
                <a:spcPts val="28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4003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457200" marR="0" lvl="0" indent="-457200" defTabSz="914400" rtl="0" eaLnBrk="1" fontAlgn="base" latinLnBrk="0" hangingPunct="1">
              <a:lnSpc>
                <a:spcPts val="28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4003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Проанализировать результаты, полученные в эксперименте, с применением методов математической статистики </a:t>
            </a:r>
          </a:p>
          <a:p>
            <a:pPr marL="457200" marR="0" lvl="0" indent="-457200" defTabSz="914400" rtl="0" eaLnBrk="1" fontAlgn="base" latinLnBrk="0" hangingPunct="1">
              <a:lnSpc>
                <a:spcPts val="28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400300" algn="l"/>
              </a:tabLst>
            </a:pPr>
            <a:endParaRPr lang="ru-RU" sz="2800" b="1" dirty="0">
              <a:cs typeface="Times New Roman" pitchFamily="18" charset="0"/>
            </a:endParaRPr>
          </a:p>
          <a:p>
            <a:pPr marL="457200" marR="0" lvl="0" indent="-457200" defTabSz="914400" rtl="0" eaLnBrk="1" fontAlgn="base" latinLnBrk="0" hangingPunct="1">
              <a:lnSpc>
                <a:spcPts val="28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4003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Выявить наиболее эффективный стимулятор роста корней, который использовался в эксперименте</a:t>
            </a:r>
          </a:p>
          <a:p>
            <a:pPr marL="457200" marR="0" lvl="0" indent="-457200" algn="just" defTabSz="914400" rtl="0" eaLnBrk="1" fontAlgn="base" latinLnBrk="0" hangingPunct="1">
              <a:lnSpc>
                <a:spcPts val="288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4003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424936" cy="58477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4003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Задачи исследования:</a:t>
            </a:r>
            <a:endParaRPr lang="ru-RU" sz="3200" dirty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2039506"/>
            <a:ext cx="828092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  <a:tab pos="24003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Экспериментальный  метод</a:t>
            </a:r>
            <a:endParaRPr lang="ru-RU" sz="2800" dirty="0">
              <a:latin typeface="Arial Black" pitchFamily="34" charset="0"/>
              <a:cs typeface="Arial" pitchFamily="34" charset="0"/>
            </a:endParaRPr>
          </a:p>
          <a:p>
            <a:pPr marL="514350" marR="0" lvl="0" indent="-51435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  <a:tab pos="24003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Методы  наблюдения, описания  и  анализа</a:t>
            </a:r>
            <a:endParaRPr lang="ru-RU" sz="2800" dirty="0">
              <a:latin typeface="Arial Black" pitchFamily="34" charset="0"/>
              <a:cs typeface="Arial" pitchFamily="34" charset="0"/>
            </a:endParaRPr>
          </a:p>
          <a:p>
            <a:pPr marL="514350" marR="0" lvl="0" indent="-51435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  <a:tab pos="24003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Статистический метод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2656"/>
            <a:ext cx="8280920" cy="83099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  <a:tab pos="24003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Методы исследования: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Г</a:t>
            </a:r>
            <a:r>
              <a:rPr lang="ru-RU" dirty="0" smtClean="0">
                <a:latin typeface="Arial Black" pitchFamily="34" charset="0"/>
              </a:rPr>
              <a:t>ипотеза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628800"/>
            <a:ext cx="837361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Натуральный стимулятор корнеобразования – раствор сока алоэ является более эффективным, чем  индоломасляная кислота, входящая в состав препарата «Корневин»</a:t>
            </a:r>
            <a:endParaRPr lang="ru-RU" sz="4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572</Words>
  <Application>Microsoft Office PowerPoint</Application>
  <PresentationFormat>Экран (4:3)</PresentationFormat>
  <Paragraphs>72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Выполнила Нахаева А.  ученица 10 «а» класса МОУ «СОШ» №43  Руководитель Жакаева Ж.С.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Гипотеза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жанна</dc:creator>
  <cp:lastModifiedBy>жанна</cp:lastModifiedBy>
  <cp:revision>54</cp:revision>
  <dcterms:created xsi:type="dcterms:W3CDTF">2015-01-19T16:01:59Z</dcterms:created>
  <dcterms:modified xsi:type="dcterms:W3CDTF">2015-02-25T07:04:38Z</dcterms:modified>
</cp:coreProperties>
</file>