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4"/>
            <a:ext cx="7558608" cy="1152127"/>
          </a:xfrm>
        </p:spPr>
        <p:txBody>
          <a:bodyPr>
            <a:normAutofit fontScale="90000"/>
          </a:bodyPr>
          <a:lstStyle/>
          <a:p>
            <a:r>
              <a:rPr lang="ru-RU" sz="2200" b="1" dirty="0">
                <a:solidFill>
                  <a:schemeClr val="tx2"/>
                </a:solidFill>
              </a:rPr>
              <a:t>МБОУ «Царёвская основная общеобразовательная школа №41»</a:t>
            </a:r>
            <a:r>
              <a:rPr lang="ru-RU" sz="2200" dirty="0">
                <a:solidFill>
                  <a:schemeClr val="tx2"/>
                </a:solidFill>
              </a:rPr>
              <a:t/>
            </a:r>
            <a:br>
              <a:rPr lang="ru-RU" sz="2200" dirty="0">
                <a:solidFill>
                  <a:schemeClr val="tx2"/>
                </a:solidFill>
              </a:rPr>
            </a:br>
            <a:r>
              <a:rPr lang="ru-RU" sz="2200" b="1" dirty="0" err="1">
                <a:solidFill>
                  <a:schemeClr val="tx2"/>
                </a:solidFill>
              </a:rPr>
              <a:t>Щёкинский</a:t>
            </a:r>
            <a:r>
              <a:rPr lang="ru-RU" sz="2200" b="1" dirty="0">
                <a:solidFill>
                  <a:schemeClr val="tx2"/>
                </a:solidFill>
              </a:rPr>
              <a:t> район, Тульская область</a:t>
            </a:r>
            <a:r>
              <a:rPr lang="ru-RU" dirty="0">
                <a:solidFill>
                  <a:schemeClr val="tx2"/>
                </a:solidFill>
              </a:rPr>
              <a:t/>
            </a:r>
            <a:br>
              <a:rPr lang="ru-RU" dirty="0">
                <a:solidFill>
                  <a:schemeClr val="tx2"/>
                </a:solidFill>
              </a:rPr>
            </a:b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844824"/>
            <a:ext cx="6400800" cy="3793976"/>
          </a:xfrm>
        </p:spPr>
        <p:txBody>
          <a:bodyPr>
            <a:normAutofit lnSpcReduction="10000"/>
          </a:bodyPr>
          <a:lstStyle/>
          <a:p>
            <a:r>
              <a:rPr lang="ru-RU" sz="56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ДОКЛАД</a:t>
            </a:r>
            <a:endParaRPr lang="ru-RU" sz="5600" dirty="0">
              <a:ln w="18415" cmpd="sng">
                <a:solidFill>
                  <a:srgbClr val="FFFFFF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ru-RU" b="1" dirty="0">
                <a:solidFill>
                  <a:schemeClr val="tx2"/>
                </a:solidFill>
              </a:rPr>
              <a:t>НА ТЕМУ:</a:t>
            </a:r>
            <a:endParaRPr lang="ru-RU" dirty="0">
              <a:solidFill>
                <a:schemeClr val="tx2"/>
              </a:solidFill>
            </a:endParaRPr>
          </a:p>
          <a:p>
            <a:r>
              <a:rPr lang="ru-RU" b="1" dirty="0">
                <a:solidFill>
                  <a:schemeClr val="tx2"/>
                </a:solidFill>
              </a:rPr>
              <a:t>«Формирование духовно-нравственных принципов и ценностей современного общества при изучении традиций стран изучаемого языка».</a:t>
            </a:r>
            <a:endParaRPr lang="ru-RU" dirty="0">
              <a:solidFill>
                <a:schemeClr val="tx2"/>
              </a:solidFill>
            </a:endParaRPr>
          </a:p>
          <a:p>
            <a:r>
              <a:rPr lang="ru-RU" b="1" dirty="0">
                <a:solidFill>
                  <a:schemeClr val="tx2"/>
                </a:solidFill>
              </a:rPr>
              <a:t> </a:t>
            </a:r>
            <a:endParaRPr lang="ru-RU" dirty="0">
              <a:solidFill>
                <a:schemeClr val="tx2"/>
              </a:solidFill>
            </a:endParaRPr>
          </a:p>
          <a:p>
            <a:r>
              <a:rPr lang="ru-RU" sz="2800" b="1" dirty="0" smtClean="0">
                <a:solidFill>
                  <a:schemeClr val="tx2"/>
                </a:solidFill>
              </a:rPr>
              <a:t>Подготовила:</a:t>
            </a:r>
            <a:endParaRPr lang="ru-RU" sz="2800" dirty="0">
              <a:solidFill>
                <a:schemeClr val="tx2"/>
              </a:solidFill>
            </a:endParaRPr>
          </a:p>
          <a:p>
            <a:r>
              <a:rPr lang="ru-RU" sz="2800" b="1" dirty="0">
                <a:solidFill>
                  <a:schemeClr val="tx2"/>
                </a:solidFill>
              </a:rPr>
              <a:t>Л.А. Ларичева, учитель немецкого языка</a:t>
            </a:r>
            <a:endParaRPr lang="ru-RU" sz="2800" dirty="0">
              <a:solidFill>
                <a:schemeClr val="tx2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64993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88640"/>
            <a:ext cx="86409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Виды детского творчества в процессе изучения духовной культуры: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1959223"/>
            <a:ext cx="540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2"/>
                </a:solidFill>
              </a:rPr>
              <a:t>рисунки </a:t>
            </a:r>
            <a:endParaRPr lang="ru-RU" sz="2400" b="1" dirty="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2679303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</a:rPr>
              <a:t>поделки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3568" y="3356992"/>
            <a:ext cx="31683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</a:rPr>
              <a:t>сочинения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83568" y="4077073"/>
            <a:ext cx="25853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</a:rPr>
              <a:t>проекты и их </a:t>
            </a:r>
            <a:r>
              <a:rPr lang="ru-RU" sz="2400" b="1" dirty="0" smtClean="0">
                <a:solidFill>
                  <a:schemeClr val="tx2"/>
                </a:solidFill>
              </a:rPr>
              <a:t>презентация</a:t>
            </a:r>
            <a:endParaRPr lang="ru-RU" sz="2400" b="1" dirty="0">
              <a:solidFill>
                <a:schemeClr val="tx2"/>
              </a:solidFill>
            </a:endParaRPr>
          </a:p>
        </p:txBody>
      </p:sp>
      <p:pic>
        <p:nvPicPr>
          <p:cNvPr id="1026" name="Picture 2" descr="H:\DCIM\113_PANA\P113031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869295">
            <a:off x="3564912" y="2363503"/>
            <a:ext cx="4286936" cy="32152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38012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6976" y="260648"/>
            <a:ext cx="4824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Этапы подготовки праздника: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07704" y="1772816"/>
            <a:ext cx="55446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b="1" dirty="0">
                <a:solidFill>
                  <a:srgbClr val="00B050"/>
                </a:solidFill>
              </a:rPr>
              <a:t>подготовительный этап:</a:t>
            </a:r>
            <a:r>
              <a:rPr lang="ru-RU" sz="2400" b="1" dirty="0">
                <a:solidFill>
                  <a:schemeClr val="tx2"/>
                </a:solidFill>
              </a:rPr>
              <a:t> </a:t>
            </a:r>
            <a:r>
              <a:rPr lang="ru-RU" sz="2000" b="1" dirty="0">
                <a:solidFill>
                  <a:schemeClr val="tx2"/>
                </a:solidFill>
              </a:rPr>
              <a:t>повторить знакомый лексико-грамматический материал, активизировать знания, обсудить сценарий;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907704" y="3140968"/>
            <a:ext cx="5328592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b="1" dirty="0">
                <a:solidFill>
                  <a:srgbClr val="00B050"/>
                </a:solidFill>
              </a:rPr>
              <a:t>творческая деятельность: </a:t>
            </a:r>
            <a:r>
              <a:rPr lang="ru-RU" sz="2000" b="1" dirty="0">
                <a:solidFill>
                  <a:schemeClr val="tx2"/>
                </a:solidFill>
              </a:rPr>
              <a:t>использовать дополнительный материал к уроку, разучить стихи о немецких и русских праздниках, выполнить перевод текстов, изучить народные обычаи и традиции, подготовить выставку в рамках темы.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5087626"/>
            <a:ext cx="1872207" cy="15567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92696"/>
            <a:ext cx="1404156" cy="18722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881898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260648"/>
            <a:ext cx="51845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Форма проведения урока: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2" y="1556792"/>
            <a:ext cx="4752528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err="1" smtClean="0">
                <a:solidFill>
                  <a:srgbClr val="00B050"/>
                </a:solidFill>
              </a:rPr>
              <a:t>Полилог</a:t>
            </a:r>
            <a:r>
              <a:rPr lang="ru-RU" sz="2400" b="1" dirty="0" smtClean="0">
                <a:solidFill>
                  <a:schemeClr val="tx2"/>
                </a:solidFill>
              </a:rPr>
              <a:t>, в ходе которого происходит общение.</a:t>
            </a:r>
          </a:p>
          <a:p>
            <a:r>
              <a:rPr lang="ru-RU" sz="2400" b="1" dirty="0">
                <a:solidFill>
                  <a:schemeClr val="tx2"/>
                </a:solidFill>
              </a:rPr>
              <a:t>Богатство отношений есть проявление разносторонности личности  и её нравственная содержательность. В этом заключается главная ценность урока-праздника, формирующего духовно-нравственные принципы и ценности на основе народных традиций стран изучаемого языка.</a:t>
            </a:r>
          </a:p>
          <a:p>
            <a:endParaRPr lang="ru-RU" dirty="0"/>
          </a:p>
        </p:txBody>
      </p:sp>
      <p:pic>
        <p:nvPicPr>
          <p:cNvPr id="2050" name="Picture 2" descr="C:\Users\XXX\Desktop\Пасха НЕмецкий язык\101MSDCF\DSC07297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460" b="5749"/>
          <a:stretch/>
        </p:blipFill>
        <p:spPr bwMode="auto">
          <a:xfrm>
            <a:off x="5076056" y="2348880"/>
            <a:ext cx="3359984" cy="27765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54232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260648"/>
            <a:ext cx="6768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Рекомендации по проведению урока-праздника: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59632" y="1412776"/>
            <a:ext cx="698477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000" b="1" dirty="0">
                <a:solidFill>
                  <a:srgbClr val="00B050"/>
                </a:solidFill>
              </a:rPr>
              <a:t>выразительное чтение </a:t>
            </a:r>
            <a:r>
              <a:rPr lang="ru-RU" sz="2000" b="1" dirty="0">
                <a:solidFill>
                  <a:schemeClr val="tx2"/>
                </a:solidFill>
              </a:rPr>
              <a:t>поэтического произведения учителем или диктором;</a:t>
            </a:r>
          </a:p>
          <a:p>
            <a:pPr lvl="0"/>
            <a:r>
              <a:rPr lang="ru-RU" sz="2000" b="1" dirty="0">
                <a:solidFill>
                  <a:srgbClr val="00B050"/>
                </a:solidFill>
              </a:rPr>
              <a:t>снятие языковых трудностей </a:t>
            </a:r>
            <a:r>
              <a:rPr lang="ru-RU" sz="2000" b="1" dirty="0">
                <a:solidFill>
                  <a:schemeClr val="tx2"/>
                </a:solidFill>
              </a:rPr>
              <a:t>и уточнение понимания отдельных фрагментов текста;</a:t>
            </a:r>
          </a:p>
          <a:p>
            <a:pPr lvl="0"/>
            <a:r>
              <a:rPr lang="ru-RU" sz="2000" b="1" dirty="0">
                <a:solidFill>
                  <a:srgbClr val="00B050"/>
                </a:solidFill>
              </a:rPr>
              <a:t>перевод произведения </a:t>
            </a:r>
            <a:r>
              <a:rPr lang="ru-RU" sz="2000" b="1" dirty="0">
                <a:solidFill>
                  <a:schemeClr val="tx2"/>
                </a:solidFill>
              </a:rPr>
              <a:t>на родной язык (самостоятельно </a:t>
            </a:r>
            <a:r>
              <a:rPr lang="ru-RU" sz="2000" b="1" dirty="0" smtClean="0">
                <a:solidFill>
                  <a:schemeClr val="tx2"/>
                </a:solidFill>
              </a:rPr>
              <a:t>обучающимся</a:t>
            </a:r>
            <a:r>
              <a:rPr lang="ru-RU" sz="2000" b="1" dirty="0">
                <a:solidFill>
                  <a:schemeClr val="tx2"/>
                </a:solidFill>
              </a:rPr>
              <a:t>, с помощью учителя);</a:t>
            </a:r>
          </a:p>
          <a:p>
            <a:pPr lvl="0"/>
            <a:r>
              <a:rPr lang="ru-RU" sz="2000" b="1" dirty="0">
                <a:solidFill>
                  <a:srgbClr val="00B050"/>
                </a:solidFill>
              </a:rPr>
              <a:t>повторное чтение </a:t>
            </a:r>
            <a:r>
              <a:rPr lang="ru-RU" sz="2000" b="1" dirty="0">
                <a:solidFill>
                  <a:schemeClr val="tx2"/>
                </a:solidFill>
              </a:rPr>
              <a:t>произведения учителем, расстановка </a:t>
            </a:r>
            <a:r>
              <a:rPr lang="ru-RU" sz="2000" b="1" dirty="0" smtClean="0">
                <a:solidFill>
                  <a:schemeClr val="tx2"/>
                </a:solidFill>
              </a:rPr>
              <a:t>обучающимся </a:t>
            </a:r>
            <a:r>
              <a:rPr lang="ru-RU" sz="2000" b="1" dirty="0">
                <a:solidFill>
                  <a:schemeClr val="tx2"/>
                </a:solidFill>
              </a:rPr>
              <a:t>пауз, ударений;</a:t>
            </a:r>
          </a:p>
          <a:p>
            <a:pPr lvl="0"/>
            <a:r>
              <a:rPr lang="ru-RU" sz="2000" b="1" dirty="0">
                <a:solidFill>
                  <a:srgbClr val="00B050"/>
                </a:solidFill>
              </a:rPr>
              <a:t>фонетическая отработка </a:t>
            </a:r>
            <a:r>
              <a:rPr lang="ru-RU" sz="2000" b="1" dirty="0">
                <a:solidFill>
                  <a:schemeClr val="tx2"/>
                </a:solidFill>
              </a:rPr>
              <a:t>отдельных словосочетаний, предложений из произведения;</a:t>
            </a:r>
          </a:p>
          <a:p>
            <a:pPr lvl="0"/>
            <a:r>
              <a:rPr lang="ru-RU" sz="2000" b="1" dirty="0">
                <a:solidFill>
                  <a:srgbClr val="00B050"/>
                </a:solidFill>
              </a:rPr>
              <a:t>обсуждение произведения </a:t>
            </a:r>
            <a:r>
              <a:rPr lang="ru-RU" sz="2000" b="1" dirty="0">
                <a:solidFill>
                  <a:schemeClr val="tx2"/>
                </a:solidFill>
              </a:rPr>
              <a:t>и его оценка;</a:t>
            </a:r>
          </a:p>
          <a:p>
            <a:pPr lvl="0"/>
            <a:r>
              <a:rPr lang="ru-RU" sz="2000" b="1" dirty="0">
                <a:solidFill>
                  <a:srgbClr val="00B050"/>
                </a:solidFill>
              </a:rPr>
              <a:t>сопоставление имеющихся переводов </a:t>
            </a:r>
            <a:r>
              <a:rPr lang="ru-RU" sz="2000" b="1" dirty="0">
                <a:solidFill>
                  <a:schemeClr val="tx2"/>
                </a:solidFill>
              </a:rPr>
              <a:t>произведения с переводами, выполненными обучающимися;</a:t>
            </a:r>
          </a:p>
          <a:p>
            <a:pPr lvl="0"/>
            <a:r>
              <a:rPr lang="ru-RU" sz="2000" b="1" dirty="0">
                <a:solidFill>
                  <a:srgbClr val="00B050"/>
                </a:solidFill>
              </a:rPr>
              <a:t>подбор иллюстрационного материала </a:t>
            </a:r>
            <a:r>
              <a:rPr lang="ru-RU" sz="2000" b="1" dirty="0">
                <a:solidFill>
                  <a:schemeClr val="tx2"/>
                </a:solidFill>
              </a:rPr>
              <a:t>к произведению или иллюстрации, выполненной обучающимся.</a:t>
            </a:r>
          </a:p>
        </p:txBody>
      </p:sp>
    </p:spTree>
    <p:extLst>
      <p:ext uri="{BB962C8B-B14F-4D97-AF65-F5344CB8AC3E}">
        <p14:creationId xmlns:p14="http://schemas.microsoft.com/office/powerpoint/2010/main" val="9735521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188640"/>
            <a:ext cx="46085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Диагностика.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563888" y="1484784"/>
            <a:ext cx="48965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b="1" dirty="0">
                <a:solidFill>
                  <a:schemeClr val="tx2"/>
                </a:solidFill>
              </a:rPr>
              <a:t>Меняется отношение обучающихся к школе, учёбе, формируется мотивация к учебной деятельности.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491880" y="3284984"/>
            <a:ext cx="460851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b="1" dirty="0">
                <a:solidFill>
                  <a:schemeClr val="tx2"/>
                </a:solidFill>
              </a:rPr>
              <a:t>Новый вид деятельности повышает самооценку обучающегося, способствует успешному развитию нравственных качеств личности.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554" y="4347100"/>
            <a:ext cx="2784310" cy="20882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554" y="1772817"/>
            <a:ext cx="2784310" cy="20882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574366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188640"/>
            <a:ext cx="4968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Список литературы.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403648" y="1071900"/>
            <a:ext cx="604867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000" b="1" dirty="0" smtClean="0">
                <a:solidFill>
                  <a:srgbClr val="00B050"/>
                </a:solidFill>
              </a:rPr>
              <a:t>1.</a:t>
            </a:r>
            <a:r>
              <a:rPr lang="ru-RU" sz="2000" b="1" dirty="0" smtClean="0">
                <a:solidFill>
                  <a:schemeClr val="tx2"/>
                </a:solidFill>
              </a:rPr>
              <a:t>Концепция </a:t>
            </a:r>
            <a:r>
              <a:rPr lang="ru-RU" sz="2000" b="1" dirty="0">
                <a:solidFill>
                  <a:schemeClr val="tx2"/>
                </a:solidFill>
              </a:rPr>
              <a:t>духовно-нравственного развития и воспитания личности граждан России, 2009 г.</a:t>
            </a:r>
          </a:p>
          <a:p>
            <a:pPr lvl="0"/>
            <a:r>
              <a:rPr lang="ru-RU" sz="2000" b="1" dirty="0" smtClean="0">
                <a:solidFill>
                  <a:srgbClr val="00B050"/>
                </a:solidFill>
              </a:rPr>
              <a:t>2.</a:t>
            </a:r>
            <a:r>
              <a:rPr lang="ru-RU" sz="2000" b="1" dirty="0" smtClean="0">
                <a:solidFill>
                  <a:schemeClr val="tx2"/>
                </a:solidFill>
              </a:rPr>
              <a:t>Федеральные </a:t>
            </a:r>
            <a:r>
              <a:rPr lang="ru-RU" sz="2000" b="1" dirty="0">
                <a:solidFill>
                  <a:schemeClr val="tx2"/>
                </a:solidFill>
              </a:rPr>
              <a:t>государственные образовательные стандарты, 2010 г.</a:t>
            </a:r>
          </a:p>
          <a:p>
            <a:pPr lvl="0"/>
            <a:r>
              <a:rPr lang="ru-RU" sz="2000" b="1" dirty="0" smtClean="0">
                <a:solidFill>
                  <a:srgbClr val="00B050"/>
                </a:solidFill>
              </a:rPr>
              <a:t>3.</a:t>
            </a:r>
            <a:r>
              <a:rPr lang="ru-RU" sz="2000" b="1" dirty="0" smtClean="0">
                <a:solidFill>
                  <a:schemeClr val="tx2"/>
                </a:solidFill>
              </a:rPr>
              <a:t>Новая </a:t>
            </a:r>
            <a:r>
              <a:rPr lang="ru-RU" sz="2000" b="1" dirty="0">
                <a:solidFill>
                  <a:schemeClr val="tx2"/>
                </a:solidFill>
              </a:rPr>
              <a:t>педагогика современного урока в условиях введения ФГОС, 2013г. О.Н. Крылова, И.В. </a:t>
            </a:r>
            <a:r>
              <a:rPr lang="ru-RU" sz="2000" b="1" dirty="0" err="1">
                <a:solidFill>
                  <a:schemeClr val="tx2"/>
                </a:solidFill>
              </a:rPr>
              <a:t>Муштавинская</a:t>
            </a:r>
            <a:r>
              <a:rPr lang="ru-RU" sz="2000" b="1" dirty="0">
                <a:solidFill>
                  <a:schemeClr val="tx2"/>
                </a:solidFill>
              </a:rPr>
              <a:t>.</a:t>
            </a:r>
          </a:p>
          <a:p>
            <a:pPr lvl="0"/>
            <a:r>
              <a:rPr lang="ru-RU" sz="2000" b="1" dirty="0" smtClean="0">
                <a:solidFill>
                  <a:srgbClr val="00B050"/>
                </a:solidFill>
              </a:rPr>
              <a:t>4.</a:t>
            </a:r>
            <a:r>
              <a:rPr lang="ru-RU" sz="2000" b="1" dirty="0" smtClean="0">
                <a:solidFill>
                  <a:schemeClr val="tx2"/>
                </a:solidFill>
              </a:rPr>
              <a:t>Рабочие </a:t>
            </a:r>
            <a:r>
              <a:rPr lang="ru-RU" sz="2000" b="1" dirty="0">
                <a:solidFill>
                  <a:schemeClr val="tx2"/>
                </a:solidFill>
              </a:rPr>
              <a:t>программы. Немецкий язык. И.Л. Бим, Л.И. Рыжова, 2011 г.</a:t>
            </a:r>
          </a:p>
          <a:p>
            <a:pPr lvl="0"/>
            <a:r>
              <a:rPr lang="ru-RU" sz="2000" b="1" dirty="0" smtClean="0">
                <a:solidFill>
                  <a:srgbClr val="00B050"/>
                </a:solidFill>
              </a:rPr>
              <a:t>5.</a:t>
            </a:r>
            <a:r>
              <a:rPr lang="ru-RU" sz="2000" b="1" dirty="0" smtClean="0">
                <a:solidFill>
                  <a:schemeClr val="tx2"/>
                </a:solidFill>
              </a:rPr>
              <a:t>Журнал </a:t>
            </a:r>
            <a:r>
              <a:rPr lang="ru-RU" sz="2000" b="1" dirty="0">
                <a:solidFill>
                  <a:schemeClr val="tx2"/>
                </a:solidFill>
              </a:rPr>
              <a:t>«Иностранный язык в школе», №5-7, 2011 г.</a:t>
            </a:r>
          </a:p>
          <a:p>
            <a:pPr lvl="0"/>
            <a:r>
              <a:rPr lang="ru-RU" sz="2000" b="1" dirty="0" smtClean="0">
                <a:solidFill>
                  <a:srgbClr val="00B050"/>
                </a:solidFill>
              </a:rPr>
              <a:t>6.</a:t>
            </a:r>
            <a:r>
              <a:rPr lang="ru-RU" sz="2000" b="1" dirty="0" smtClean="0">
                <a:solidFill>
                  <a:schemeClr val="tx2"/>
                </a:solidFill>
              </a:rPr>
              <a:t>Журнал </a:t>
            </a:r>
            <a:r>
              <a:rPr lang="ru-RU" sz="2000" b="1" dirty="0">
                <a:solidFill>
                  <a:schemeClr val="tx2"/>
                </a:solidFill>
              </a:rPr>
              <a:t>«Креативный немецкий» №2, 2005 г.</a:t>
            </a:r>
          </a:p>
          <a:p>
            <a:pPr lvl="0"/>
            <a:r>
              <a:rPr lang="ru-RU" sz="2000" b="1" dirty="0" smtClean="0">
                <a:solidFill>
                  <a:srgbClr val="00B050"/>
                </a:solidFill>
              </a:rPr>
              <a:t>7.</a:t>
            </a:r>
            <a:r>
              <a:rPr lang="ru-RU" sz="2000" b="1" dirty="0" smtClean="0">
                <a:solidFill>
                  <a:schemeClr val="tx2"/>
                </a:solidFill>
              </a:rPr>
              <a:t>Нравственный </a:t>
            </a:r>
            <a:r>
              <a:rPr lang="ru-RU" sz="2000" b="1" dirty="0">
                <a:solidFill>
                  <a:schemeClr val="tx2"/>
                </a:solidFill>
              </a:rPr>
              <a:t>выбор. И.С. </a:t>
            </a:r>
            <a:r>
              <a:rPr lang="ru-RU" sz="2000" b="1" dirty="0" err="1">
                <a:solidFill>
                  <a:schemeClr val="tx2"/>
                </a:solidFill>
              </a:rPr>
              <a:t>Преловская</a:t>
            </a:r>
            <a:r>
              <a:rPr lang="ru-RU" sz="2000" b="1" dirty="0">
                <a:solidFill>
                  <a:schemeClr val="tx2"/>
                </a:solidFill>
              </a:rPr>
              <a:t>. «Знание». Нар. ун-т. </a:t>
            </a:r>
            <a:r>
              <a:rPr lang="ru-RU" sz="2000" b="1" dirty="0" err="1">
                <a:solidFill>
                  <a:schemeClr val="tx2"/>
                </a:solidFill>
              </a:rPr>
              <a:t>Пед</a:t>
            </a:r>
            <a:r>
              <a:rPr lang="ru-RU" sz="2000" b="1" dirty="0">
                <a:solidFill>
                  <a:schemeClr val="tx2"/>
                </a:solidFill>
              </a:rPr>
              <a:t>. фак. №11, 1982 г.</a:t>
            </a:r>
          </a:p>
          <a:p>
            <a:pPr lvl="0"/>
            <a:r>
              <a:rPr lang="ru-RU" sz="2000" b="1" dirty="0" smtClean="0">
                <a:solidFill>
                  <a:srgbClr val="00B050"/>
                </a:solidFill>
              </a:rPr>
              <a:t>8.</a:t>
            </a:r>
            <a:r>
              <a:rPr lang="ru-RU" sz="2000" b="1" dirty="0" smtClean="0">
                <a:solidFill>
                  <a:schemeClr val="tx2"/>
                </a:solidFill>
              </a:rPr>
              <a:t>Созидая </a:t>
            </a:r>
            <a:r>
              <a:rPr lang="ru-RU" sz="2000" b="1" dirty="0">
                <a:solidFill>
                  <a:schemeClr val="tx2"/>
                </a:solidFill>
              </a:rPr>
              <a:t>человека. Ш.А. </a:t>
            </a:r>
            <a:r>
              <a:rPr lang="ru-RU" sz="2000" b="1" dirty="0" err="1">
                <a:solidFill>
                  <a:schemeClr val="tx2"/>
                </a:solidFill>
              </a:rPr>
              <a:t>Амонашвили</a:t>
            </a:r>
            <a:r>
              <a:rPr lang="ru-RU" sz="2000" b="1" dirty="0">
                <a:solidFill>
                  <a:schemeClr val="tx2"/>
                </a:solidFill>
              </a:rPr>
              <a:t>. «Знание». Нар. Ун-т. </a:t>
            </a:r>
            <a:r>
              <a:rPr lang="ru-RU" sz="2000" b="1" dirty="0" err="1">
                <a:solidFill>
                  <a:schemeClr val="tx2"/>
                </a:solidFill>
              </a:rPr>
              <a:t>Пед</a:t>
            </a:r>
            <a:r>
              <a:rPr lang="ru-RU" sz="2000" b="1" dirty="0">
                <a:solidFill>
                  <a:schemeClr val="tx2"/>
                </a:solidFill>
              </a:rPr>
              <a:t>. фак №4, 1982 г.</a:t>
            </a:r>
          </a:p>
          <a:p>
            <a:pPr lvl="0"/>
            <a:r>
              <a:rPr lang="ru-RU" sz="2000" b="1" dirty="0" smtClean="0">
                <a:solidFill>
                  <a:srgbClr val="00B050"/>
                </a:solidFill>
              </a:rPr>
              <a:t>9.</a:t>
            </a:r>
            <a:r>
              <a:rPr lang="ru-RU" sz="2000" b="1" dirty="0" smtClean="0">
                <a:solidFill>
                  <a:schemeClr val="tx2"/>
                </a:solidFill>
              </a:rPr>
              <a:t>Удовольствие </a:t>
            </a:r>
            <a:r>
              <a:rPr lang="ru-RU" sz="2000" b="1" dirty="0">
                <a:solidFill>
                  <a:schemeClr val="tx2"/>
                </a:solidFill>
              </a:rPr>
              <a:t>в игре. Б.И. </a:t>
            </a:r>
            <a:r>
              <a:rPr lang="ru-RU" sz="2000" b="1" dirty="0" err="1">
                <a:solidFill>
                  <a:schemeClr val="tx2"/>
                </a:solidFill>
              </a:rPr>
              <a:t>Борде-Кляйн</a:t>
            </a:r>
            <a:r>
              <a:rPr lang="ru-RU" sz="2000" b="1" dirty="0">
                <a:solidFill>
                  <a:schemeClr val="tx2"/>
                </a:solidFill>
              </a:rPr>
              <a:t>, М. </a:t>
            </a:r>
            <a:r>
              <a:rPr lang="ru-RU" sz="2000" b="1" dirty="0" err="1">
                <a:solidFill>
                  <a:schemeClr val="tx2"/>
                </a:solidFill>
              </a:rPr>
              <a:t>Арндт</a:t>
            </a:r>
            <a:r>
              <a:rPr lang="ru-RU" sz="2000" b="1" dirty="0">
                <a:solidFill>
                  <a:schemeClr val="tx2"/>
                </a:solidFill>
              </a:rPr>
              <a:t>. «Знание». Нар. Ун-т. </a:t>
            </a:r>
            <a:r>
              <a:rPr lang="ru-RU" sz="2000" b="1" dirty="0" err="1">
                <a:solidFill>
                  <a:schemeClr val="tx2"/>
                </a:solidFill>
              </a:rPr>
              <a:t>Пед</a:t>
            </a:r>
            <a:r>
              <a:rPr lang="ru-RU" sz="2000" b="1" dirty="0">
                <a:solidFill>
                  <a:schemeClr val="tx2"/>
                </a:solidFill>
              </a:rPr>
              <a:t>. фак №7, 1983 г.</a:t>
            </a:r>
          </a:p>
        </p:txBody>
      </p:sp>
    </p:spTree>
    <p:extLst>
      <p:ext uri="{BB962C8B-B14F-4D97-AF65-F5344CB8AC3E}">
        <p14:creationId xmlns:p14="http://schemas.microsoft.com/office/powerpoint/2010/main" val="23326396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20" t="10898" r="22847" b="14182"/>
          <a:stretch/>
        </p:blipFill>
        <p:spPr>
          <a:xfrm>
            <a:off x="2964873" y="1452557"/>
            <a:ext cx="2535382" cy="35606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1259632" y="5229200"/>
            <a:ext cx="64807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B050"/>
                </a:solidFill>
              </a:rPr>
              <a:t>Спасибо за внимание</a:t>
            </a:r>
            <a:endParaRPr lang="ru-RU" sz="48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38577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1351796"/>
            <a:ext cx="7056784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0B050"/>
                </a:solidFill>
              </a:rPr>
              <a:t>Актуальность проблемы:</a:t>
            </a:r>
          </a:p>
          <a:p>
            <a:pPr lvl="0"/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духовные потребности в концентрации личности на самоусовершенствовании;</a:t>
            </a:r>
          </a:p>
          <a:p>
            <a:pPr lvl="0"/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приобщение подрастающего поколения к вечным истинам,  определяющим моральную суть человеческой жизнедеятельности;</a:t>
            </a:r>
          </a:p>
          <a:p>
            <a:pPr lvl="0"/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применение полученных знаний в принятии правильных решений.</a:t>
            </a:r>
          </a:p>
        </p:txBody>
      </p:sp>
    </p:spTree>
    <p:extLst>
      <p:ext uri="{BB962C8B-B14F-4D97-AF65-F5344CB8AC3E}">
        <p14:creationId xmlns:p14="http://schemas.microsoft.com/office/powerpoint/2010/main" val="37258740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4" y="188640"/>
            <a:ext cx="2520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Цели: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7544" y="1412776"/>
            <a:ext cx="792088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b="1" i="1" dirty="0" smtClean="0">
                <a:solidFill>
                  <a:srgbClr val="00B050"/>
                </a:solidFill>
              </a:rPr>
              <a:t>образовательные</a:t>
            </a:r>
            <a:r>
              <a:rPr lang="ru-RU" dirty="0">
                <a:solidFill>
                  <a:schemeClr val="tx2"/>
                </a:solidFill>
              </a:rPr>
              <a:t>: обеспечить информацией учащихся, дать верные представления о системе нравственных и духовных ценностей, в которые гармонично включены понятия о культурном человеке, высоконравственной жизни, приверженность традициям крепкой и здоровой семьи, любви к Отечеству, гражданственности, уважительному отношению к ближнему, бережному отношению к природе;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7544" y="3428999"/>
            <a:ext cx="68407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b="1" i="1" dirty="0">
                <a:solidFill>
                  <a:srgbClr val="00B050"/>
                </a:solidFill>
              </a:rPr>
              <a:t>воспитательные</a:t>
            </a:r>
            <a:r>
              <a:rPr lang="ru-RU" dirty="0">
                <a:solidFill>
                  <a:schemeClr val="tx2"/>
                </a:solidFill>
              </a:rPr>
              <a:t>: формирование у детей системы духовно-нравственных ценностей и оценка своих действий и поступков на основе этических норм;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7544" y="4653136"/>
            <a:ext cx="6696744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b="1" i="1" dirty="0">
                <a:solidFill>
                  <a:srgbClr val="00B050"/>
                </a:solidFill>
              </a:rPr>
              <a:t>развивающие</a:t>
            </a:r>
            <a:r>
              <a:rPr lang="ru-RU" dirty="0">
                <a:solidFill>
                  <a:schemeClr val="tx2"/>
                </a:solidFill>
              </a:rPr>
              <a:t>: развитие у учащихся целостных представлений о духовной культуре немецкого и русского народов, социально ориентированного взгляда на мир в его органичном единстве и разнообразии природы, народов, культур и религий; становление психологической готовности к восприятию чужого.</a:t>
            </a:r>
          </a:p>
        </p:txBody>
      </p:sp>
    </p:spTree>
    <p:extLst>
      <p:ext uri="{BB962C8B-B14F-4D97-AF65-F5344CB8AC3E}">
        <p14:creationId xmlns:p14="http://schemas.microsoft.com/office/powerpoint/2010/main" val="29882059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196752"/>
            <a:ext cx="82809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B050"/>
                </a:solidFill>
              </a:rPr>
              <a:t>Формирование духовно-нравственных принципов и ценностей на уроках иностранного языка (немецкого) строится на следующих понятиях: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63688" y="2906941"/>
            <a:ext cx="48965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chemeClr val="tx2"/>
                </a:solidFill>
              </a:rPr>
              <a:t>духовное наследие стран изучаемого </a:t>
            </a:r>
            <a:r>
              <a:rPr lang="ru-RU" sz="2800" dirty="0" smtClean="0">
                <a:solidFill>
                  <a:schemeClr val="tx2"/>
                </a:solidFill>
              </a:rPr>
              <a:t>языка</a:t>
            </a:r>
            <a:endParaRPr lang="ru-RU" sz="2800" dirty="0">
              <a:solidFill>
                <a:schemeClr val="tx2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19672" y="4140369"/>
            <a:ext cx="62993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3200" dirty="0">
                <a:solidFill>
                  <a:schemeClr val="tx2"/>
                </a:solidFill>
              </a:rPr>
              <a:t>духовное наследие </a:t>
            </a:r>
            <a:r>
              <a:rPr lang="ru-RU" sz="3200" dirty="0" smtClean="0">
                <a:solidFill>
                  <a:schemeClr val="tx2"/>
                </a:solidFill>
              </a:rPr>
              <a:t>России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19672" y="5139189"/>
            <a:ext cx="62646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chemeClr val="tx2"/>
                </a:solidFill>
              </a:rPr>
              <a:t>Нравственность</a:t>
            </a:r>
            <a:r>
              <a:rPr lang="ru-RU" sz="2800" dirty="0" smtClean="0">
                <a:solidFill>
                  <a:schemeClr val="tx2"/>
                </a:solidFill>
              </a:rPr>
              <a:t>- </a:t>
            </a:r>
            <a:r>
              <a:rPr lang="ru-RU" sz="2800" dirty="0">
                <a:solidFill>
                  <a:schemeClr val="tx2"/>
                </a:solidFill>
              </a:rPr>
              <a:t>наивысшая мера </a:t>
            </a:r>
            <a:r>
              <a:rPr lang="ru-RU" sz="2800" dirty="0" smtClean="0">
                <a:solidFill>
                  <a:schemeClr val="tx2"/>
                </a:solidFill>
              </a:rPr>
              <a:t>человечности</a:t>
            </a:r>
            <a:endParaRPr lang="ru-RU" sz="2800" dirty="0">
              <a:solidFill>
                <a:schemeClr val="tx2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 flipH="1">
            <a:off x="1178620" y="3253479"/>
            <a:ext cx="279033" cy="26102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 flipV="1">
            <a:off x="1166722" y="4333612"/>
            <a:ext cx="279031" cy="1982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 flipV="1">
            <a:off x="1210238" y="5522820"/>
            <a:ext cx="279031" cy="18684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17800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71800" y="332656"/>
            <a:ext cx="4176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сновные задачи: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03648" y="1342509"/>
            <a:ext cx="6048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dirty="0" smtClean="0">
                <a:solidFill>
                  <a:srgbClr val="00B050"/>
                </a:solidFill>
              </a:rPr>
              <a:t>Способствовать </a:t>
            </a:r>
            <a:r>
              <a:rPr lang="ru-RU" b="1" dirty="0">
                <a:solidFill>
                  <a:schemeClr val="tx2"/>
                </a:solidFill>
              </a:rPr>
              <a:t>усвоению духовно-нравственных ценностей в процессе обучения иностранному языку;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03648" y="2206605"/>
            <a:ext cx="59046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dirty="0" smtClean="0">
                <a:solidFill>
                  <a:srgbClr val="00B050"/>
                </a:solidFill>
              </a:rPr>
              <a:t>Формировать</a:t>
            </a:r>
            <a:r>
              <a:rPr lang="ru-RU" b="1" dirty="0" smtClean="0">
                <a:solidFill>
                  <a:schemeClr val="tx2"/>
                </a:solidFill>
              </a:rPr>
              <a:t> </a:t>
            </a:r>
            <a:r>
              <a:rPr lang="ru-RU" b="1" dirty="0">
                <a:solidFill>
                  <a:schemeClr val="tx2"/>
                </a:solidFill>
              </a:rPr>
              <a:t>уважительное отношение к истории и </a:t>
            </a:r>
            <a:r>
              <a:rPr lang="ru-RU" b="1" dirty="0" smtClean="0">
                <a:solidFill>
                  <a:schemeClr val="tx2"/>
                </a:solidFill>
              </a:rPr>
              <a:t>культуре </a:t>
            </a:r>
            <a:r>
              <a:rPr lang="ru-RU" b="1" dirty="0">
                <a:solidFill>
                  <a:schemeClr val="tx2"/>
                </a:solidFill>
              </a:rPr>
              <a:t>стран изучаемого языка;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03648" y="3081734"/>
            <a:ext cx="64807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dirty="0" smtClean="0">
                <a:solidFill>
                  <a:srgbClr val="00B050"/>
                </a:solidFill>
              </a:rPr>
              <a:t>Развивать</a:t>
            </a:r>
            <a:r>
              <a:rPr lang="ru-RU" b="1" dirty="0" smtClean="0">
                <a:solidFill>
                  <a:schemeClr val="tx2"/>
                </a:solidFill>
              </a:rPr>
              <a:t> </a:t>
            </a:r>
            <a:r>
              <a:rPr lang="ru-RU" b="1" dirty="0">
                <a:solidFill>
                  <a:schemeClr val="tx2"/>
                </a:solidFill>
              </a:rPr>
              <a:t>этические чувства, эмоционально-нравственную отзывчивость, понимание и сопереживание чувствам других народов;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03648" y="4172887"/>
            <a:ext cx="64807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dirty="0" smtClean="0">
                <a:solidFill>
                  <a:schemeClr val="tx2"/>
                </a:solidFill>
              </a:rPr>
              <a:t> </a:t>
            </a:r>
            <a:r>
              <a:rPr lang="ru-RU" b="1" dirty="0" smtClean="0">
                <a:solidFill>
                  <a:srgbClr val="00B050"/>
                </a:solidFill>
              </a:rPr>
              <a:t>Приобщить</a:t>
            </a:r>
            <a:r>
              <a:rPr lang="ru-RU" b="1" dirty="0" smtClean="0">
                <a:solidFill>
                  <a:schemeClr val="tx2"/>
                </a:solidFill>
              </a:rPr>
              <a:t>  </a:t>
            </a:r>
            <a:r>
              <a:rPr lang="ru-RU" b="1" dirty="0">
                <a:solidFill>
                  <a:schemeClr val="tx2"/>
                </a:solidFill>
              </a:rPr>
              <a:t>детей к нравственным устоям духовной культуры народов Германии и России путём знакомства с кругом различных праздников, показать их органическую связь с народной жизнью, народным искусством и творчеством;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403648" y="5590981"/>
            <a:ext cx="5688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Дать </a:t>
            </a:r>
            <a:r>
              <a:rPr lang="ru-RU" b="1" dirty="0">
                <a:solidFill>
                  <a:schemeClr val="accent3">
                    <a:lumMod val="75000"/>
                  </a:schemeClr>
                </a:solidFill>
              </a:rPr>
              <a:t>детям твёрдые ориентиры добра, истины, любви.</a:t>
            </a:r>
          </a:p>
        </p:txBody>
      </p:sp>
    </p:spTree>
    <p:extLst>
      <p:ext uri="{BB962C8B-B14F-4D97-AF65-F5344CB8AC3E}">
        <p14:creationId xmlns:p14="http://schemas.microsoft.com/office/powerpoint/2010/main" val="26993936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231031"/>
            <a:ext cx="7056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Особенность иностранного языка как дисциплины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43608" y="1916832"/>
            <a:ext cx="7128792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2"/>
                </a:solidFill>
              </a:rPr>
              <a:t>Особенность </a:t>
            </a:r>
            <a:r>
              <a:rPr lang="ru-RU" sz="2000" b="1" dirty="0">
                <a:solidFill>
                  <a:schemeClr val="tx2"/>
                </a:solidFill>
              </a:rPr>
              <a:t>иностранного языка как дисциплины состоит в том, что язык в его потенциальном влиянии на личность человека имеет огромное значение, так как является проводником духовных и нравственных ценностей. Он не только помогает усваивать грамматический строй языка, учиться писать, читать и говорить, но и обогащает обучаемых, раскрывая всю красоту, богатство и изящество языка, его духовную силу. Естественно, это происходит не без помощи педагога, который владея языком, демонстрирует своё отношение к языку, увлекает детей, заставляя их воспринимать изучение иностранного языка не просто как учебную дисциплину, а как радостное соприкосновение с чужой, неизвестной культурой.</a:t>
            </a:r>
          </a:p>
        </p:txBody>
      </p:sp>
    </p:spTree>
    <p:extLst>
      <p:ext uri="{BB962C8B-B14F-4D97-AF65-F5344CB8AC3E}">
        <p14:creationId xmlns:p14="http://schemas.microsoft.com/office/powerpoint/2010/main" val="10367726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260648"/>
            <a:ext cx="77768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При изучении темы «Народные традиции 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 праздники</a:t>
            </a: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» </a:t>
            </a:r>
            <a:endParaRPr lang="ru-RU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я </a:t>
            </a: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использую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835696" y="2132856"/>
            <a:ext cx="597666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</a:rPr>
              <a:t>При изучении темы «Народные традиции и праздники» я использую такую форму работы, как урок-праздник с элементами фантазирования, проектирования, выразительного чтения, игры. Он планируется с учётом сильных и слабых учащихся, их </a:t>
            </a:r>
            <a:r>
              <a:rPr lang="ru-RU" sz="2400" b="1" dirty="0" smtClean="0">
                <a:solidFill>
                  <a:schemeClr val="tx2"/>
                </a:solidFill>
              </a:rPr>
              <a:t>индивидуальными, </a:t>
            </a:r>
            <a:r>
              <a:rPr lang="ru-RU" sz="2400" b="1" dirty="0">
                <a:solidFill>
                  <a:schemeClr val="tx2"/>
                </a:solidFill>
              </a:rPr>
              <a:t>возрастными особенностями, опорой на все виды мотивации: коммуникативную, познавательную, эстетическую, игровую. </a:t>
            </a:r>
          </a:p>
        </p:txBody>
      </p:sp>
    </p:spTree>
    <p:extLst>
      <p:ext uri="{BB962C8B-B14F-4D97-AF65-F5344CB8AC3E}">
        <p14:creationId xmlns:p14="http://schemas.microsoft.com/office/powerpoint/2010/main" val="35990294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72072" y="1205136"/>
            <a:ext cx="6624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619672" y="260648"/>
            <a:ext cx="51125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 ходе урока применяю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619672" y="1574468"/>
            <a:ext cx="633670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tx2"/>
                </a:solidFill>
              </a:rPr>
              <a:t>В ходе урока применяю </a:t>
            </a:r>
            <a:r>
              <a:rPr lang="ru-RU" sz="2000" b="1" dirty="0">
                <a:solidFill>
                  <a:srgbClr val="00B050"/>
                </a:solidFill>
              </a:rPr>
              <a:t>метод </a:t>
            </a:r>
            <a:r>
              <a:rPr lang="ru-RU" sz="2000" b="1" dirty="0" err="1">
                <a:solidFill>
                  <a:srgbClr val="00B050"/>
                </a:solidFill>
              </a:rPr>
              <a:t>этноэтической</a:t>
            </a:r>
            <a:r>
              <a:rPr lang="ru-RU" sz="2000" b="1" dirty="0">
                <a:solidFill>
                  <a:srgbClr val="00B050"/>
                </a:solidFill>
              </a:rPr>
              <a:t> параллели</a:t>
            </a:r>
            <a:r>
              <a:rPr lang="ru-RU" sz="2000" b="1" dirty="0">
                <a:solidFill>
                  <a:schemeClr val="tx2"/>
                </a:solidFill>
              </a:rPr>
              <a:t> (</a:t>
            </a:r>
            <a:r>
              <a:rPr lang="ru-RU" sz="2000" b="1" dirty="0" err="1">
                <a:solidFill>
                  <a:schemeClr val="tx2"/>
                </a:solidFill>
              </a:rPr>
              <a:t>полипараллели</a:t>
            </a:r>
            <a:r>
              <a:rPr lang="ru-RU" sz="2000" b="1" dirty="0">
                <a:solidFill>
                  <a:schemeClr val="tx2"/>
                </a:solidFill>
              </a:rPr>
              <a:t>), который заключается в том, что </a:t>
            </a:r>
            <a:r>
              <a:rPr lang="ru-RU" sz="2000" b="1" dirty="0" err="1">
                <a:solidFill>
                  <a:schemeClr val="tx2"/>
                </a:solidFill>
              </a:rPr>
              <a:t>сравниваютя</a:t>
            </a:r>
            <a:r>
              <a:rPr lang="ru-RU" sz="2000" b="1" dirty="0">
                <a:solidFill>
                  <a:schemeClr val="tx2"/>
                </a:solidFill>
              </a:rPr>
              <a:t> факты из культурной жизни разных народов для того, чтобы выявить сходства и различия в культурах, выделить их специфические особенности и увидеть многообразие культурных ценностей. Ученикам даются прозаические тексты по теме, рассказывающие о культуре и традициях немцев и русских. </a:t>
            </a:r>
            <a:r>
              <a:rPr lang="ru-RU" sz="2000" b="1" dirty="0" smtClean="0">
                <a:solidFill>
                  <a:schemeClr val="tx2"/>
                </a:solidFill>
              </a:rPr>
              <a:t>Во время </a:t>
            </a:r>
            <a:r>
              <a:rPr lang="ru-RU" sz="2000" b="1" dirty="0">
                <a:solidFill>
                  <a:schemeClr val="tx2"/>
                </a:solidFill>
              </a:rPr>
              <a:t>беседы используется парадигма «у них…/у нас…», позволяющая проводить сопоставления и выявлять сходства и различия народов. В результате мы не только учимся оценивать традиции другого народа, но и смотреть с другого ракурса на традиции и обычаи собственного народа.</a:t>
            </a:r>
          </a:p>
        </p:txBody>
      </p:sp>
    </p:spTree>
    <p:extLst>
      <p:ext uri="{BB962C8B-B14F-4D97-AF65-F5344CB8AC3E}">
        <p14:creationId xmlns:p14="http://schemas.microsoft.com/office/powerpoint/2010/main" val="25269338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88640"/>
            <a:ext cx="70567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Поэтические тексты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1134036"/>
            <a:ext cx="84969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tx2"/>
                </a:solidFill>
              </a:rPr>
              <a:t>Помимо прозаических текстов звучат тексты поэтические – стихи: 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«учебные» </a:t>
            </a:r>
            <a:r>
              <a:rPr lang="ru-RU" b="1" dirty="0">
                <a:solidFill>
                  <a:srgbClr val="00B050"/>
                </a:solidFill>
              </a:rPr>
              <a:t>стихи</a:t>
            </a:r>
            <a:r>
              <a:rPr lang="ru-RU" b="1" dirty="0">
                <a:solidFill>
                  <a:schemeClr val="tx2"/>
                </a:solidFill>
              </a:rPr>
              <a:t>, созданные авторами учебных пособий, довольно короткие и содержащие то или иное грамматическое явление; </a:t>
            </a:r>
            <a:r>
              <a:rPr lang="ru-RU" b="1" dirty="0">
                <a:solidFill>
                  <a:srgbClr val="00B050"/>
                </a:solidFill>
              </a:rPr>
              <a:t>стихотворения известных поэтов, немецких и русских</a:t>
            </a:r>
            <a:r>
              <a:rPr lang="ru-RU" b="1" dirty="0">
                <a:solidFill>
                  <a:schemeClr val="tx2"/>
                </a:solidFill>
              </a:rPr>
              <a:t>, которые воспитывают нравственно-этические качества: сочувствие, сопереживание, милосердие, любовь к ближнему.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7544" y="2611364"/>
            <a:ext cx="820891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tx2"/>
                </a:solidFill>
              </a:rPr>
              <a:t>С точки зрения методики, использование поэтических текстов помогает обучающимся в непринуждённой форме отработать произношение отдельных звуков, совершенствовать ритмико-интонационные навыки, способствует автоматизации и активизации многих грамматических явлений, а также они развивают память, слух, фантазию, воспитывают вкус не только к литературе, но и к слову, языку. Поэтому считаю, что работа по использованию художественных текстов на уроке является важным обучающим, развивающим и мотивационным фактором, так как имеет познавательное значение, поскольку расширяет общий кругозор изучающих иностранный язык, формирует их гуманитарно-языковую культуру.  А также формирует страноведческую компетенцию, т.е. навыки и умения аналитического подхода к изучению зарубежной культуры в сопоставлении с культурой своей страны.</a:t>
            </a:r>
          </a:p>
        </p:txBody>
      </p:sp>
    </p:spTree>
    <p:extLst>
      <p:ext uri="{BB962C8B-B14F-4D97-AF65-F5344CB8AC3E}">
        <p14:creationId xmlns:p14="http://schemas.microsoft.com/office/powerpoint/2010/main" val="39554486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186</TotalTime>
  <Words>1129</Words>
  <Application>Microsoft Office PowerPoint</Application>
  <PresentationFormat>Экран (4:3)</PresentationFormat>
  <Paragraphs>69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Волна</vt:lpstr>
      <vt:lpstr>МБОУ «Царёвская основная общеобразовательная школа №41» Щёкинский район, Тульская область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МБОУ «Царёвская основная общеобразовательная школа №41» Щёкинский район, Тульская область </dc:title>
  <dc:creator>XXX</dc:creator>
  <cp:lastModifiedBy>XXX</cp:lastModifiedBy>
  <cp:revision>24</cp:revision>
  <dcterms:created xsi:type="dcterms:W3CDTF">2014-11-27T11:34:06Z</dcterms:created>
  <dcterms:modified xsi:type="dcterms:W3CDTF">2014-12-05T09:19:51Z</dcterms:modified>
</cp:coreProperties>
</file>