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30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scene3d>
              <a:camera prst="perspectiveRelaxedModerately">
                <a:rot lat="19800000" lon="0" rev="0"/>
              </a:camera>
              <a:lightRig rig="threePt" dir="t"/>
            </a:scene3d>
            <a:sp3d extrusionH="57150" prstMaterial="dkEdge">
              <a:bevelT w="38100" h="38100"/>
              <a:bevelB w="82550" h="38100" prst="coolSlant"/>
            </a:sp3d>
          </a:bodyPr>
          <a:lstStyle>
            <a:lvl1pPr>
              <a:defRPr>
                <a:ln>
                  <a:gradFill>
                    <a:gsLst>
                      <a:gs pos="0">
                        <a:schemeClr val="accent1">
                          <a:lumMod val="5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0"/>
                  </a:gradFill>
                </a:ln>
                <a:gradFill flip="none" rotWithShape="1">
                  <a:gsLst>
                    <a:gs pos="0">
                      <a:schemeClr val="accent1">
                        <a:lumMod val="5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  <a:alpha val="79000"/>
                      </a:schemeClr>
                    </a:gs>
                  </a:gsLst>
                  <a:lin ang="5400000" scaled="0"/>
                  <a:tileRect/>
                </a:gradFill>
                <a:effectLst>
                  <a:outerShdw blurRad="241300" dist="38100" dir="5400000" rotWithShape="0">
                    <a:schemeClr val="bg2">
                      <a:lumMod val="10000"/>
                      <a:alpha val="30000"/>
                    </a:scheme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scene3d>
              <a:camera prst="orthographicFront"/>
              <a:lightRig rig="threePt" dir="t"/>
            </a:scene3d>
            <a:sp3d extrusionH="57150" contourW="12700">
              <a:bevelT w="82550" h="38100" prst="coolSlant"/>
              <a:contourClr>
                <a:schemeClr val="bg2">
                  <a:lumMod val="25000"/>
                </a:schemeClr>
              </a:contourClr>
            </a:sp3d>
          </a:bodyPr>
          <a:lstStyle>
            <a:lvl1pPr marL="0" indent="0" algn="ctr">
              <a:buNone/>
              <a:defRPr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A5F26-DA64-4D27-9D2D-D1B6044C96B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20E37-A118-41DF-B88C-D135393E62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4930039"/>
      </p:ext>
    </p:extLst>
  </p:cSld>
  <p:clrMapOvr>
    <a:masterClrMapping/>
  </p:clrMapOvr>
  <p:transition>
    <p:pull dir="l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A5F26-DA64-4D27-9D2D-D1B6044C96B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20E37-A118-41DF-B88C-D135393E62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4751960"/>
      </p:ext>
    </p:extLst>
  </p:cSld>
  <p:clrMapOvr>
    <a:masterClrMapping/>
  </p:clrMapOvr>
  <p:transition>
    <p:pull dir="l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A5F26-DA64-4D27-9D2D-D1B6044C96B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20E37-A118-41DF-B88C-D135393E62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8498223"/>
      </p:ext>
    </p:extLst>
  </p:cSld>
  <p:clrMapOvr>
    <a:masterClrMapping/>
  </p:clrMapOvr>
  <p:transition>
    <p:pull dir="l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965193"/>
          </a:xfrm>
        </p:spPr>
        <p:txBody>
          <a:bodyPr anchor="b">
            <a:noAutofit/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500305"/>
            <a:ext cx="4040188" cy="362585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2"/>
            <a:ext cx="4041775" cy="96519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00305"/>
            <a:ext cx="4041775" cy="362585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A5F26-DA64-4D27-9D2D-D1B6044C96B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20E37-A118-41DF-B88C-D135393E62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900973"/>
      </p:ext>
    </p:extLst>
  </p:cSld>
  <p:clrMapOvr>
    <a:masterClrMapping/>
  </p:clrMapOvr>
  <p:transition>
    <p:pull dir="ld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A5F26-DA64-4D27-9D2D-D1B6044C96B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20E37-A118-41DF-B88C-D135393E62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60473"/>
      </p:ext>
    </p:extLst>
  </p:cSld>
  <p:clrMapOvr>
    <a:masterClrMapping/>
  </p:clrMapOvr>
  <p:transition>
    <p:pull dir="ld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A5F26-DA64-4D27-9D2D-D1B6044C96B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20E37-A118-41DF-B88C-D135393E62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9985757"/>
      </p:ext>
    </p:extLst>
  </p:cSld>
  <p:clrMapOvr>
    <a:masterClrMapping/>
  </p:clrMapOvr>
  <p:transition>
    <p:pull dir="ld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A5F26-DA64-4D27-9D2D-D1B6044C96B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20E37-A118-41DF-B88C-D135393E62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5797104"/>
      </p:ext>
    </p:extLst>
  </p:cSld>
  <p:clrMapOvr>
    <a:masterClrMapping/>
  </p:clrMapOvr>
  <p:transition>
    <p:pull dir="ld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A5F26-DA64-4D27-9D2D-D1B6044C96B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20E37-A118-41DF-B88C-D135393E62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0418351"/>
      </p:ext>
    </p:extLst>
  </p:cSld>
  <p:clrMapOvr>
    <a:masterClrMapping/>
  </p:clrMapOvr>
  <p:transition>
    <p:pull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A5F26-DA64-4D27-9D2D-D1B6044C96B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20E37-A118-41DF-B88C-D135393E62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4554147"/>
      </p:ext>
    </p:extLst>
  </p:cSld>
  <p:clrMapOvr>
    <a:masterClrMapping/>
  </p:clrMapOvr>
  <p:transition>
    <p:pull dir="ld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A5F26-DA64-4D27-9D2D-D1B6044C96B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20E37-A118-41DF-B88C-D135393E62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5692209"/>
      </p:ext>
    </p:extLst>
  </p:cSld>
  <p:clrMapOvr>
    <a:masterClrMapping/>
  </p:clrMapOvr>
  <p:transition>
    <p:pull dir="ld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44475"/>
            <a:ext cx="838835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94454B-6076-4227-A72E-81FBC737601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575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5984" y="571480"/>
            <a:ext cx="6400816" cy="8461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perspectiveRelaxedModerately">
                <a:rot lat="19800000" lon="0" rev="0"/>
              </a:camera>
              <a:lightRig rig="threePt" dir="t"/>
            </a:scene3d>
            <a:sp3d extrusionH="57150" prstMaterial="dkEdge">
              <a:bevelT w="38100" h="38100"/>
              <a:bevelB w="82550" h="38100" prst="coolSlant"/>
            </a:sp3d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4414" y="1600200"/>
            <a:ext cx="7472386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AA5F26-DA64-4D27-9D2D-D1B6044C96B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120E37-A118-41DF-B88C-D135393E62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9429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pull dir="ld"/>
  </p:transition>
  <p:txStyles>
    <p:titleStyle>
      <a:lvl1pPr algn="ctr" defTabSz="914400" rtl="0" eaLnBrk="1" latinLnBrk="0" hangingPunct="1">
        <a:spcBef>
          <a:spcPct val="0"/>
        </a:spcBef>
        <a:buNone/>
        <a:defRPr lang="ru-RU" sz="3200" kern="1200" dirty="0">
          <a:ln>
            <a:gradFill>
              <a:gsLst>
                <a:gs pos="0">
                  <a:schemeClr val="accent1">
                    <a:lumMod val="5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gradFill flip="none" rotWithShape="1">
            <a:gsLst>
              <a:gs pos="0">
                <a:schemeClr val="accent1">
                  <a:lumMod val="5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  <a:alpha val="79000"/>
                </a:schemeClr>
              </a:gs>
            </a:gsLst>
            <a:lin ang="5400000" scaled="0"/>
            <a:tileRect/>
          </a:gradFill>
          <a:effectLst>
            <a:outerShdw blurRad="241300" dist="38100" dir="5400000" rotWithShape="0">
              <a:schemeClr val="bg2">
                <a:lumMod val="10000"/>
                <a:alpha val="3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14"/>
        </a:buBlip>
        <a:defRPr sz="28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Tx/>
        <a:buBlip>
          <a:blip r:embed="rId14"/>
        </a:buBlip>
        <a:defRPr sz="2800" i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11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gif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3.xml"/><Relationship Id="rId4" Type="http://schemas.openxmlformats.org/officeDocument/2006/relationships/image" Target="../media/image7.gi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4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Relationship Id="rId9" Type="http://schemas.openxmlformats.org/officeDocument/2006/relationships/image" Target="../media/image7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44563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563888" y="188640"/>
            <a:ext cx="5256584" cy="25922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1200"/>
              </a:lnSpc>
              <a:spcAft>
                <a:spcPts val="1000"/>
              </a:spcAft>
            </a:pP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Опыт творческой деятельности младшие </a:t>
            </a:r>
            <a:endParaRPr lang="ru-RU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школьники 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получают не только в процессе </a:t>
            </a:r>
            <a:endParaRPr lang="ru-RU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чтения 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и анализа художественного </a:t>
            </a:r>
            <a:endParaRPr lang="ru-RU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произведения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, но и в ходе создания </a:t>
            </a:r>
            <a:endParaRPr lang="ru-RU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собственных 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текстов. Это могут быть не </a:t>
            </a:r>
            <a:endParaRPr lang="ru-RU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только 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сказки, но и рассказы. Начиная с 1 </a:t>
            </a:r>
            <a:endParaRPr lang="ru-RU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класса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, дети учатся составлять рассказы по </a:t>
            </a:r>
            <a:endParaRPr lang="ru-RU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аналогии 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с прочитанным художественным </a:t>
            </a:r>
            <a:endParaRPr lang="ru-RU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произведением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.</a:t>
            </a:r>
            <a:endParaRPr lang="ru-RU" sz="2400" dirty="0">
              <a:solidFill>
                <a:srgbClr val="FFFF00"/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899592" y="3212976"/>
            <a:ext cx="5616624" cy="34563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1200"/>
              </a:lnSpc>
              <a:spcAft>
                <a:spcPts val="1000"/>
              </a:spcAft>
            </a:pP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Прием «Напишите письмо</a:t>
            </a: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».</a:t>
            </a:r>
          </a:p>
          <a:p>
            <a:pPr>
              <a:lnSpc>
                <a:spcPts val="12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 </a:t>
            </a:r>
          </a:p>
          <a:p>
            <a:pPr>
              <a:lnSpc>
                <a:spcPts val="12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Учащимся 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нужно </a:t>
            </a: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написать 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кому-либо письмо </a:t>
            </a:r>
            <a:endParaRPr lang="ru-RU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от 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имени героя </a:t>
            </a:r>
            <a:endParaRPr lang="ru-RU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произведения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, это позволяет поставить себя на </a:t>
            </a:r>
            <a:endParaRPr lang="ru-RU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место 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другого, соотнести его мысли и чувства </a:t>
            </a:r>
            <a:endParaRPr lang="ru-RU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со 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своими.</a:t>
            </a:r>
            <a:endParaRPr lang="ru-RU" sz="2400" dirty="0">
              <a:solidFill>
                <a:srgbClr val="FFFF00"/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99592" y="3212976"/>
            <a:ext cx="5544616" cy="33843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1200"/>
              </a:lnSpc>
              <a:spcAft>
                <a:spcPts val="1000"/>
              </a:spcAft>
            </a:pPr>
            <a:r>
              <a:rPr lang="ru-RU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	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Прием «Пишем сказку на новый лад». </a:t>
            </a:r>
            <a:endParaRPr lang="ru-RU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Ребята 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получают листочки бумаги, на которых </a:t>
            </a:r>
            <a:endParaRPr lang="ru-RU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обозначены 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персонажи любимых сказок, но </a:t>
            </a:r>
            <a:endParaRPr lang="ru-RU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при 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этом включены слова из нашего </a:t>
            </a:r>
            <a:endParaRPr lang="ru-RU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современного 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лексикона.</a:t>
            </a:r>
            <a:endParaRPr lang="ru-RU" sz="2400" dirty="0">
              <a:solidFill>
                <a:srgbClr val="FFFF00"/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99592" y="3212976"/>
            <a:ext cx="5544616" cy="34563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1200"/>
              </a:lnSpc>
              <a:spcAft>
                <a:spcPts val="1000"/>
              </a:spcAft>
            </a:pP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Прием «Составление телеграммы, </a:t>
            </a:r>
            <a:endParaRPr lang="ru-RU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инструкции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, памятки» научит отбирать </a:t>
            </a:r>
            <a:endParaRPr lang="ru-RU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наиболее 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важную информацию из </a:t>
            </a:r>
            <a:endParaRPr lang="ru-RU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прочитанного 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и представить ее в сжатом, </a:t>
            </a:r>
            <a:endParaRPr lang="ru-RU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лаконичном 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виде.</a:t>
            </a:r>
            <a:endParaRPr lang="ru-RU" sz="2400" dirty="0">
              <a:solidFill>
                <a:srgbClr val="FFFF00"/>
              </a:solidFill>
              <a:latin typeface="Calibri"/>
              <a:ea typeface="Calibri"/>
              <a:cs typeface="Times New Roman"/>
            </a:endParaRPr>
          </a:p>
        </p:txBody>
      </p:sp>
      <p:pic>
        <p:nvPicPr>
          <p:cNvPr id="6" name="Picture 13" descr="C:\Documents and Settings\1\Мои документы\Downloads\dc381c9490b0be10c1e8a59e4b62047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3568749">
            <a:off x="1756279" y="1749932"/>
            <a:ext cx="962025" cy="800100"/>
          </a:xfrm>
          <a:prstGeom prst="rect">
            <a:avLst/>
          </a:prstGeom>
          <a:noFill/>
        </p:spPr>
      </p:pic>
      <p:pic>
        <p:nvPicPr>
          <p:cNvPr id="7" name="Picture 13" descr="C:\Documents and Settings\1\Мои документы\Downloads\dc381c9490b0be10c1e8a59e4b62047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110022">
            <a:off x="7012864" y="3840303"/>
            <a:ext cx="962025" cy="800100"/>
          </a:xfrm>
          <a:prstGeom prst="rect">
            <a:avLst/>
          </a:prstGeom>
          <a:noFill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398639067"/>
      </p:ext>
    </p:extLst>
  </p:cSld>
  <p:clrMapOvr>
    <a:masterClrMapping/>
  </p:clrMapOvr>
  <p:transition advTm="74605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835696" y="980728"/>
            <a:ext cx="5904656" cy="57606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1200"/>
              </a:lnSpc>
              <a:spcAft>
                <a:spcPts val="1000"/>
              </a:spcAft>
            </a:pPr>
            <a:endParaRPr lang="ru-RU" sz="1600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1000"/>
              </a:spcAft>
            </a:pPr>
            <a:endParaRPr lang="ru-RU" sz="1600" dirty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1000"/>
              </a:spcAft>
            </a:pPr>
            <a:endParaRPr lang="ru-RU" sz="1600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1000"/>
              </a:spcAft>
            </a:pPr>
            <a:endParaRPr lang="ru-RU" sz="1600" dirty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1000"/>
              </a:spcAft>
            </a:pPr>
            <a:endParaRPr lang="ru-RU" sz="1600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1000"/>
              </a:spcAft>
            </a:pPr>
            <a:r>
              <a:rPr lang="ru-RU" sz="1600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Изобразительная творческая деятельность на </a:t>
            </a:r>
          </a:p>
          <a:p>
            <a:pPr>
              <a:lnSpc>
                <a:spcPts val="1200"/>
              </a:lnSpc>
              <a:spcAft>
                <a:spcPts val="1000"/>
              </a:spcAft>
            </a:pPr>
            <a:r>
              <a:rPr lang="ru-RU" sz="1600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уроках литературного чтения:</a:t>
            </a:r>
          </a:p>
          <a:p>
            <a:pPr marL="285750" indent="-285750">
              <a:lnSpc>
                <a:spcPts val="1200"/>
              </a:lnSpc>
              <a:spcAft>
                <a:spcPts val="1000"/>
              </a:spcAft>
              <a:buFontTx/>
              <a:buChar char="-"/>
            </a:pPr>
            <a:endParaRPr lang="ru-RU" sz="1600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 marL="285750" indent="-285750">
              <a:lnSpc>
                <a:spcPts val="1200"/>
              </a:lnSpc>
              <a:spcAft>
                <a:spcPts val="1000"/>
              </a:spcAft>
              <a:buFontTx/>
              <a:buChar char="-"/>
            </a:pPr>
            <a:r>
              <a:rPr lang="ru-RU" sz="1600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рисование </a:t>
            </a:r>
            <a:r>
              <a:rPr lang="ru-RU" sz="1600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эпизода, который больше </a:t>
            </a:r>
            <a:endParaRPr lang="ru-RU" sz="1600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1000"/>
              </a:spcAft>
            </a:pPr>
            <a:r>
              <a:rPr lang="ru-RU" sz="1600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понравился</a:t>
            </a:r>
            <a:r>
              <a:rPr lang="ru-RU" sz="1600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;</a:t>
            </a:r>
            <a:endParaRPr lang="ru-RU" sz="1600" dirty="0">
              <a:solidFill>
                <a:srgbClr val="FFFF00"/>
              </a:solidFill>
              <a:latin typeface="Calibri"/>
              <a:ea typeface="Calibri"/>
              <a:cs typeface="Times New Roman"/>
            </a:endParaRPr>
          </a:p>
          <a:p>
            <a:pPr marL="285750" indent="-285750">
              <a:lnSpc>
                <a:spcPts val="1200"/>
              </a:lnSpc>
              <a:spcAft>
                <a:spcPts val="1000"/>
              </a:spcAft>
              <a:buFontTx/>
              <a:buChar char="-"/>
            </a:pPr>
            <a:endParaRPr lang="ru-RU" sz="1600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 marL="285750" indent="-285750">
              <a:lnSpc>
                <a:spcPts val="1200"/>
              </a:lnSpc>
              <a:spcAft>
                <a:spcPts val="1000"/>
              </a:spcAft>
              <a:buFontTx/>
              <a:buChar char="-"/>
            </a:pPr>
            <a:r>
              <a:rPr lang="ru-RU" sz="1600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рисование </a:t>
            </a:r>
            <a:r>
              <a:rPr lang="ru-RU" sz="1600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заданного эпизода, персонажа, </a:t>
            </a:r>
            <a:endParaRPr lang="ru-RU" sz="1600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1000"/>
              </a:spcAft>
            </a:pPr>
            <a:r>
              <a:rPr lang="ru-RU" sz="1600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серии рисунков</a:t>
            </a:r>
            <a:r>
              <a:rPr lang="ru-RU" sz="1600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;</a:t>
            </a:r>
            <a:endParaRPr lang="ru-RU" sz="1600" dirty="0">
              <a:solidFill>
                <a:srgbClr val="FFFF00"/>
              </a:solidFill>
              <a:latin typeface="Calibri"/>
              <a:ea typeface="Calibri"/>
              <a:cs typeface="Times New Roman"/>
            </a:endParaRPr>
          </a:p>
          <a:p>
            <a:pPr marL="285750" indent="-285750">
              <a:lnSpc>
                <a:spcPts val="1200"/>
              </a:lnSpc>
              <a:spcAft>
                <a:spcPts val="1000"/>
              </a:spcAft>
              <a:buFontTx/>
              <a:buChar char="-"/>
            </a:pPr>
            <a:endParaRPr lang="ru-RU" sz="1600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 marL="285750" indent="-285750">
              <a:lnSpc>
                <a:spcPts val="1200"/>
              </a:lnSpc>
              <a:spcAft>
                <a:spcPts val="1000"/>
              </a:spcAft>
              <a:buFontTx/>
              <a:buChar char="-"/>
            </a:pPr>
            <a:r>
              <a:rPr lang="ru-RU" sz="1600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изображение </a:t>
            </a:r>
            <a:r>
              <a:rPr lang="ru-RU" sz="1600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настроения эпизода, </a:t>
            </a:r>
            <a:endParaRPr lang="ru-RU" sz="1600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1000"/>
              </a:spcAft>
            </a:pPr>
            <a:r>
              <a:rPr lang="ru-RU" sz="1600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произведения </a:t>
            </a:r>
            <a:r>
              <a:rPr lang="ru-RU" sz="1600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или персонажа;</a:t>
            </a:r>
            <a:endParaRPr lang="ru-RU" sz="1600" dirty="0">
              <a:solidFill>
                <a:srgbClr val="FFFF00"/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ts val="1200"/>
              </a:lnSpc>
              <a:spcAft>
                <a:spcPts val="1000"/>
              </a:spcAft>
            </a:pPr>
            <a:r>
              <a:rPr lang="ru-RU" sz="1600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 </a:t>
            </a:r>
          </a:p>
          <a:p>
            <a:pPr>
              <a:lnSpc>
                <a:spcPts val="1200"/>
              </a:lnSpc>
              <a:spcAft>
                <a:spcPts val="1000"/>
              </a:spcAft>
            </a:pPr>
            <a:r>
              <a:rPr lang="ru-RU" sz="1600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- составление </a:t>
            </a:r>
            <a:r>
              <a:rPr lang="ru-RU" sz="1600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рисованного диафильма;</a:t>
            </a:r>
            <a:endParaRPr lang="ru-RU" sz="1600" dirty="0">
              <a:solidFill>
                <a:srgbClr val="FFFF00"/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ts val="1200"/>
              </a:lnSpc>
              <a:spcAft>
                <a:spcPts val="1000"/>
              </a:spcAft>
            </a:pPr>
            <a:r>
              <a:rPr lang="ru-RU" sz="1600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 </a:t>
            </a:r>
          </a:p>
          <a:p>
            <a:pPr marL="285750" indent="-285750">
              <a:lnSpc>
                <a:spcPts val="1200"/>
              </a:lnSpc>
              <a:spcAft>
                <a:spcPts val="1000"/>
              </a:spcAft>
              <a:buFontTx/>
              <a:buChar char="-"/>
            </a:pPr>
            <a:r>
              <a:rPr lang="ru-RU" sz="1600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аппликацию</a:t>
            </a:r>
            <a:r>
              <a:rPr lang="ru-RU" sz="1600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, лепку, изготовление макета </a:t>
            </a:r>
            <a:endParaRPr lang="ru-RU" sz="1600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1000"/>
              </a:spcAft>
            </a:pPr>
            <a:r>
              <a:rPr lang="ru-RU" sz="1600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книги</a:t>
            </a:r>
            <a:r>
              <a:rPr lang="ru-RU" sz="1600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, рассматривание и обсуждение </a:t>
            </a:r>
            <a:endParaRPr lang="ru-RU" sz="1600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1000"/>
              </a:spcAft>
            </a:pPr>
            <a:r>
              <a:rPr lang="ru-RU" sz="1600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иллюстраций </a:t>
            </a:r>
            <a:r>
              <a:rPr lang="ru-RU" sz="1600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художников;</a:t>
            </a:r>
            <a:endParaRPr lang="ru-RU" sz="1600" dirty="0">
              <a:solidFill>
                <a:srgbClr val="FFFF00"/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ts val="1200"/>
              </a:lnSpc>
              <a:spcAft>
                <a:spcPts val="1000"/>
              </a:spcAft>
            </a:pPr>
            <a:endParaRPr lang="ru-RU" sz="1600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1000"/>
              </a:spcAft>
            </a:pPr>
            <a:r>
              <a:rPr lang="ru-RU" sz="1600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 -составление </a:t>
            </a:r>
            <a:r>
              <a:rPr lang="ru-RU" sz="1600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картинного плана.</a:t>
            </a:r>
            <a:endParaRPr lang="ru-RU" sz="1600" dirty="0">
              <a:solidFill>
                <a:srgbClr val="FFFF00"/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ts val="1200"/>
              </a:lnSpc>
              <a:spcAft>
                <a:spcPts val="1000"/>
              </a:spcAft>
            </a:pPr>
            <a:r>
              <a:rPr lang="ru-RU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 </a:t>
            </a:r>
            <a:endParaRPr lang="ru-RU" sz="2400" dirty="0">
              <a:solidFill>
                <a:prstClr val="white"/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ts val="1200"/>
              </a:lnSpc>
              <a:spcAft>
                <a:spcPts val="1000"/>
              </a:spcAft>
            </a:pPr>
            <a:r>
              <a:rPr lang="ru-RU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 </a:t>
            </a:r>
            <a:endParaRPr lang="ru-RU" sz="2400" dirty="0">
              <a:solidFill>
                <a:prstClr val="white"/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ts val="1200"/>
              </a:lnSpc>
              <a:spcAft>
                <a:spcPts val="1000"/>
              </a:spcAft>
            </a:pPr>
            <a:endParaRPr lang="ru-RU" dirty="0">
              <a:solidFill>
                <a:srgbClr val="333333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1000"/>
              </a:spcAft>
            </a:pPr>
            <a:endParaRPr lang="ru-RU" dirty="0" smtClean="0">
              <a:solidFill>
                <a:srgbClr val="333333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1000"/>
              </a:spcAft>
            </a:pPr>
            <a:endParaRPr lang="ru-RU" sz="2400" dirty="0">
              <a:solidFill>
                <a:prstClr val="white"/>
              </a:solidFill>
              <a:latin typeface="Calibri"/>
              <a:ea typeface="Calibri"/>
              <a:cs typeface="Times New Roman"/>
            </a:endParaRPr>
          </a:p>
        </p:txBody>
      </p:sp>
      <p:pic>
        <p:nvPicPr>
          <p:cNvPr id="3" name="Picture 13" descr="C:\Documents and Settings\1\Мои документы\Downloads\dc381c9490b0be10c1e8a59e4b62047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9847925">
            <a:off x="7876959" y="949462"/>
            <a:ext cx="962025" cy="800100"/>
          </a:xfrm>
          <a:prstGeom prst="rect">
            <a:avLst/>
          </a:prstGeom>
          <a:noFill/>
        </p:spPr>
      </p:pic>
      <p:pic>
        <p:nvPicPr>
          <p:cNvPr id="4" name="Picture 13" descr="C:\Documents and Settings\1\Мои документы\Downloads\dc381c9490b0be10c1e8a59e4b62047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935690">
            <a:off x="434371" y="4734533"/>
            <a:ext cx="962025" cy="800100"/>
          </a:xfrm>
          <a:prstGeom prst="rect">
            <a:avLst/>
          </a:prstGeom>
          <a:noFill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159615221"/>
      </p:ext>
    </p:extLst>
  </p:cSld>
  <p:clrMapOvr>
    <a:masterClrMapping/>
  </p:clrMapOvr>
  <p:transition advTm="40885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миша\Desktop\фотокарточки\SAM_204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550296"/>
            <a:ext cx="6624736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миша\Desktop\фотокарточки\SAM_204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0459" y="1550296"/>
            <a:ext cx="6631868" cy="4973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миша\Desktop\фотокарточки\SAM_203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0459" y="1388897"/>
            <a:ext cx="6839933" cy="5129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миша\Desktop\фотокарточки\SAM_2028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0458" y="1355611"/>
            <a:ext cx="6839933" cy="5129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02486296"/>
      </p:ext>
    </p:extLst>
  </p:cSld>
  <p:clrMapOvr>
    <a:masterClrMapping/>
  </p:clrMapOvr>
  <p:transition advTm="14835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0-tub-ru.yandex.net/i?id=8d7be6eca971d2cbe62f9e7b57c1d8d7-77-144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97254">
            <a:off x="431611" y="3166027"/>
            <a:ext cx="1327044" cy="2052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im1-tub-ru.yandex.net/i?id=e42cc89e4be3c3dcf8c7574eba6a3e86-100-144&amp;n=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742936">
            <a:off x="7057843" y="837998"/>
            <a:ext cx="1343195" cy="2120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im0-tub-ru.yandex.net/i?id=f098d52def292119be86a514320f5379-47-144&amp;n=2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88151">
            <a:off x="4773906" y="3777457"/>
            <a:ext cx="2104623" cy="2652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Литературное чтение, 4 класс, Часть 2, Бунеев Р.Н., Бунеева Е.В., 20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31619">
            <a:off x="2377711" y="3588278"/>
            <a:ext cx="1660029" cy="2505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2699792" y="764704"/>
            <a:ext cx="3672408" cy="244827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2000" i="1" kern="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Развитие творческих способностей </a:t>
            </a:r>
            <a:br>
              <a:rPr lang="ru-RU" altLang="ru-RU" sz="2000" i="1" kern="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</a:br>
            <a:r>
              <a:rPr lang="ru-RU" altLang="ru-RU" sz="2000" i="1" kern="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младших школьников на уроках литературного чтения.</a:t>
            </a:r>
            <a:br>
              <a:rPr lang="ru-RU" altLang="ru-RU" sz="2000" i="1" kern="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</a:br>
            <a:endParaRPr lang="ru-RU" sz="2000" dirty="0">
              <a:solidFill>
                <a:srgbClr val="00B0F0"/>
              </a:solidFill>
            </a:endParaRPr>
          </a:p>
        </p:txBody>
      </p:sp>
      <p:pic>
        <p:nvPicPr>
          <p:cNvPr id="8" name="Picture 13" descr="C:\Documents and Settings\1\Мои документы\Downloads\dc381c9490b0be10c1e8a59e4b620478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2935690">
            <a:off x="1452256" y="1929871"/>
            <a:ext cx="962025" cy="800100"/>
          </a:xfrm>
          <a:prstGeom prst="rect">
            <a:avLst/>
          </a:prstGeom>
          <a:noFill/>
        </p:spPr>
      </p:pic>
      <p:pic>
        <p:nvPicPr>
          <p:cNvPr id="9" name="Picture 13" descr="C:\Documents and Settings\1\Мои документы\Downloads\dc381c9490b0be10c1e8a59e4b620478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17883906">
            <a:off x="6470501" y="477142"/>
            <a:ext cx="962025" cy="800100"/>
          </a:xfrm>
          <a:prstGeom prst="rect">
            <a:avLst/>
          </a:prstGeom>
          <a:noFill/>
        </p:spPr>
      </p:pic>
      <p:pic>
        <p:nvPicPr>
          <p:cNvPr id="10" name="Picture 13" descr="C:\Documents and Settings\1\Мои документы\Downloads\dc381c9490b0be10c1e8a59e4b620478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2935690">
            <a:off x="976328" y="5609272"/>
            <a:ext cx="962025" cy="800100"/>
          </a:xfrm>
          <a:prstGeom prst="rect">
            <a:avLst/>
          </a:prstGeom>
          <a:noFill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38721815"/>
      </p:ext>
    </p:extLst>
  </p:cSld>
  <p:clrMapOvr>
    <a:masterClrMapping/>
  </p:clrMapOvr>
  <p:transition advTm="15103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555776" y="908720"/>
            <a:ext cx="5040560" cy="53285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1200"/>
              </a:lnSpc>
              <a:spcAft>
                <a:spcPts val="600"/>
              </a:spcAft>
            </a:pPr>
            <a:r>
              <a:rPr lang="ru-RU" sz="1600" b="1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Проблема: </a:t>
            </a:r>
            <a:r>
              <a:rPr lang="ru-RU" sz="1600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Как активизировать творческую деятельность младших школьников на уроках литературного чтения?</a:t>
            </a:r>
            <a:endParaRPr lang="ru-RU" sz="2000" dirty="0">
              <a:solidFill>
                <a:srgbClr val="FFFF00"/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ts val="1200"/>
              </a:lnSpc>
              <a:spcAft>
                <a:spcPts val="600"/>
              </a:spcAft>
            </a:pPr>
            <a:endParaRPr lang="ru-RU" sz="1600" b="1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600"/>
              </a:spcAft>
            </a:pPr>
            <a:r>
              <a:rPr lang="ru-RU" sz="1600" b="1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Цель</a:t>
            </a:r>
            <a:r>
              <a:rPr lang="ru-RU" sz="1600" b="1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:</a:t>
            </a:r>
            <a:r>
              <a:rPr lang="ru-RU" sz="1600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 обобщить опыт работы и систематизировать эффективные способы, способствующих развитию творческих способностей младших школьников в процессе обучения литературному чтению.</a:t>
            </a:r>
            <a:endParaRPr lang="ru-RU" sz="2000" dirty="0">
              <a:solidFill>
                <a:srgbClr val="FFFF00"/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ts val="1200"/>
              </a:lnSpc>
              <a:spcAft>
                <a:spcPts val="600"/>
              </a:spcAft>
            </a:pPr>
            <a:endParaRPr lang="ru-RU" sz="1600" b="1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600"/>
              </a:spcAft>
            </a:pPr>
            <a:r>
              <a:rPr lang="ru-RU" sz="1600" b="1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Задачи</a:t>
            </a:r>
            <a:r>
              <a:rPr lang="ru-RU" sz="1600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:</a:t>
            </a:r>
            <a:endParaRPr lang="ru-RU" sz="2000" dirty="0">
              <a:solidFill>
                <a:srgbClr val="FFFF00"/>
              </a:solidFill>
              <a:latin typeface="Calibri"/>
              <a:ea typeface="Calibri"/>
              <a:cs typeface="Times New Roman"/>
            </a:endParaRPr>
          </a:p>
          <a:p>
            <a:pPr marL="342900" indent="-342900">
              <a:lnSpc>
                <a:spcPts val="12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ru-RU" sz="1600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 1.Изучить </a:t>
            </a:r>
            <a:r>
              <a:rPr lang="ru-RU" sz="1600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научно-методическую </a:t>
            </a:r>
            <a:r>
              <a:rPr lang="ru-RU" sz="1600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литературу по </a:t>
            </a:r>
            <a:r>
              <a:rPr lang="ru-RU" sz="1600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данному вопросу</a:t>
            </a:r>
            <a:r>
              <a:rPr lang="ru-RU" sz="1600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.</a:t>
            </a:r>
            <a:endParaRPr lang="ru-RU" sz="2000" dirty="0">
              <a:solidFill>
                <a:srgbClr val="FFFF00"/>
              </a:solidFill>
              <a:latin typeface="Calibri"/>
              <a:ea typeface="Calibri"/>
              <a:cs typeface="Times New Roman"/>
            </a:endParaRPr>
          </a:p>
          <a:p>
            <a:pPr marL="342900" indent="-342900">
              <a:lnSpc>
                <a:spcPts val="12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ru-RU" sz="1600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 2.Выявить </a:t>
            </a:r>
            <a:r>
              <a:rPr lang="ru-RU" sz="1600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уровень развития творческих способностей у учащихся младших школьников</a:t>
            </a:r>
            <a:r>
              <a:rPr lang="ru-RU" sz="1600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.</a:t>
            </a:r>
            <a:endParaRPr lang="ru-RU" sz="2000" dirty="0">
              <a:solidFill>
                <a:srgbClr val="FFFF00"/>
              </a:solidFill>
              <a:latin typeface="Calibri"/>
              <a:ea typeface="Calibri"/>
              <a:cs typeface="Times New Roman"/>
            </a:endParaRPr>
          </a:p>
          <a:p>
            <a:pPr marL="342900" indent="-342900">
              <a:lnSpc>
                <a:spcPts val="12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ru-RU" sz="1600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 3.Составить </a:t>
            </a:r>
            <a:r>
              <a:rPr lang="ru-RU" sz="1600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систему упражнений, способствующих развитию творческих способностей младших школьников на уроках литературного чтения.</a:t>
            </a:r>
            <a:endParaRPr lang="ru-RU" sz="2000" dirty="0">
              <a:solidFill>
                <a:srgbClr val="FFFF00"/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555776" y="908720"/>
            <a:ext cx="5040560" cy="53285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1200"/>
              </a:lnSpc>
              <a:spcAft>
                <a:spcPts val="600"/>
              </a:spcAft>
            </a:pPr>
            <a:r>
              <a:rPr lang="ru-RU" b="1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Ожидаемый результат: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 Подготовка учителя к работе с учащимися по развитию творческих способностей младших школьников на уроках литературного чтения.</a:t>
            </a:r>
            <a:endParaRPr lang="ru-RU" sz="2400" dirty="0">
              <a:solidFill>
                <a:srgbClr val="FFFF00"/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ts val="1200"/>
              </a:lnSpc>
              <a:spcAft>
                <a:spcPts val="600"/>
              </a:spcAft>
            </a:pPr>
            <a:endParaRPr lang="ru-RU" b="1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600"/>
              </a:spcAft>
            </a:pPr>
            <a:r>
              <a:rPr lang="ru-RU" b="1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Конечный </a:t>
            </a:r>
            <a:r>
              <a:rPr lang="ru-RU" b="1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результат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: Обобщение опыта работы в виде рекомендаций для учителей.</a:t>
            </a:r>
            <a:endParaRPr lang="ru-RU" sz="2400" dirty="0">
              <a:solidFill>
                <a:srgbClr val="FFFF00"/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ts val="1200"/>
              </a:lnSpc>
              <a:spcAft>
                <a:spcPts val="600"/>
              </a:spcAft>
            </a:pPr>
            <a:endParaRPr lang="ru-RU" b="1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600"/>
              </a:spcAft>
            </a:pPr>
            <a:r>
              <a:rPr lang="ru-RU" b="1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Актуальность:</a:t>
            </a:r>
            <a:endParaRPr lang="ru-RU" sz="2400" dirty="0">
              <a:solidFill>
                <a:srgbClr val="FFFF00"/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ts val="1200"/>
              </a:lnSpc>
              <a:spcAft>
                <a:spcPts val="600"/>
              </a:spcAft>
            </a:pP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Одной из актуальных проблем начального обучения, требующей своевременного решения, является развитие творческих способностей младших школьников.</a:t>
            </a:r>
            <a:endParaRPr lang="ru-RU" sz="2400" dirty="0">
              <a:solidFill>
                <a:srgbClr val="FFFF00"/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555776" y="908720"/>
            <a:ext cx="5040560" cy="53285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600"/>
              </a:spcAft>
            </a:pPr>
            <a:r>
              <a:rPr lang="ru-RU" sz="2400" b="1" i="1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Ребенок – не кувшин,</a:t>
            </a:r>
            <a:endParaRPr lang="ru-RU" sz="2400" dirty="0">
              <a:solidFill>
                <a:srgbClr val="FFFF00"/>
              </a:solidFill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600"/>
              </a:spcAft>
            </a:pPr>
            <a:r>
              <a:rPr lang="ru-RU" sz="2400" b="1" i="1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который надо наполнить,</a:t>
            </a:r>
            <a:endParaRPr lang="ru-RU" sz="2400" dirty="0">
              <a:solidFill>
                <a:srgbClr val="FFFF00"/>
              </a:solidFill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600"/>
              </a:spcAft>
            </a:pPr>
            <a:r>
              <a:rPr lang="ru-RU" sz="2400" b="1" i="1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а лампада, которую надо зажечь.</a:t>
            </a:r>
            <a:endParaRPr lang="ru-RU" sz="2400" dirty="0">
              <a:solidFill>
                <a:srgbClr val="FFFF00"/>
              </a:solidFill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600"/>
              </a:spcAft>
            </a:pPr>
            <a:r>
              <a:rPr lang="ru-RU" b="1" i="1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Средневековые гуманисты</a:t>
            </a:r>
            <a:endParaRPr lang="ru-RU" sz="1200" dirty="0">
              <a:solidFill>
                <a:srgbClr val="FFFF00"/>
              </a:solidFill>
              <a:latin typeface="Calibri"/>
              <a:ea typeface="Calibri"/>
              <a:cs typeface="Times New Roman"/>
            </a:endParaRPr>
          </a:p>
        </p:txBody>
      </p:sp>
      <p:pic>
        <p:nvPicPr>
          <p:cNvPr id="5" name="Picture 13" descr="C:\Documents and Settings\1\Мои документы\Downloads\dc381c9490b0be10c1e8a59e4b62047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935690">
            <a:off x="676159" y="3798430"/>
            <a:ext cx="962025" cy="800100"/>
          </a:xfrm>
          <a:prstGeom prst="rect">
            <a:avLst/>
          </a:prstGeom>
          <a:noFill/>
        </p:spPr>
      </p:pic>
      <p:pic>
        <p:nvPicPr>
          <p:cNvPr id="6" name="Picture 13" descr="C:\Documents and Settings\1\Мои документы\Downloads\dc381c9490b0be10c1e8a59e4b62047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219202">
            <a:off x="7732944" y="1154598"/>
            <a:ext cx="962025" cy="800100"/>
          </a:xfrm>
          <a:prstGeom prst="rect">
            <a:avLst/>
          </a:prstGeom>
          <a:noFill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948098273"/>
      </p:ext>
    </p:extLst>
  </p:cSld>
  <p:clrMapOvr>
    <a:masterClrMapping/>
  </p:clrMapOvr>
  <p:transition advTm="78196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миша\Desktop\фотокарточки\SAM_106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4437113"/>
            <a:ext cx="3227851" cy="2420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кругленный прямоугольник 2"/>
          <p:cNvSpPr/>
          <p:nvPr/>
        </p:nvSpPr>
        <p:spPr>
          <a:xfrm>
            <a:off x="3347864" y="404664"/>
            <a:ext cx="4248472" cy="56886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742950" lvl="1" indent="-28575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  <a:buSzPct val="65000"/>
            </a:pPr>
            <a:r>
              <a:rPr lang="ru-RU" altLang="ru-RU" sz="1600" b="1" i="1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1. Изменение роли ученика</a:t>
            </a:r>
          </a:p>
          <a:p>
            <a:pPr marL="742950" lvl="1" indent="-28575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  <a:buSzPct val="65000"/>
            </a:pPr>
            <a:r>
              <a:rPr lang="ru-RU" altLang="ru-RU" sz="1600" b="1" i="1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2. Комфортная психологическая обстановка</a:t>
            </a:r>
          </a:p>
          <a:p>
            <a:pPr marL="742950" lvl="1" indent="-28575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  <a:buSzPct val="65000"/>
            </a:pPr>
            <a:r>
              <a:rPr lang="ru-RU" altLang="ru-RU" sz="1600" b="1" i="1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3. Создание внутренней мотивации учения</a:t>
            </a:r>
          </a:p>
          <a:p>
            <a:pPr marL="742950" lvl="1" indent="-28575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  <a:buSzPct val="65000"/>
            </a:pPr>
            <a:r>
              <a:rPr lang="ru-RU" altLang="ru-RU" sz="1600" b="1" i="1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4. Корректная педагогическая помощь ребёнку</a:t>
            </a:r>
          </a:p>
          <a:p>
            <a:pPr marL="742950" lvl="1" indent="-28575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  <a:buSzPct val="65000"/>
            </a:pPr>
            <a:r>
              <a:rPr lang="ru-RU" altLang="ru-RU" sz="1600" b="1" i="1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5. Сочетание разнообразных форм работы</a:t>
            </a:r>
          </a:p>
          <a:p>
            <a:pPr marL="742950" lvl="1" indent="-28575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  <a:buSzPct val="65000"/>
            </a:pPr>
            <a:r>
              <a:rPr lang="ru-RU" altLang="ru-RU" sz="1600" b="1" i="1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6. </a:t>
            </a:r>
            <a:r>
              <a:rPr lang="ru-RU" altLang="ru-RU" sz="1600" b="1" i="1" kern="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Межпредметность</a:t>
            </a:r>
            <a:endParaRPr lang="ru-RU" altLang="ru-RU" sz="1600" b="1" i="1" kern="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/>
            </a:endParaRPr>
          </a:p>
          <a:p>
            <a:pPr marL="742950" lvl="1" indent="-28575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  <a:buSzPct val="65000"/>
            </a:pPr>
            <a:r>
              <a:rPr lang="ru-RU" altLang="ru-RU" sz="1600" b="1" i="1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7. Создание ситуации успеха</a:t>
            </a:r>
          </a:p>
          <a:p>
            <a:pPr marL="742950" lvl="1" indent="-28575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  <a:buSzPct val="65000"/>
            </a:pPr>
            <a:r>
              <a:rPr lang="ru-RU" altLang="ru-RU" sz="1600" b="1" i="1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8. Самостоятельность выполнения творческого задания</a:t>
            </a:r>
          </a:p>
          <a:p>
            <a:pPr marL="742950" lvl="1" indent="-28575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  <a:buSzPct val="65000"/>
            </a:pPr>
            <a:r>
              <a:rPr lang="ru-RU" altLang="ru-RU" sz="1600" b="1" i="1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9.Разнообразие творческих заданий</a:t>
            </a:r>
          </a:p>
          <a:p>
            <a:pPr marL="742950" lvl="1" indent="-28575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  <a:buSzPct val="65000"/>
            </a:pPr>
            <a:r>
              <a:rPr lang="ru-RU" altLang="ru-RU" sz="1600" b="1" i="1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10. Последовательность и системность в развитии творческих способностей учащихся</a:t>
            </a:r>
          </a:p>
        </p:txBody>
      </p:sp>
      <p:pic>
        <p:nvPicPr>
          <p:cNvPr id="4" name="Picture 13" descr="C:\Documents and Settings\1\Мои документы\Downloads\dc381c9490b0be10c1e8a59e4b620478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935690">
            <a:off x="1577014" y="2358269"/>
            <a:ext cx="962025" cy="800100"/>
          </a:xfrm>
          <a:prstGeom prst="rect">
            <a:avLst/>
          </a:prstGeom>
          <a:noFill/>
        </p:spPr>
      </p:pic>
      <p:pic>
        <p:nvPicPr>
          <p:cNvPr id="5" name="Picture 13" descr="C:\Documents and Settings\1\Мои документы\Downloads\dc381c9490b0be10c1e8a59e4b620478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9649406">
            <a:off x="8042345" y="1392581"/>
            <a:ext cx="962025" cy="800100"/>
          </a:xfrm>
          <a:prstGeom prst="rect">
            <a:avLst/>
          </a:prstGeom>
          <a:noFill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42299973"/>
      </p:ext>
    </p:extLst>
  </p:cSld>
  <p:clrMapOvr>
    <a:masterClrMapping/>
  </p:clrMapOvr>
  <p:transition advTm="37679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419872" y="332656"/>
            <a:ext cx="4248472" cy="64087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1200"/>
              </a:lnSpc>
              <a:spcAft>
                <a:spcPts val="600"/>
              </a:spcAft>
            </a:pPr>
            <a:r>
              <a:rPr lang="ru-RU" sz="1600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В повседневной жизни творчеством </a:t>
            </a:r>
            <a:endParaRPr lang="ru-RU" sz="1600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600"/>
              </a:spcAft>
            </a:pPr>
            <a:r>
              <a:rPr lang="ru-RU" sz="1600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обычно </a:t>
            </a:r>
            <a:r>
              <a:rPr lang="ru-RU" sz="1600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называют, во-первых, </a:t>
            </a:r>
            <a:endParaRPr lang="ru-RU" sz="1600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600"/>
              </a:spcAft>
            </a:pPr>
            <a:r>
              <a:rPr lang="ru-RU" sz="1600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деятельность </a:t>
            </a:r>
            <a:r>
              <a:rPr lang="ru-RU" sz="1600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в области искусства, </a:t>
            </a:r>
            <a:endParaRPr lang="ru-RU" sz="1600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600"/>
              </a:spcAft>
            </a:pPr>
            <a:r>
              <a:rPr lang="ru-RU" sz="1600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во-вторых</a:t>
            </a:r>
            <a:r>
              <a:rPr lang="ru-RU" sz="1600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, конструирование, </a:t>
            </a:r>
            <a:endParaRPr lang="ru-RU" sz="1600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600"/>
              </a:spcAft>
            </a:pPr>
            <a:r>
              <a:rPr lang="ru-RU" sz="1600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созидание</a:t>
            </a:r>
            <a:r>
              <a:rPr lang="ru-RU" sz="1600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, реализацию новых </a:t>
            </a:r>
            <a:endParaRPr lang="ru-RU" sz="1600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600"/>
              </a:spcAft>
            </a:pPr>
            <a:r>
              <a:rPr lang="ru-RU" sz="1600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проектов</a:t>
            </a:r>
            <a:r>
              <a:rPr lang="ru-RU" sz="1600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, в-третьих, научное </a:t>
            </a:r>
            <a:endParaRPr lang="ru-RU" sz="1600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600"/>
              </a:spcAft>
            </a:pPr>
            <a:r>
              <a:rPr lang="ru-RU" sz="1600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познание</a:t>
            </a:r>
            <a:r>
              <a:rPr lang="ru-RU" sz="1600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, созидание разума, </a:t>
            </a:r>
            <a:r>
              <a:rPr lang="ru-RU" sz="1600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в-</a:t>
            </a:r>
          </a:p>
          <a:p>
            <a:pPr>
              <a:lnSpc>
                <a:spcPts val="1200"/>
              </a:lnSpc>
              <a:spcAft>
                <a:spcPts val="600"/>
              </a:spcAft>
            </a:pPr>
            <a:r>
              <a:rPr lang="ru-RU" sz="1600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четвертых</a:t>
            </a:r>
            <a:r>
              <a:rPr lang="ru-RU" sz="1600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, мышление в его высшей </a:t>
            </a:r>
            <a:endParaRPr lang="ru-RU" sz="1600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600"/>
              </a:spcAft>
            </a:pPr>
            <a:r>
              <a:rPr lang="ru-RU" sz="1600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форме</a:t>
            </a:r>
            <a:r>
              <a:rPr lang="ru-RU" sz="1600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, выходящее за пределы </a:t>
            </a:r>
            <a:endParaRPr lang="ru-RU" sz="1600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600"/>
              </a:spcAft>
            </a:pPr>
            <a:r>
              <a:rPr lang="ru-RU" sz="1600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требуемого </a:t>
            </a:r>
            <a:r>
              <a:rPr lang="ru-RU" sz="1600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для решения возникшей </a:t>
            </a:r>
            <a:endParaRPr lang="ru-RU" sz="1600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600"/>
              </a:spcAft>
            </a:pPr>
            <a:r>
              <a:rPr lang="ru-RU" sz="1600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задачи </a:t>
            </a:r>
            <a:r>
              <a:rPr lang="ru-RU" sz="1600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уже известными способами, </a:t>
            </a:r>
            <a:endParaRPr lang="ru-RU" sz="1600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600"/>
              </a:spcAft>
            </a:pPr>
            <a:r>
              <a:rPr lang="ru-RU" sz="1600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проявляющееся </a:t>
            </a:r>
            <a:r>
              <a:rPr lang="ru-RU" sz="1600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как воображение, </a:t>
            </a:r>
            <a:endParaRPr lang="ru-RU" sz="1600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600"/>
              </a:spcAft>
            </a:pPr>
            <a:r>
              <a:rPr lang="ru-RU" sz="1600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являющееся </a:t>
            </a:r>
            <a:r>
              <a:rPr lang="ru-RU" sz="1600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условием мастерства и </a:t>
            </a:r>
            <a:endParaRPr lang="ru-RU" sz="1600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600"/>
              </a:spcAft>
            </a:pPr>
            <a:r>
              <a:rPr lang="ru-RU" sz="1600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инициативы</a:t>
            </a:r>
            <a:r>
              <a:rPr lang="ru-RU" sz="1600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.</a:t>
            </a:r>
            <a:endParaRPr lang="ru-RU" sz="2000" dirty="0">
              <a:solidFill>
                <a:srgbClr val="FFFF00"/>
              </a:solidFill>
              <a:latin typeface="Calibri"/>
              <a:ea typeface="Calibri"/>
              <a:cs typeface="Times New Roman"/>
            </a:endParaRPr>
          </a:p>
        </p:txBody>
      </p:sp>
      <p:pic>
        <p:nvPicPr>
          <p:cNvPr id="3074" name="Picture 2" descr="C:\Users\миша\Desktop\фотокарточки\SAM_190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45" y="2458440"/>
            <a:ext cx="3299670" cy="4399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миша\Desktop\фотокарточки\SAM_191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4383806"/>
            <a:ext cx="3298925" cy="2474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миша\Desktop\фотокарточки\SAM_167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6" y="2458440"/>
            <a:ext cx="3298925" cy="2474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миша\Desktop\фотокарточки\SAM_1326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45" y="4383248"/>
            <a:ext cx="3299669" cy="2474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миша\Desktop\фотокарточки\SAM_1294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8278" y="4337735"/>
            <a:ext cx="3417416" cy="2563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C:\Users\миша\Desktop\фотокарточки\SAM_1006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6" y="2487588"/>
            <a:ext cx="3255948" cy="4341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кругленный прямоугольник 2"/>
          <p:cNvSpPr/>
          <p:nvPr/>
        </p:nvSpPr>
        <p:spPr>
          <a:xfrm>
            <a:off x="3419872" y="332656"/>
            <a:ext cx="4248472" cy="64087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1200"/>
              </a:lnSpc>
              <a:spcAft>
                <a:spcPts val="600"/>
              </a:spcAft>
            </a:pP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Что же такое "творческие </a:t>
            </a:r>
            <a:endParaRPr lang="ru-RU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600"/>
              </a:spcAf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способности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", или </a:t>
            </a: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«</a:t>
            </a:r>
          </a:p>
          <a:p>
            <a:pPr>
              <a:lnSpc>
                <a:spcPts val="1200"/>
              </a:lnSpc>
              <a:spcAft>
                <a:spcPts val="600"/>
              </a:spcAf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креативность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"? Так, П. </a:t>
            </a:r>
            <a:r>
              <a:rPr lang="ru-RU" dirty="0" err="1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Торренс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 </a:t>
            </a:r>
            <a:endParaRPr lang="ru-RU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600"/>
              </a:spcAf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под 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креативностью понимал </a:t>
            </a:r>
            <a:endParaRPr lang="ru-RU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600"/>
              </a:spcAf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способность 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к обостренному </a:t>
            </a:r>
            <a:endParaRPr lang="ru-RU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600"/>
              </a:spcAf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восприятию 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недостатков, </a:t>
            </a:r>
            <a:endParaRPr lang="ru-RU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600"/>
              </a:spcAf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пробелов 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в знаниях, </a:t>
            </a:r>
            <a:endParaRPr lang="ru-RU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600"/>
              </a:spcAf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дисгармонии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. В структуре </a:t>
            </a:r>
            <a:endParaRPr lang="ru-RU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600"/>
              </a:spcAf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творческой 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деятельности он </a:t>
            </a:r>
            <a:endParaRPr lang="ru-RU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600"/>
              </a:spcAf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выделял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:</a:t>
            </a:r>
            <a:endParaRPr lang="ru-RU" sz="2400" dirty="0">
              <a:solidFill>
                <a:srgbClr val="FFFF00"/>
              </a:solidFill>
              <a:latin typeface="Calibri"/>
              <a:ea typeface="Calibri"/>
              <a:cs typeface="Times New Roman"/>
            </a:endParaRPr>
          </a:p>
          <a:p>
            <a:pPr marL="342900" indent="-342900">
              <a:lnSpc>
                <a:spcPts val="12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-</a:t>
            </a: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восприятие 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проблемы;</a:t>
            </a:r>
            <a:endParaRPr lang="ru-RU" sz="2400" dirty="0">
              <a:solidFill>
                <a:srgbClr val="FFFF00"/>
              </a:solidFill>
              <a:latin typeface="Calibri"/>
              <a:ea typeface="Calibri"/>
              <a:cs typeface="Times New Roman"/>
            </a:endParaRPr>
          </a:p>
          <a:p>
            <a:pPr marL="342900" indent="-342900">
              <a:lnSpc>
                <a:spcPts val="12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-поиск 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решения;</a:t>
            </a:r>
            <a:endParaRPr lang="ru-RU" sz="2400" dirty="0">
              <a:solidFill>
                <a:srgbClr val="FFFF00"/>
              </a:solidFill>
              <a:latin typeface="Calibri"/>
              <a:ea typeface="Calibri"/>
              <a:cs typeface="Times New Roman"/>
            </a:endParaRPr>
          </a:p>
          <a:p>
            <a:pPr marL="342900" indent="-342900">
              <a:lnSpc>
                <a:spcPts val="12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-возникновение 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и </a:t>
            </a: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формулировка 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гипотез;</a:t>
            </a:r>
            <a:endParaRPr lang="ru-RU" sz="2400" dirty="0">
              <a:solidFill>
                <a:srgbClr val="FFFF00"/>
              </a:solidFill>
              <a:latin typeface="Calibri"/>
              <a:ea typeface="Calibri"/>
              <a:cs typeface="Times New Roman"/>
            </a:endParaRPr>
          </a:p>
          <a:p>
            <a:pPr marL="342900" indent="-342900">
              <a:lnSpc>
                <a:spcPts val="12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-проверка гипотез;</a:t>
            </a:r>
            <a:r>
              <a:rPr lang="ru-RU" sz="2400" dirty="0" smtClean="0">
                <a:solidFill>
                  <a:srgbClr val="FFFF00"/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их </a:t>
            </a:r>
            <a:r>
              <a:rPr lang="ru-RU" dirty="0" err="1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модефикация</a:t>
            </a: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;</a:t>
            </a:r>
            <a:endParaRPr lang="ru-RU" sz="2400" dirty="0">
              <a:solidFill>
                <a:srgbClr val="FFFF00"/>
              </a:solidFill>
              <a:latin typeface="Calibri"/>
              <a:ea typeface="Calibri"/>
              <a:cs typeface="Times New Roman"/>
            </a:endParaRPr>
          </a:p>
          <a:p>
            <a:pPr marL="342900" indent="-342900">
              <a:lnSpc>
                <a:spcPts val="12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-нахождение 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результатов</a:t>
            </a:r>
            <a:endParaRPr lang="ru-RU" sz="2400" dirty="0">
              <a:solidFill>
                <a:srgbClr val="FFFF00"/>
              </a:solidFill>
              <a:latin typeface="Calibri"/>
              <a:ea typeface="Calibri"/>
              <a:cs typeface="Times New Roman"/>
            </a:endParaRPr>
          </a:p>
        </p:txBody>
      </p:sp>
      <p:pic>
        <p:nvPicPr>
          <p:cNvPr id="10" name="Picture 13" descr="C:\Documents and Settings\1\Мои документы\Downloads\dc381c9490b0be10c1e8a59e4b620478.gif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 rot="2935690">
            <a:off x="2134832" y="1432925"/>
            <a:ext cx="962025" cy="800100"/>
          </a:xfrm>
          <a:prstGeom prst="rect">
            <a:avLst/>
          </a:prstGeom>
          <a:noFill/>
        </p:spPr>
      </p:pic>
      <p:pic>
        <p:nvPicPr>
          <p:cNvPr id="11" name="Picture 13" descr="C:\Documents and Settings\1\Мои документы\Downloads\dc381c9490b0be10c1e8a59e4b620478.gif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 rot="2935690">
            <a:off x="7804951" y="2087537"/>
            <a:ext cx="962025" cy="800100"/>
          </a:xfrm>
          <a:prstGeom prst="rect">
            <a:avLst/>
          </a:prstGeom>
          <a:noFill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131837992"/>
      </p:ext>
    </p:extLst>
  </p:cSld>
  <p:clrMapOvr>
    <a:masterClrMapping/>
  </p:clrMapOvr>
  <p:transition advTm="72825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195736" y="1052736"/>
            <a:ext cx="5544616" cy="56886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1200"/>
              </a:lnSpc>
              <a:spcAft>
                <a:spcPts val="600"/>
              </a:spcAft>
            </a:pPr>
            <a:r>
              <a:rPr lang="ru-RU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 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Творческие способности - это </a:t>
            </a:r>
            <a:endParaRPr lang="ru-RU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600"/>
              </a:spcAf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индивидуально-психологические </a:t>
            </a:r>
          </a:p>
          <a:p>
            <a:pPr>
              <a:lnSpc>
                <a:spcPts val="1200"/>
              </a:lnSpc>
              <a:spcAft>
                <a:spcPts val="600"/>
              </a:spcAf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особенности 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индивида, которые имеют </a:t>
            </a:r>
            <a:endParaRPr lang="ru-RU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600"/>
              </a:spcAf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отношение 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к успешности выполнения какой </a:t>
            </a: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– </a:t>
            </a:r>
          </a:p>
          <a:p>
            <a:pPr>
              <a:lnSpc>
                <a:spcPts val="1200"/>
              </a:lnSpc>
              <a:spcAft>
                <a:spcPts val="600"/>
              </a:spcAf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либо 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деятельности, но не сводятся к </a:t>
            </a: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з</a:t>
            </a:r>
          </a:p>
          <a:p>
            <a:pPr>
              <a:lnSpc>
                <a:spcPts val="1200"/>
              </a:lnSpc>
              <a:spcAft>
                <a:spcPts val="600"/>
              </a:spcAft>
            </a:pPr>
            <a:r>
              <a:rPr lang="ru-RU" dirty="0" err="1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наниям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, умениям, навыкам, которые уже </a:t>
            </a:r>
            <a:endParaRPr lang="ru-RU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600"/>
              </a:spcAf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выработаны 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у школьника.</a:t>
            </a:r>
            <a:endParaRPr lang="ru-RU" sz="2400" dirty="0">
              <a:solidFill>
                <a:srgbClr val="FFFF00"/>
              </a:solidFill>
              <a:latin typeface="Calibri"/>
              <a:ea typeface="Calibri"/>
              <a:cs typeface="Times New Roman"/>
            </a:endParaRPr>
          </a:p>
          <a:p>
            <a:pPr marL="342900" indent="-342900">
              <a:lnSpc>
                <a:spcPts val="1200"/>
              </a:lnSpc>
              <a:spcAft>
                <a:spcPts val="1000"/>
              </a:spcAft>
              <a:tabLst>
                <a:tab pos="457200" algn="l"/>
              </a:tabLst>
            </a:pPr>
            <a:endParaRPr lang="ru-RU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 marL="342900" indent="-342900">
              <a:lnSpc>
                <a:spcPts val="12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Быстрота 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- способность высказывать максимальное количество идей (в данном случае важно не их качество, а их количество).</a:t>
            </a:r>
            <a:endParaRPr lang="ru-RU" sz="2400" dirty="0">
              <a:solidFill>
                <a:srgbClr val="FFFF00"/>
              </a:solidFill>
              <a:latin typeface="Calibri"/>
              <a:ea typeface="Calibri"/>
              <a:cs typeface="Times New Roman"/>
            </a:endParaRPr>
          </a:p>
          <a:p>
            <a:pPr marL="342900" indent="-342900">
              <a:lnSpc>
                <a:spcPts val="12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Гибкость - способность высказывать широкое многообразие идей.</a:t>
            </a:r>
            <a:endParaRPr lang="ru-RU" sz="2400" dirty="0">
              <a:solidFill>
                <a:srgbClr val="FFFF00"/>
              </a:solidFill>
              <a:latin typeface="Calibri"/>
              <a:ea typeface="Calibri"/>
              <a:cs typeface="Times New Roman"/>
            </a:endParaRPr>
          </a:p>
          <a:p>
            <a:pPr marL="342900" indent="-342900">
              <a:lnSpc>
                <a:spcPts val="12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Оригинальность - способность порождать новые нестандартные идеи (это может проявляться в ответах, решениях, несовпадающих с общепринятыми).</a:t>
            </a:r>
            <a:endParaRPr lang="ru-RU" sz="2400" dirty="0">
              <a:solidFill>
                <a:srgbClr val="FFFF00"/>
              </a:solidFill>
              <a:latin typeface="Calibri"/>
              <a:ea typeface="Calibri"/>
              <a:cs typeface="Times New Roman"/>
            </a:endParaRPr>
          </a:p>
          <a:p>
            <a:pPr marL="342900" indent="-342900">
              <a:lnSpc>
                <a:spcPts val="12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Законченность - способность совершенствовать свой "продукт" или придавать ему законченный вид.</a:t>
            </a:r>
            <a:endParaRPr lang="ru-RU" sz="2400" dirty="0">
              <a:solidFill>
                <a:srgbClr val="FFFF00"/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195736" y="1052736"/>
            <a:ext cx="5544616" cy="56886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1200"/>
              </a:lnSpc>
              <a:spcAft>
                <a:spcPts val="600"/>
              </a:spcAft>
            </a:pPr>
            <a:endParaRPr lang="ru-RU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600"/>
              </a:spcAft>
            </a:pPr>
            <a:r>
              <a:rPr lang="ru-RU" sz="2000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В </a:t>
            </a:r>
            <a:r>
              <a:rPr lang="ru-RU" sz="2000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соответствии с этими требованиями, мои </a:t>
            </a:r>
            <a:endParaRPr lang="ru-RU" sz="2000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600"/>
              </a:spcAft>
            </a:pPr>
            <a:r>
              <a:rPr lang="ru-RU" sz="2000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занятия </a:t>
            </a:r>
            <a:r>
              <a:rPr lang="ru-RU" sz="2000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включают в себя четыре </a:t>
            </a:r>
            <a:endParaRPr lang="ru-RU" sz="2000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600"/>
              </a:spcAft>
            </a:pPr>
            <a:r>
              <a:rPr lang="ru-RU" sz="2000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последовательных </a:t>
            </a:r>
            <a:r>
              <a:rPr lang="ru-RU" sz="2000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этапа:</a:t>
            </a:r>
            <a:endParaRPr lang="ru-RU" sz="2000" dirty="0">
              <a:solidFill>
                <a:srgbClr val="FFFF00"/>
              </a:solidFill>
              <a:latin typeface="Calibri"/>
              <a:ea typeface="Calibri"/>
              <a:cs typeface="Times New Roman"/>
            </a:endParaRPr>
          </a:p>
          <a:p>
            <a:pPr marL="342900" indent="-342900">
              <a:lnSpc>
                <a:spcPts val="12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ru-RU" sz="2000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1. разминку</a:t>
            </a:r>
            <a:r>
              <a:rPr lang="ru-RU" sz="2000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;</a:t>
            </a:r>
            <a:endParaRPr lang="ru-RU" sz="2000" dirty="0">
              <a:solidFill>
                <a:srgbClr val="FFFF00"/>
              </a:solidFill>
              <a:latin typeface="Calibri"/>
              <a:ea typeface="Calibri"/>
              <a:cs typeface="Times New Roman"/>
            </a:endParaRPr>
          </a:p>
          <a:p>
            <a:pPr marL="342900" indent="-342900">
              <a:lnSpc>
                <a:spcPts val="12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ru-RU" sz="2000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2. развитие </a:t>
            </a:r>
            <a:r>
              <a:rPr lang="ru-RU" sz="2000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творческого мышления;</a:t>
            </a:r>
            <a:endParaRPr lang="ru-RU" sz="2000" dirty="0">
              <a:solidFill>
                <a:srgbClr val="FFFF00"/>
              </a:solidFill>
              <a:latin typeface="Calibri"/>
              <a:ea typeface="Calibri"/>
              <a:cs typeface="Times New Roman"/>
            </a:endParaRPr>
          </a:p>
          <a:p>
            <a:pPr marL="342900" indent="-342900">
              <a:lnSpc>
                <a:spcPts val="12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ru-RU" sz="2000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3. выполнение </a:t>
            </a:r>
            <a:r>
              <a:rPr lang="ru-RU" sz="2000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развивающих частично-поисковых задач;</a:t>
            </a:r>
            <a:endParaRPr lang="ru-RU" sz="2000" dirty="0">
              <a:solidFill>
                <a:srgbClr val="FFFF00"/>
              </a:solidFill>
              <a:latin typeface="Calibri"/>
              <a:ea typeface="Calibri"/>
              <a:cs typeface="Times New Roman"/>
            </a:endParaRPr>
          </a:p>
          <a:p>
            <a:pPr marL="342900" indent="-342900">
              <a:lnSpc>
                <a:spcPts val="12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ru-RU" sz="2000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4. решение </a:t>
            </a:r>
            <a:r>
              <a:rPr lang="ru-RU" sz="2000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творческих задач.</a:t>
            </a:r>
            <a:endParaRPr lang="ru-RU" sz="2000" dirty="0">
              <a:solidFill>
                <a:srgbClr val="FFFF00"/>
              </a:solidFill>
              <a:latin typeface="Calibri"/>
              <a:ea typeface="Calibri"/>
              <a:cs typeface="Times New Roman"/>
            </a:endParaRPr>
          </a:p>
        </p:txBody>
      </p:sp>
      <p:pic>
        <p:nvPicPr>
          <p:cNvPr id="4" name="Picture 13" descr="C:\Documents and Settings\1\Мои документы\Downloads\dc381c9490b0be10c1e8a59e4b62047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9775381">
            <a:off x="7732943" y="774094"/>
            <a:ext cx="962025" cy="800100"/>
          </a:xfrm>
          <a:prstGeom prst="rect">
            <a:avLst/>
          </a:prstGeom>
          <a:noFill/>
        </p:spPr>
      </p:pic>
      <p:pic>
        <p:nvPicPr>
          <p:cNvPr id="5" name="Picture 13" descr="C:\Documents and Settings\1\Мои документы\Downloads\dc381c9490b0be10c1e8a59e4b62047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935690">
            <a:off x="676160" y="4374493"/>
            <a:ext cx="962025" cy="800100"/>
          </a:xfrm>
          <a:prstGeom prst="rect">
            <a:avLst/>
          </a:prstGeom>
          <a:noFill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715101870"/>
      </p:ext>
    </p:extLst>
  </p:cSld>
  <p:clrMapOvr>
    <a:masterClrMapping/>
  </p:clrMapOvr>
  <p:transition advTm="22020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195736" y="1052736"/>
            <a:ext cx="5544616" cy="56886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1200"/>
              </a:lnSpc>
              <a:spcAft>
                <a:spcPts val="600"/>
              </a:spcAft>
            </a:pPr>
            <a:r>
              <a:rPr lang="ru-RU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 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Творческие способности - это </a:t>
            </a:r>
            <a:endParaRPr lang="ru-RU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600"/>
              </a:spcAf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индивидуально-психологические </a:t>
            </a:r>
          </a:p>
          <a:p>
            <a:pPr>
              <a:lnSpc>
                <a:spcPts val="1200"/>
              </a:lnSpc>
              <a:spcAft>
                <a:spcPts val="600"/>
              </a:spcAf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особенности 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индивида, которые имеют </a:t>
            </a:r>
            <a:endParaRPr lang="ru-RU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600"/>
              </a:spcAf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отношение 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к успешности выполнения какой </a:t>
            </a: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– </a:t>
            </a:r>
          </a:p>
          <a:p>
            <a:pPr>
              <a:lnSpc>
                <a:spcPts val="1200"/>
              </a:lnSpc>
              <a:spcAft>
                <a:spcPts val="600"/>
              </a:spcAf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либо 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деятельности, но не сводятся к </a:t>
            </a: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з</a:t>
            </a:r>
          </a:p>
          <a:p>
            <a:pPr>
              <a:lnSpc>
                <a:spcPts val="1200"/>
              </a:lnSpc>
              <a:spcAft>
                <a:spcPts val="600"/>
              </a:spcAft>
            </a:pPr>
            <a:r>
              <a:rPr lang="ru-RU" dirty="0" err="1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наниям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, умениям, навыкам, которые уже </a:t>
            </a:r>
            <a:endParaRPr lang="ru-RU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600"/>
              </a:spcAf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выработаны 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у школьника.</a:t>
            </a:r>
            <a:endParaRPr lang="ru-RU" sz="2400" dirty="0">
              <a:solidFill>
                <a:srgbClr val="FFFF00"/>
              </a:solidFill>
              <a:latin typeface="Calibri"/>
              <a:ea typeface="Calibri"/>
              <a:cs typeface="Times New Roman"/>
            </a:endParaRPr>
          </a:p>
          <a:p>
            <a:pPr marL="342900" indent="-342900">
              <a:lnSpc>
                <a:spcPts val="1200"/>
              </a:lnSpc>
              <a:spcAft>
                <a:spcPts val="1000"/>
              </a:spcAft>
              <a:tabLst>
                <a:tab pos="457200" algn="l"/>
              </a:tabLst>
            </a:pPr>
            <a:endParaRPr lang="ru-RU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 marL="342900" indent="-342900">
              <a:lnSpc>
                <a:spcPts val="12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Быстрота 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- способность высказывать максимальное количество идей (в данном случае важно не их качество, а их количество).</a:t>
            </a:r>
            <a:endParaRPr lang="ru-RU" sz="2400" dirty="0">
              <a:solidFill>
                <a:srgbClr val="FFFF00"/>
              </a:solidFill>
              <a:latin typeface="Calibri"/>
              <a:ea typeface="Calibri"/>
              <a:cs typeface="Times New Roman"/>
            </a:endParaRPr>
          </a:p>
          <a:p>
            <a:pPr marL="342900" indent="-342900">
              <a:lnSpc>
                <a:spcPts val="12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Гибкость - способность высказывать широкое многообразие идей.</a:t>
            </a:r>
            <a:endParaRPr lang="ru-RU" sz="2400" dirty="0">
              <a:solidFill>
                <a:srgbClr val="FFFF00"/>
              </a:solidFill>
              <a:latin typeface="Calibri"/>
              <a:ea typeface="Calibri"/>
              <a:cs typeface="Times New Roman"/>
            </a:endParaRPr>
          </a:p>
          <a:p>
            <a:pPr marL="342900" indent="-342900">
              <a:lnSpc>
                <a:spcPts val="12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Оригинальность - способность порождать новые нестандартные идеи (это может проявляться в ответах, решениях, несовпадающих с общепринятыми).</a:t>
            </a:r>
            <a:endParaRPr lang="ru-RU" sz="2400" dirty="0">
              <a:solidFill>
                <a:srgbClr val="FFFF00"/>
              </a:solidFill>
              <a:latin typeface="Calibri"/>
              <a:ea typeface="Calibri"/>
              <a:cs typeface="Times New Roman"/>
            </a:endParaRPr>
          </a:p>
          <a:p>
            <a:pPr marL="342900" indent="-342900">
              <a:lnSpc>
                <a:spcPts val="12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Законченность - способность совершенствовать свой "продукт" или придавать ему законченный вид.</a:t>
            </a:r>
            <a:endParaRPr lang="ru-RU" sz="2400" dirty="0">
              <a:solidFill>
                <a:srgbClr val="FFFF00"/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195736" y="1052736"/>
            <a:ext cx="5544616" cy="56886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1200"/>
              </a:lnSpc>
              <a:spcAft>
                <a:spcPts val="600"/>
              </a:spcAft>
            </a:pPr>
            <a:endParaRPr lang="ru-RU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600"/>
              </a:spcAft>
            </a:pPr>
            <a:r>
              <a:rPr lang="ru-RU" sz="2000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В </a:t>
            </a:r>
            <a:r>
              <a:rPr lang="ru-RU" sz="2000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соответствии с этими требованиями, мои </a:t>
            </a:r>
            <a:endParaRPr lang="ru-RU" sz="2000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600"/>
              </a:spcAft>
            </a:pPr>
            <a:r>
              <a:rPr lang="ru-RU" sz="2000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занятия </a:t>
            </a:r>
            <a:r>
              <a:rPr lang="ru-RU" sz="2000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включают в себя четыре </a:t>
            </a:r>
            <a:endParaRPr lang="ru-RU" sz="2000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600"/>
              </a:spcAft>
            </a:pPr>
            <a:r>
              <a:rPr lang="ru-RU" sz="2000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последовательных </a:t>
            </a:r>
            <a:r>
              <a:rPr lang="ru-RU" sz="2000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этапа:</a:t>
            </a:r>
            <a:endParaRPr lang="ru-RU" sz="2000" dirty="0">
              <a:solidFill>
                <a:srgbClr val="FFFF00"/>
              </a:solidFill>
              <a:latin typeface="Calibri"/>
              <a:ea typeface="Calibri"/>
              <a:cs typeface="Times New Roman"/>
            </a:endParaRPr>
          </a:p>
          <a:p>
            <a:pPr marL="342900" indent="-342900">
              <a:lnSpc>
                <a:spcPts val="12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ru-RU" sz="2000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1. разминку</a:t>
            </a:r>
            <a:r>
              <a:rPr lang="ru-RU" sz="2000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;</a:t>
            </a:r>
            <a:endParaRPr lang="ru-RU" sz="2000" dirty="0">
              <a:solidFill>
                <a:srgbClr val="FFFF00"/>
              </a:solidFill>
              <a:latin typeface="Calibri"/>
              <a:ea typeface="Calibri"/>
              <a:cs typeface="Times New Roman"/>
            </a:endParaRPr>
          </a:p>
          <a:p>
            <a:pPr marL="342900" indent="-342900">
              <a:lnSpc>
                <a:spcPts val="12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ru-RU" sz="2000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2. развитие </a:t>
            </a:r>
            <a:r>
              <a:rPr lang="ru-RU" sz="2000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творческого мышления;</a:t>
            </a:r>
            <a:endParaRPr lang="ru-RU" sz="2000" dirty="0">
              <a:solidFill>
                <a:srgbClr val="FFFF00"/>
              </a:solidFill>
              <a:latin typeface="Calibri"/>
              <a:ea typeface="Calibri"/>
              <a:cs typeface="Times New Roman"/>
            </a:endParaRPr>
          </a:p>
          <a:p>
            <a:pPr marL="342900" indent="-342900">
              <a:lnSpc>
                <a:spcPts val="12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ru-RU" sz="2000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3. выполнение </a:t>
            </a:r>
            <a:r>
              <a:rPr lang="ru-RU" sz="2000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развивающих частично-поисковых задач;</a:t>
            </a:r>
            <a:endParaRPr lang="ru-RU" sz="2000" dirty="0">
              <a:solidFill>
                <a:srgbClr val="FFFF00"/>
              </a:solidFill>
              <a:latin typeface="Calibri"/>
              <a:ea typeface="Calibri"/>
              <a:cs typeface="Times New Roman"/>
            </a:endParaRPr>
          </a:p>
          <a:p>
            <a:pPr marL="342900" indent="-342900">
              <a:lnSpc>
                <a:spcPts val="12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ru-RU" sz="2000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4. решение </a:t>
            </a:r>
            <a:r>
              <a:rPr lang="ru-RU" sz="2000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творческих задач.</a:t>
            </a:r>
            <a:endParaRPr lang="ru-RU" sz="2000" dirty="0">
              <a:solidFill>
                <a:srgbClr val="FFFF00"/>
              </a:solidFill>
              <a:latin typeface="Calibri"/>
              <a:ea typeface="Calibri"/>
              <a:cs typeface="Times New Roman"/>
            </a:endParaRPr>
          </a:p>
        </p:txBody>
      </p:sp>
      <p:pic>
        <p:nvPicPr>
          <p:cNvPr id="4" name="Picture 13" descr="C:\Documents and Settings\1\Мои документы\Downloads\dc381c9490b0be10c1e8a59e4b62047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9775381">
            <a:off x="7732943" y="774094"/>
            <a:ext cx="962025" cy="800100"/>
          </a:xfrm>
          <a:prstGeom prst="rect">
            <a:avLst/>
          </a:prstGeom>
          <a:noFill/>
        </p:spPr>
      </p:pic>
      <p:pic>
        <p:nvPicPr>
          <p:cNvPr id="5" name="Picture 13" descr="C:\Documents and Settings\1\Мои документы\Downloads\dc381c9490b0be10c1e8a59e4b62047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935690">
            <a:off x="676160" y="4374493"/>
            <a:ext cx="962025" cy="800100"/>
          </a:xfrm>
          <a:prstGeom prst="rect">
            <a:avLst/>
          </a:prstGeom>
          <a:noFill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715101870"/>
      </p:ext>
    </p:extLst>
  </p:cSld>
  <p:clrMapOvr>
    <a:masterClrMapping/>
  </p:clrMapOvr>
  <p:transition advTm="22020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331640" y="1844824"/>
            <a:ext cx="6192688" cy="46805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1200"/>
              </a:lnSpc>
              <a:spcAft>
                <a:spcPts val="600"/>
              </a:spcAft>
            </a:pP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Поскольку творческая деятельность предполагает </a:t>
            </a:r>
            <a:endParaRPr lang="ru-RU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600"/>
              </a:spcAf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наличие 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у детей литературно-творческих умений, </a:t>
            </a:r>
            <a:endParaRPr lang="ru-RU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600"/>
              </a:spcAf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необходима 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специальная система упражнений и </a:t>
            </a:r>
            <a:endParaRPr lang="ru-RU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600"/>
              </a:spcAf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заданий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, которая позволила шаг за шагом </a:t>
            </a:r>
            <a:endParaRPr lang="ru-RU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600"/>
              </a:spcAf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формировать 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умение выполнять творческие </a:t>
            </a:r>
            <a:endParaRPr lang="ru-RU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600"/>
              </a:spcAf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задания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.</a:t>
            </a:r>
            <a:endParaRPr lang="ru-RU" sz="2400" dirty="0">
              <a:solidFill>
                <a:srgbClr val="FFFF00"/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ts val="1200"/>
              </a:lnSpc>
              <a:spcAft>
                <a:spcPts val="600"/>
              </a:spcAft>
            </a:pPr>
            <a:endParaRPr lang="ru-RU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600"/>
              </a:spcAf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В 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зависимости от вида творческой деятельности </a:t>
            </a:r>
            <a:endParaRPr lang="ru-RU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600"/>
              </a:spcAf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можно 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выделить 3 группы методов и приемов, </a:t>
            </a:r>
            <a:endParaRPr lang="ru-RU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600"/>
              </a:spcAf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которые 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нацелены на стимулирование творческой </a:t>
            </a:r>
            <a:endParaRPr lang="ru-RU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600"/>
              </a:spcAf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активности 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младших школьников и развитие </a:t>
            </a:r>
            <a:endParaRPr lang="ru-RU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600"/>
              </a:spcAf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творческих 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способностей на уроках литературного </a:t>
            </a:r>
            <a:endParaRPr lang="ru-RU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600"/>
              </a:spcAf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чтения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:</a:t>
            </a:r>
            <a:endParaRPr lang="ru-RU" sz="2400" dirty="0">
              <a:solidFill>
                <a:srgbClr val="FFFF00"/>
              </a:solidFill>
              <a:latin typeface="Calibri"/>
              <a:ea typeface="Calibri"/>
              <a:cs typeface="Times New Roman"/>
            </a:endParaRPr>
          </a:p>
          <a:p>
            <a:pPr marL="342900" indent="-342900">
              <a:lnSpc>
                <a:spcPts val="12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1. Словесное 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развертывание образов </a:t>
            </a: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 произведения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.</a:t>
            </a:r>
            <a:endParaRPr lang="ru-RU" sz="2400" dirty="0">
              <a:solidFill>
                <a:srgbClr val="FFFF00"/>
              </a:solidFill>
              <a:latin typeface="Calibri"/>
              <a:ea typeface="Calibri"/>
              <a:cs typeface="Times New Roman"/>
            </a:endParaRPr>
          </a:p>
          <a:p>
            <a:pPr marL="342900" indent="-342900">
              <a:lnSpc>
                <a:spcPts val="12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2. Театральная 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творческая деятельность.</a:t>
            </a:r>
            <a:endParaRPr lang="ru-RU" sz="2400" dirty="0">
              <a:solidFill>
                <a:srgbClr val="FFFF00"/>
              </a:solidFill>
              <a:latin typeface="Calibri"/>
              <a:ea typeface="Calibri"/>
              <a:cs typeface="Times New Roman"/>
            </a:endParaRPr>
          </a:p>
          <a:p>
            <a:pPr marL="342900" indent="-342900">
              <a:lnSpc>
                <a:spcPts val="12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3. Изобразительная 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творческая деятельность.</a:t>
            </a:r>
            <a:endParaRPr lang="ru-RU" sz="2400" dirty="0">
              <a:solidFill>
                <a:srgbClr val="FFFF00"/>
              </a:solidFill>
              <a:latin typeface="Calibri"/>
              <a:ea typeface="Calibri"/>
              <a:cs typeface="Times New Roman"/>
            </a:endParaRPr>
          </a:p>
        </p:txBody>
      </p:sp>
      <p:pic>
        <p:nvPicPr>
          <p:cNvPr id="3" name="Picture 13" descr="C:\Documents and Settings\1\Мои документы\Downloads\dc381c9490b0be10c1e8a59e4b62047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7744223">
            <a:off x="7300895" y="819311"/>
            <a:ext cx="962025" cy="800100"/>
          </a:xfrm>
          <a:prstGeom prst="rect">
            <a:avLst/>
          </a:prstGeom>
          <a:noFill/>
        </p:spPr>
      </p:pic>
      <p:pic>
        <p:nvPicPr>
          <p:cNvPr id="4" name="Picture 13" descr="C:\Documents and Settings\1\Мои документы\Downloads\dc381c9490b0be10c1e8a59e4b62047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935690">
            <a:off x="281972" y="4590517"/>
            <a:ext cx="962025" cy="800100"/>
          </a:xfrm>
          <a:prstGeom prst="rect">
            <a:avLst/>
          </a:prstGeom>
          <a:noFill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692362700"/>
      </p:ext>
    </p:extLst>
  </p:cSld>
  <p:clrMapOvr>
    <a:masterClrMapping/>
  </p:clrMapOvr>
  <p:transition advTm="42279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563888" y="404664"/>
            <a:ext cx="5040560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1200"/>
              </a:lnSpc>
              <a:spcAft>
                <a:spcPts val="1000"/>
              </a:spcAft>
            </a:pP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Возможно использовать в работе над </a:t>
            </a:r>
            <a:endParaRPr lang="ru-RU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словом 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следующие задания:</a:t>
            </a:r>
            <a:endParaRPr lang="ru-RU" sz="2400" dirty="0">
              <a:solidFill>
                <a:srgbClr val="FFFF00"/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051720" y="2132856"/>
            <a:ext cx="5040560" cy="3600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1200"/>
              </a:lnSpc>
              <a:spcAft>
                <a:spcPts val="1000"/>
              </a:spcAft>
            </a:pP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Задание «</a:t>
            </a:r>
            <a:r>
              <a:rPr lang="ru-RU" dirty="0" err="1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Соединялки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» учит составлять </a:t>
            </a:r>
            <a:endParaRPr lang="ru-RU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как 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можно больше вопросов, соединяя </a:t>
            </a:r>
            <a:endParaRPr lang="ru-RU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два 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предмета. Например, линейка – </a:t>
            </a:r>
            <a:endParaRPr lang="ru-RU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книга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, шляпа – мост, газета – верблюд, </a:t>
            </a:r>
            <a:endParaRPr lang="ru-RU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солома 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– телевизор, утюг – трамвай. </a:t>
            </a:r>
            <a:endParaRPr lang="ru-RU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Вопросы 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должны быть необычными или </a:t>
            </a:r>
            <a:endParaRPr lang="ru-RU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смешными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.</a:t>
            </a:r>
            <a:endParaRPr lang="ru-RU" sz="2400" dirty="0">
              <a:solidFill>
                <a:srgbClr val="FFFF00"/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051720" y="2132856"/>
            <a:ext cx="5040560" cy="3600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1200"/>
              </a:lnSpc>
              <a:spcAft>
                <a:spcPts val="1000"/>
              </a:spcAft>
            </a:pP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Задание «Определение». Раздаются </a:t>
            </a:r>
            <a:endParaRPr lang="ru-RU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карточки 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со словами: автобус, яблоко, </a:t>
            </a:r>
            <a:endParaRPr lang="ru-RU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озеро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, ромашка, одуванчик и т.д. </a:t>
            </a:r>
            <a:endParaRPr lang="ru-RU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Предлагается 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в течение одной минуты </a:t>
            </a:r>
            <a:endParaRPr lang="ru-RU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рассказать 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о своем объекте так, чтобы </a:t>
            </a:r>
            <a:endParaRPr lang="ru-RU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все 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поняли, что имеет в виду говорящий. </a:t>
            </a:r>
            <a:endParaRPr lang="ru-RU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Нельзя 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называть свое слово и </a:t>
            </a:r>
            <a:endParaRPr lang="ru-RU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жестикулировать 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руками.</a:t>
            </a:r>
            <a:endParaRPr lang="ru-RU" sz="2400" dirty="0">
              <a:solidFill>
                <a:srgbClr val="FFFF00"/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051720" y="2132856"/>
            <a:ext cx="5040560" cy="3600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1200"/>
              </a:lnSpc>
              <a:spcAft>
                <a:spcPts val="1000"/>
              </a:spcAft>
            </a:pP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Прием «Мозаика»</a:t>
            </a:r>
            <a:endParaRPr lang="ru-RU" sz="2400" dirty="0">
              <a:solidFill>
                <a:srgbClr val="FFFF00"/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ts val="1200"/>
              </a:lnSpc>
              <a:spcAft>
                <a:spcPts val="1000"/>
              </a:spcAft>
            </a:pPr>
            <a:endParaRPr lang="ru-RU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Класс 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делится на группы и каждой группе </a:t>
            </a:r>
            <a:endParaRPr lang="ru-RU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предлагается 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задать вопросы по </a:t>
            </a:r>
            <a:endParaRPr lang="ru-RU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заданному 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отрывку текста.</a:t>
            </a:r>
            <a:endParaRPr lang="ru-RU" sz="2400" dirty="0">
              <a:solidFill>
                <a:srgbClr val="FFFF00"/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051720" y="2132856"/>
            <a:ext cx="5040560" cy="3600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1200"/>
              </a:lnSpc>
              <a:spcAft>
                <a:spcPts val="1000"/>
              </a:spcAft>
            </a:pP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Виды творческих работ с пословицей:</a:t>
            </a:r>
            <a:endParaRPr lang="ru-RU" sz="2400" dirty="0">
              <a:solidFill>
                <a:srgbClr val="FFFF00"/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ts val="1200"/>
              </a:lnSpc>
              <a:spcAft>
                <a:spcPts val="1000"/>
              </a:spcAft>
            </a:pPr>
            <a:endParaRPr lang="ru-RU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Коллективное 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составление поучительного </a:t>
            </a:r>
            <a:endParaRPr lang="ru-RU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устного 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рассказа по пословице.</a:t>
            </a:r>
            <a:endParaRPr lang="ru-RU" sz="2400" dirty="0">
              <a:solidFill>
                <a:srgbClr val="FFFF00"/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ts val="1200"/>
              </a:lnSpc>
              <a:spcAft>
                <a:spcPts val="1000"/>
              </a:spcAft>
            </a:pPr>
            <a:endParaRPr lang="ru-RU" dirty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Выбрать 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сказку, к которой подходит </a:t>
            </a:r>
            <a:endParaRPr lang="ru-RU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пословица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.</a:t>
            </a:r>
            <a:endParaRPr lang="ru-RU" sz="2400" dirty="0">
              <a:solidFill>
                <a:srgbClr val="FFFF00"/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ts val="1200"/>
              </a:lnSpc>
              <a:spcAft>
                <a:spcPts val="1000"/>
              </a:spcAft>
            </a:pPr>
            <a:endParaRPr lang="ru-RU" dirty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Определить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, какая пословица </a:t>
            </a: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выражает </a:t>
            </a:r>
          </a:p>
          <a:p>
            <a:pPr>
              <a:lnSpc>
                <a:spcPts val="12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главную 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мысль сказки.</a:t>
            </a:r>
            <a:endParaRPr lang="ru-RU" sz="2400" dirty="0">
              <a:solidFill>
                <a:srgbClr val="FFFF00"/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051720" y="2132856"/>
            <a:ext cx="5040560" cy="3600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12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Игра 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«Журналисты</a:t>
            </a: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».</a:t>
            </a:r>
          </a:p>
          <a:p>
            <a:pPr>
              <a:lnSpc>
                <a:spcPts val="12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 </a:t>
            </a:r>
          </a:p>
          <a:p>
            <a:pPr>
              <a:lnSpc>
                <a:spcPts val="12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Тех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, кто хочет побывать в роли героев </a:t>
            </a:r>
            <a:endParaRPr lang="ru-RU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произведения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, приглашаем сесть под </a:t>
            </a:r>
            <a:endParaRPr lang="ru-RU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дерево 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мудрости. Остальные дети </a:t>
            </a:r>
            <a:endParaRPr lang="ru-RU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журналисты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. Их задача – задать </a:t>
            </a:r>
            <a:endParaRPr lang="ru-RU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интересный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, необычный вопрос героям. </a:t>
            </a:r>
            <a:endParaRPr lang="ru-RU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Задача 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«героев» произведения – дать </a:t>
            </a:r>
            <a:endParaRPr lang="ru-RU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полный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, хороший ответ.</a:t>
            </a:r>
            <a:endParaRPr lang="ru-RU" sz="2400" dirty="0">
              <a:solidFill>
                <a:srgbClr val="FFFF00"/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051720" y="2132856"/>
            <a:ext cx="5040560" cy="3600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12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1.Опиши характер главного героя до встречи с… и после.</a:t>
            </a:r>
            <a:endParaRPr lang="ru-RU" sz="2400" dirty="0" smtClean="0">
              <a:solidFill>
                <a:srgbClr val="FFFF00"/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ts val="12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2.Расскажи сюжет известной сказки от имени персонажей или предметов – «участников событий».</a:t>
            </a:r>
            <a:endParaRPr lang="ru-RU" sz="2400" dirty="0" smtClean="0">
              <a:solidFill>
                <a:srgbClr val="FFFF00"/>
              </a:solidFill>
              <a:latin typeface="Calibri"/>
              <a:ea typeface="Calibri"/>
              <a:cs typeface="Times New Roman"/>
            </a:endParaRPr>
          </a:p>
          <a:p>
            <a:pPr marL="342900" indent="-342900">
              <a:lnSpc>
                <a:spcPts val="1200"/>
              </a:lnSpc>
              <a:spcAft>
                <a:spcPts val="1000"/>
              </a:spcAft>
              <a:buFontTx/>
              <a:buAutoNum type="arabicPeriod" startAt="3"/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«Что было дальше?» - закончить сюжет произведения.</a:t>
            </a:r>
          </a:p>
          <a:p>
            <a:pPr>
              <a:lnSpc>
                <a:spcPts val="12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4 Прогнозирование 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сюжета. Предлагается слушание с паузой. На определенном этапе развития сюжета прерываю чтение и задаю вопрос о том, как следует поступить герою в сложной ситуации. Пауза в чтении. Обращение к классу:</a:t>
            </a:r>
            <a:endParaRPr lang="ru-RU" sz="2400" dirty="0">
              <a:solidFill>
                <a:srgbClr val="FFFF00"/>
              </a:solidFill>
              <a:latin typeface="Calibri"/>
              <a:ea typeface="Calibri"/>
              <a:cs typeface="Times New Roman"/>
            </a:endParaRPr>
          </a:p>
          <a:p>
            <a:pPr marL="342900" indent="-342900">
              <a:lnSpc>
                <a:spcPts val="1200"/>
              </a:lnSpc>
              <a:spcAft>
                <a:spcPts val="1000"/>
              </a:spcAft>
              <a:buFontTx/>
              <a:buAutoNum type="arabicPeriod" startAt="3"/>
            </a:pPr>
            <a:endParaRPr lang="ru-RU" dirty="0" smtClean="0">
              <a:solidFill>
                <a:srgbClr val="333333"/>
              </a:solidFill>
              <a:latin typeface="Helvetica"/>
              <a:ea typeface="Times New Roman"/>
              <a:cs typeface="Times New Roman"/>
            </a:endParaRPr>
          </a:p>
          <a:p>
            <a:pPr marL="457200" indent="-457200">
              <a:lnSpc>
                <a:spcPts val="1200"/>
              </a:lnSpc>
              <a:spcAft>
                <a:spcPts val="1000"/>
              </a:spcAft>
              <a:buFontTx/>
              <a:buAutoNum type="arabicPeriod" startAt="3"/>
            </a:pPr>
            <a:endParaRPr lang="ru-RU" sz="2400" dirty="0">
              <a:solidFill>
                <a:prstClr val="white"/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051720" y="2132856"/>
            <a:ext cx="5040560" cy="3600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1200"/>
              </a:lnSpc>
              <a:spcAft>
                <a:spcPts val="1000"/>
              </a:spcAft>
            </a:pP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Сравнение нескольких произведений – </a:t>
            </a:r>
            <a:endParaRPr lang="ru-RU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это 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творческая работа, которая носит </a:t>
            </a:r>
            <a:endParaRPr lang="ru-RU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исследовательский 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характер. Например, </a:t>
            </a:r>
            <a:endParaRPr lang="ru-RU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сравнение 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начала сказок. Дети с первого </a:t>
            </a:r>
            <a:endParaRPr lang="ru-RU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класса 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проводят исследовательский </a:t>
            </a:r>
            <a:endParaRPr lang="ru-RU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поиск 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и приходят к выводу, что сказки </a:t>
            </a:r>
            <a:endParaRPr lang="ru-RU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начинаются 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по-разному: «Жили-были…», </a:t>
            </a:r>
            <a:endParaRPr lang="ru-RU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«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В некотором царстве…», «Жил на </a:t>
            </a:r>
            <a:endParaRPr lang="ru-RU" dirty="0" smtClean="0">
              <a:solidFill>
                <a:srgbClr val="FFFF00"/>
              </a:solidFill>
              <a:latin typeface="Helvetica"/>
              <a:ea typeface="Times New Roman"/>
              <a:cs typeface="Times New Roman"/>
            </a:endParaRPr>
          </a:p>
          <a:p>
            <a:pPr>
              <a:lnSpc>
                <a:spcPts val="12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свете</a:t>
            </a:r>
            <a:r>
              <a:rPr lang="ru-RU" dirty="0">
                <a:solidFill>
                  <a:srgbClr val="FFFF00"/>
                </a:solidFill>
                <a:latin typeface="Helvetica"/>
                <a:ea typeface="Times New Roman"/>
                <a:cs typeface="Times New Roman"/>
              </a:rPr>
              <a:t>…» и т.д.</a:t>
            </a:r>
            <a:endParaRPr lang="ru-RU" sz="2400" dirty="0">
              <a:solidFill>
                <a:srgbClr val="FFFF00"/>
              </a:solidFill>
              <a:latin typeface="Calibri"/>
              <a:ea typeface="Calibri"/>
              <a:cs typeface="Times New Roman"/>
            </a:endParaRPr>
          </a:p>
        </p:txBody>
      </p:sp>
      <p:pic>
        <p:nvPicPr>
          <p:cNvPr id="10" name="Picture 13" descr="C:\Documents and Settings\1\Мои документы\Downloads\dc381c9490b0be10c1e8a59e4b62047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935690">
            <a:off x="857796" y="2385227"/>
            <a:ext cx="962025" cy="800100"/>
          </a:xfrm>
          <a:prstGeom prst="rect">
            <a:avLst/>
          </a:prstGeom>
          <a:noFill/>
        </p:spPr>
      </p:pic>
      <p:pic>
        <p:nvPicPr>
          <p:cNvPr id="11" name="Picture 13" descr="C:\Documents and Settings\1\Мои документы\Downloads\dc381c9490b0be10c1e8a59e4b62047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9356132">
            <a:off x="7505816" y="2369721"/>
            <a:ext cx="962025" cy="800100"/>
          </a:xfrm>
          <a:prstGeom prst="rect">
            <a:avLst/>
          </a:prstGeom>
          <a:noFill/>
        </p:spPr>
      </p:pic>
      <p:pic>
        <p:nvPicPr>
          <p:cNvPr id="12" name="Picture 13" descr="C:\Documents and Settings\1\Мои документы\Downloads\dc381c9490b0be10c1e8a59e4b62047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935690">
            <a:off x="511109" y="5022566"/>
            <a:ext cx="962025" cy="800100"/>
          </a:xfrm>
          <a:prstGeom prst="rect">
            <a:avLst/>
          </a:prstGeom>
          <a:noFill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051135485"/>
      </p:ext>
    </p:extLst>
  </p:cSld>
  <p:clrMapOvr>
    <a:masterClrMapping/>
  </p:clrMapOvr>
  <p:transition advTm="115460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7|1.4|1.5|1.2|1.2|1.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4.9|2.7|4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9.9|27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7.9|2.5|6|4.7|5.2|4.5|7.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.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.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4|11.4|14.5|7.5|13.3|17.2|26.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22|18|17.2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Прощай, 1 класс! Котенёва Н.Н.">
  <a:themeElements>
    <a:clrScheme name="8 марта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8 марта">
      <a:majorFont>
        <a:latin typeface="Segoe Script"/>
        <a:ea typeface=""/>
        <a:cs typeface=""/>
      </a:majorFont>
      <a:minorFont>
        <a:latin typeface="Segoe UI"/>
        <a:ea typeface=""/>
        <a:cs typeface="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1050</Words>
  <Application>Microsoft Office PowerPoint</Application>
  <PresentationFormat>Экран (4:3)</PresentationFormat>
  <Paragraphs>221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Тема Office</vt:lpstr>
      <vt:lpstr>Прощай, 1 класс! Котенёва Н.Н.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миша</dc:creator>
  <cp:lastModifiedBy>миша</cp:lastModifiedBy>
  <cp:revision>2</cp:revision>
  <dcterms:created xsi:type="dcterms:W3CDTF">2015-02-28T21:12:42Z</dcterms:created>
  <dcterms:modified xsi:type="dcterms:W3CDTF">2015-02-28T21:15:27Z</dcterms:modified>
</cp:coreProperties>
</file>