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58"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9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ru.wikipedia.org/wiki/%D0%A1%D1%82%D0%B8%D1%85%D0%BE%D1%82%D0%B2%D0%BE%D1%80%D0%B5%D0%BD%D0%B8%D0%B5"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251520" y="188640"/>
            <a:ext cx="8640960" cy="64807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5" name="TextBox 4"/>
          <p:cNvSpPr txBox="1"/>
          <p:nvPr/>
        </p:nvSpPr>
        <p:spPr>
          <a:xfrm>
            <a:off x="467544" y="260648"/>
            <a:ext cx="8280920" cy="6401753"/>
          </a:xfrm>
          <a:prstGeom prst="rect">
            <a:avLst/>
          </a:prstGeom>
          <a:noFill/>
        </p:spPr>
        <p:txBody>
          <a:bodyPr wrap="square" rtlCol="0">
            <a:spAutoFit/>
          </a:bodyPr>
          <a:lstStyle/>
          <a:p>
            <a:r>
              <a:rPr lang="ru-RU" sz="2800" b="1" dirty="0" smtClean="0"/>
              <a:t> </a:t>
            </a:r>
            <a:r>
              <a:rPr lang="ru-RU" sz="2800" b="1" dirty="0" smtClean="0"/>
              <a:t>*</a:t>
            </a:r>
            <a:r>
              <a:rPr lang="ru-RU" sz="2800" b="1" dirty="0" smtClean="0"/>
              <a:t>Медведев Д.А. назвал эту отрасль российского </a:t>
            </a:r>
            <a:r>
              <a:rPr lang="ru-RU" sz="2800" b="1" dirty="0" smtClean="0"/>
              <a:t>права «экономической </a:t>
            </a:r>
            <a:r>
              <a:rPr lang="ru-RU" sz="2800" b="1" dirty="0" smtClean="0"/>
              <a:t>Конституцией». </a:t>
            </a:r>
          </a:p>
          <a:p>
            <a:r>
              <a:rPr lang="ru-RU" sz="2800" b="1" dirty="0" smtClean="0"/>
              <a:t> * _____________________  права не связаны с обладанием и распоряжением имуществом, они с рождения принадлежат гражданину, неотделимы от него. </a:t>
            </a:r>
          </a:p>
          <a:p>
            <a:r>
              <a:rPr lang="ru-RU" sz="2800" b="1" dirty="0" smtClean="0"/>
              <a:t>* Так, только что родившийся малыш имеет право на _______</a:t>
            </a:r>
          </a:p>
          <a:p>
            <a:r>
              <a:rPr lang="ru-RU" sz="2800" b="1" i="1" dirty="0" smtClean="0"/>
              <a:t>* </a:t>
            </a:r>
            <a:r>
              <a:rPr lang="ru-RU" sz="2800" b="1" dirty="0" smtClean="0"/>
              <a:t>Сначала в свидетельстве о</a:t>
            </a:r>
            <a:r>
              <a:rPr lang="ru-RU" sz="2800" b="1" i="1" dirty="0" smtClean="0"/>
              <a:t> </a:t>
            </a:r>
            <a:r>
              <a:rPr lang="ru-RU" sz="2800" b="1" dirty="0" smtClean="0"/>
              <a:t>рождении, а затем в паспорте</a:t>
            </a:r>
            <a:r>
              <a:rPr lang="ru-RU" sz="2800" b="1" i="1" dirty="0" smtClean="0"/>
              <a:t> </a:t>
            </a:r>
            <a:r>
              <a:rPr lang="ru-RU" sz="2800" b="1" dirty="0" smtClean="0"/>
              <a:t>записывается</a:t>
            </a:r>
            <a:r>
              <a:rPr lang="ru-RU" sz="2800" b="1" i="1" dirty="0" smtClean="0"/>
              <a:t> ____ </a:t>
            </a:r>
            <a:r>
              <a:rPr lang="ru-RU" sz="2800" b="1" dirty="0" smtClean="0"/>
              <a:t>человека</a:t>
            </a:r>
            <a:r>
              <a:rPr lang="ru-RU" sz="2800" b="1" i="1" dirty="0" smtClean="0"/>
              <a:t>.</a:t>
            </a:r>
            <a:endParaRPr lang="ru-RU" sz="2800" b="1" dirty="0" smtClean="0"/>
          </a:p>
          <a:p>
            <a:pPr>
              <a:buFont typeface="Arial" charset="0"/>
              <a:buChar char="•"/>
            </a:pPr>
            <a:r>
              <a:rPr lang="ru-RU" sz="2800" b="1" dirty="0" smtClean="0"/>
              <a:t>Слова же старой пословицы «Береги честь смолоду» сочетаются с гарантиями Конституции и Гражданского кодекса о праве    </a:t>
            </a:r>
          </a:p>
          <a:p>
            <a:r>
              <a:rPr lang="ru-RU" sz="2800" b="1" dirty="0" smtClean="0"/>
              <a:t>                     _______________________                                          </a:t>
            </a:r>
          </a:p>
          <a:p>
            <a:endParaRPr lang="ru-RU" dirty="0"/>
          </a:p>
        </p:txBody>
      </p:sp>
      <p:sp>
        <p:nvSpPr>
          <p:cNvPr id="7" name="TextBox 6"/>
          <p:cNvSpPr txBox="1"/>
          <p:nvPr/>
        </p:nvSpPr>
        <p:spPr>
          <a:xfrm>
            <a:off x="827584" y="1124744"/>
            <a:ext cx="4392488" cy="461665"/>
          </a:xfrm>
          <a:prstGeom prst="rect">
            <a:avLst/>
          </a:prstGeom>
          <a:noFill/>
        </p:spPr>
        <p:txBody>
          <a:bodyPr wrap="square" rtlCol="0">
            <a:spAutoFit/>
          </a:bodyPr>
          <a:lstStyle/>
          <a:p>
            <a:r>
              <a:rPr lang="ru-RU" sz="2400" b="1" i="1" dirty="0" smtClean="0"/>
              <a:t>Личные неимущественные</a:t>
            </a:r>
            <a:endParaRPr lang="ru-RU" sz="2400" dirty="0"/>
          </a:p>
        </p:txBody>
      </p:sp>
      <p:sp>
        <p:nvSpPr>
          <p:cNvPr id="8" name="TextBox 7"/>
          <p:cNvSpPr txBox="1"/>
          <p:nvPr/>
        </p:nvSpPr>
        <p:spPr>
          <a:xfrm>
            <a:off x="971600" y="3212976"/>
            <a:ext cx="1512168" cy="523220"/>
          </a:xfrm>
          <a:prstGeom prst="rect">
            <a:avLst/>
          </a:prstGeom>
          <a:noFill/>
        </p:spPr>
        <p:txBody>
          <a:bodyPr wrap="square" rtlCol="0">
            <a:spAutoFit/>
          </a:bodyPr>
          <a:lstStyle/>
          <a:p>
            <a:r>
              <a:rPr lang="ru-RU" sz="2800" b="1" i="1" dirty="0" smtClean="0"/>
              <a:t>жизнь.</a:t>
            </a:r>
            <a:endParaRPr lang="ru-RU" sz="2800" dirty="0"/>
          </a:p>
        </p:txBody>
      </p:sp>
      <p:sp>
        <p:nvSpPr>
          <p:cNvPr id="9" name="TextBox 8"/>
          <p:cNvSpPr txBox="1"/>
          <p:nvPr/>
        </p:nvSpPr>
        <p:spPr>
          <a:xfrm>
            <a:off x="10044608" y="2780928"/>
            <a:ext cx="184731" cy="369332"/>
          </a:xfrm>
          <a:prstGeom prst="rect">
            <a:avLst/>
          </a:prstGeom>
          <a:noFill/>
        </p:spPr>
        <p:txBody>
          <a:bodyPr wrap="none" rtlCol="0">
            <a:spAutoFit/>
          </a:bodyPr>
          <a:lstStyle/>
          <a:p>
            <a:endParaRPr lang="ru-RU" dirty="0"/>
          </a:p>
        </p:txBody>
      </p:sp>
      <p:sp>
        <p:nvSpPr>
          <p:cNvPr id="10" name="TextBox 9"/>
          <p:cNvSpPr txBox="1"/>
          <p:nvPr/>
        </p:nvSpPr>
        <p:spPr>
          <a:xfrm>
            <a:off x="11916816" y="2780928"/>
            <a:ext cx="184731" cy="369332"/>
          </a:xfrm>
          <a:prstGeom prst="rect">
            <a:avLst/>
          </a:prstGeom>
          <a:noFill/>
        </p:spPr>
        <p:txBody>
          <a:bodyPr wrap="none" rtlCol="0">
            <a:spAutoFit/>
          </a:bodyPr>
          <a:lstStyle/>
          <a:p>
            <a:endParaRPr lang="ru-RU" dirty="0"/>
          </a:p>
        </p:txBody>
      </p:sp>
      <p:sp>
        <p:nvSpPr>
          <p:cNvPr id="11" name="TextBox 10"/>
          <p:cNvSpPr txBox="1"/>
          <p:nvPr/>
        </p:nvSpPr>
        <p:spPr>
          <a:xfrm>
            <a:off x="10260632" y="3140968"/>
            <a:ext cx="184731" cy="369332"/>
          </a:xfrm>
          <a:prstGeom prst="rect">
            <a:avLst/>
          </a:prstGeom>
          <a:noFill/>
        </p:spPr>
        <p:txBody>
          <a:bodyPr wrap="none" rtlCol="0">
            <a:spAutoFit/>
          </a:bodyPr>
          <a:lstStyle/>
          <a:p>
            <a:endParaRPr lang="ru-RU" dirty="0"/>
          </a:p>
        </p:txBody>
      </p:sp>
      <p:sp>
        <p:nvSpPr>
          <p:cNvPr id="12" name="TextBox 11"/>
          <p:cNvSpPr txBox="1"/>
          <p:nvPr/>
        </p:nvSpPr>
        <p:spPr>
          <a:xfrm>
            <a:off x="4139952" y="4077072"/>
            <a:ext cx="1080120" cy="523220"/>
          </a:xfrm>
          <a:prstGeom prst="rect">
            <a:avLst/>
          </a:prstGeom>
          <a:noFill/>
        </p:spPr>
        <p:txBody>
          <a:bodyPr wrap="square" rtlCol="0">
            <a:spAutoFit/>
          </a:bodyPr>
          <a:lstStyle/>
          <a:p>
            <a:r>
              <a:rPr lang="ru-RU" sz="2800" b="1" i="1" dirty="0" smtClean="0"/>
              <a:t>имя</a:t>
            </a:r>
            <a:endParaRPr lang="ru-RU" sz="2800" dirty="0"/>
          </a:p>
        </p:txBody>
      </p:sp>
      <p:sp>
        <p:nvSpPr>
          <p:cNvPr id="14" name="TextBox 13"/>
          <p:cNvSpPr txBox="1"/>
          <p:nvPr/>
        </p:nvSpPr>
        <p:spPr>
          <a:xfrm>
            <a:off x="2195736" y="5733256"/>
            <a:ext cx="4752528" cy="523220"/>
          </a:xfrm>
          <a:prstGeom prst="rect">
            <a:avLst/>
          </a:prstGeom>
          <a:noFill/>
        </p:spPr>
        <p:txBody>
          <a:bodyPr wrap="square" rtlCol="0">
            <a:spAutoFit/>
          </a:bodyPr>
          <a:lstStyle/>
          <a:p>
            <a:r>
              <a:rPr lang="ru-RU" sz="2800" b="1" i="1" dirty="0" smtClean="0"/>
              <a:t>на честь и достоинство</a:t>
            </a:r>
            <a:r>
              <a:rPr lang="ru-RU" b="1" i="1" dirty="0" smtClean="0"/>
              <a:t>.</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additive="base">
                                        <p:cTn id="1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 calcmode="lin" valueType="num">
                                      <p:cBhvr additive="base">
                                        <p:cTn id="2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8" grpId="0" build="p"/>
      <p:bldP spid="12" grpId="0" build="p"/>
      <p:bldP spid="1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404664"/>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pic>
        <p:nvPicPr>
          <p:cNvPr id="22530" name="Picture 2" descr="http://files.sudrf.ru/1541/user/b_2ae2a2004452a82b54d270.jpg"/>
          <p:cNvPicPr>
            <a:picLocks noChangeAspect="1" noChangeArrowheads="1"/>
          </p:cNvPicPr>
          <p:nvPr/>
        </p:nvPicPr>
        <p:blipFill>
          <a:blip r:embed="rId2" cstate="print"/>
          <a:srcRect/>
          <a:stretch>
            <a:fillRect/>
          </a:stretch>
        </p:blipFill>
        <p:spPr bwMode="auto">
          <a:xfrm>
            <a:off x="323528" y="1916832"/>
            <a:ext cx="8568952" cy="4608512"/>
          </a:xfrm>
          <a:prstGeom prst="rect">
            <a:avLst/>
          </a:prstGeom>
          <a:noFill/>
        </p:spPr>
      </p:pic>
      <p:sp>
        <p:nvSpPr>
          <p:cNvPr id="5" name="Прямоугольник 4"/>
          <p:cNvSpPr/>
          <p:nvPr/>
        </p:nvSpPr>
        <p:spPr>
          <a:xfrm>
            <a:off x="323528" y="332656"/>
            <a:ext cx="8496944" cy="1200329"/>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Способы защиты гражданских прав</a:t>
            </a:r>
          </a:p>
          <a:p>
            <a:pPr algn="ctr"/>
            <a:r>
              <a:rPr lang="ru-RU"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(ст. 12 ГК РФ)</a:t>
            </a:r>
            <a:endPar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pic>
        <p:nvPicPr>
          <p:cNvPr id="2050" name="Picture 2" descr="http://tomsk.doski.ru/i/01/34/13493.jpg"/>
          <p:cNvPicPr>
            <a:picLocks noChangeAspect="1" noChangeArrowheads="1"/>
          </p:cNvPicPr>
          <p:nvPr/>
        </p:nvPicPr>
        <p:blipFill>
          <a:blip r:embed="rId2" cstate="print"/>
          <a:srcRect/>
          <a:stretch>
            <a:fillRect/>
          </a:stretch>
        </p:blipFill>
        <p:spPr bwMode="auto">
          <a:xfrm>
            <a:off x="827584" y="476672"/>
            <a:ext cx="3960440" cy="5832648"/>
          </a:xfrm>
          <a:prstGeom prst="rect">
            <a:avLst/>
          </a:prstGeom>
          <a:noFill/>
        </p:spPr>
      </p:pic>
      <p:sp>
        <p:nvSpPr>
          <p:cNvPr id="5" name="Прямоугольник 4"/>
          <p:cNvSpPr/>
          <p:nvPr/>
        </p:nvSpPr>
        <p:spPr>
          <a:xfrm>
            <a:off x="4932040" y="620688"/>
            <a:ext cx="3744415" cy="3477875"/>
          </a:xfrm>
          <a:prstGeom prst="rect">
            <a:avLst/>
          </a:prstGeom>
          <a:noFill/>
        </p:spPr>
        <p:txBody>
          <a:bodyPr wrap="square" lIns="91440" tIns="45720" rIns="91440" bIns="45720">
            <a:spAutoFit/>
          </a:bodyPr>
          <a:lstStyle/>
          <a:p>
            <a:pPr algn="ctr"/>
            <a:endParaRPr lang="ru-RU"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a:p>
            <a:pPr algn="ctr"/>
            <a:endPar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endParaRPr lang="ru-RU"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a:p>
            <a:pPr algn="ctr"/>
            <a:r>
              <a:rPr lang="ru-RU"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Юридический</a:t>
            </a:r>
          </a:p>
          <a:p>
            <a:pPr algn="ct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практикум</a:t>
            </a:r>
            <a:endParaRPr lang="ru-RU"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b="1" dirty="0" smtClean="0">
                <a:solidFill>
                  <a:schemeClr val="tx1"/>
                </a:solidFill>
              </a:rPr>
              <a:t>С 7. Популярный молодежный журнал опубликовал рассказ 14-летнего О. и выплатил ему гонорар. Полученную сумму мальчик решил потратить на приобретение коллекции музыкальных дисков. Имеет ли он право самостоятельно распорядиться полученным гонораром? Приведите любые три характеристики дееспособности несовершеннолетнего в возрасте от 14- 18 лет.</a:t>
            </a:r>
            <a:endParaRPr lang="ru-RU" sz="3200" b="1" dirty="0">
              <a:solidFill>
                <a:schemeClr val="tx1"/>
              </a:solidFill>
            </a:endParaRPr>
          </a:p>
        </p:txBody>
      </p:sp>
      <p:sp>
        <p:nvSpPr>
          <p:cNvPr id="24578" name="AutoShape 2" descr="http://avocat-baby.com/gifs/imag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ru-RU" sz="2400" b="1" dirty="0" smtClean="0"/>
              <a:t>А) Как вы считаете, если наследник принимает права и обязанности наследодателя на себя, обязан ли он будет выплачивать алименты?</a:t>
            </a:r>
          </a:p>
          <a:p>
            <a:endParaRPr lang="ru-RU" sz="2400" b="1" dirty="0" smtClean="0"/>
          </a:p>
          <a:p>
            <a:endParaRPr lang="ru-RU" sz="2400" b="1" dirty="0" smtClean="0"/>
          </a:p>
          <a:p>
            <a:r>
              <a:rPr lang="ru-RU" sz="2400" b="1" dirty="0" smtClean="0"/>
              <a:t>Б) Гражданин Цветков получил наследство от дяди. Вступил в право наследования. Позже Цветкову стало известно, что все имущество дяди необходимо возвратить банку в качестве оплаты долга по просроченной задолженности. Задолженность была настолько велика, что превосходила размеры имущества наследодателя. Цветков стал опасаться за свое собственное имущество, думая, что оно тоже может уйти на оплату долга дяди. Что делать Цветкову?</a:t>
            </a:r>
          </a:p>
          <a:p>
            <a:endParaRPr lang="ru-RU" sz="2000" b="1" dirty="0"/>
          </a:p>
        </p:txBody>
      </p:sp>
      <p:sp>
        <p:nvSpPr>
          <p:cNvPr id="24578" name="AutoShape 2" descr="http://avocat-baby.com/gifs/imag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600" b="1" dirty="0" smtClean="0"/>
              <a:t>Эмансипированная Ольга (17 лет) решила устроиться барменом на работу в ночной клуб. Можно ли с ней заключить трудовой договор?</a:t>
            </a:r>
            <a:endParaRPr lang="ru-RU" sz="3600" b="1" dirty="0"/>
          </a:p>
        </p:txBody>
      </p:sp>
      <p:sp>
        <p:nvSpPr>
          <p:cNvPr id="24578" name="AutoShape 2" descr="http://avocat-baby.com/gifs/imag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24578" name="AutoShape 2" descr="http://avocat-baby.com/gifs/imag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 name="Прямоугольник 6"/>
          <p:cNvSpPr/>
          <p:nvPr/>
        </p:nvSpPr>
        <p:spPr>
          <a:xfrm>
            <a:off x="611560" y="548680"/>
            <a:ext cx="8136904" cy="5539978"/>
          </a:xfrm>
          <a:prstGeom prst="rect">
            <a:avLst/>
          </a:prstGeom>
          <a:noFill/>
        </p:spPr>
        <p:txBody>
          <a:bodyPr wrap="square" lIns="91440" tIns="45720" rIns="91440" bIns="45720">
            <a:spAutoFit/>
          </a:bodyPr>
          <a:lstStyle/>
          <a:p>
            <a:endParaRPr lang="ru-RU" sz="2000" b="1" dirty="0" smtClean="0"/>
          </a:p>
          <a:p>
            <a:r>
              <a:rPr lang="ru-RU" sz="2000" b="1" dirty="0" smtClean="0"/>
              <a:t>Гражданин Иванов, заключая договор банковского вклада, совершил в установленном порядке в филиале банка завещательное распоряжение, в соответствии с которым просил в случае его смерти передать денежные средства, находящиеся на счете, его сыну, Василию.</a:t>
            </a:r>
          </a:p>
          <a:p>
            <a:r>
              <a:rPr lang="ru-RU" sz="2000" b="1" dirty="0" smtClean="0"/>
              <a:t>Через несколько лет Иванов составил завещание, в соответствии с которым все его имущество должно было быть передано его супруге. Завещание было удостоверено у нотариуса.</a:t>
            </a:r>
          </a:p>
          <a:p>
            <a:r>
              <a:rPr lang="ru-RU" sz="2000" b="1" dirty="0" smtClean="0"/>
              <a:t>       После смерти Иванова возник спор о судьбе денежных средств, оставшихся на счете.</a:t>
            </a:r>
          </a:p>
          <a:p>
            <a:r>
              <a:rPr lang="ru-RU" sz="2000" b="1" dirty="0" smtClean="0"/>
              <a:t>  Кому должны быть переданы средства в банке? Каков статус завещательного распоряжения, совершенного в банке? Как соотносятся банковское распоряжение и нотариально удостоверенное завещание? Каковы правила отмены и изменения завещания?</a:t>
            </a:r>
          </a:p>
          <a:p>
            <a:pPr algn="ct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4578" name="AutoShape 2" descr="http://avocat-baby.com/gifs/imag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0" name="Rectangle 6"/>
          <p:cNvSpPr>
            <a:spLocks noChangeArrowheads="1"/>
          </p:cNvSpPr>
          <p:nvPr/>
        </p:nvSpPr>
        <p:spPr bwMode="auto">
          <a:xfrm>
            <a:off x="0" y="-2392961"/>
            <a:ext cx="9473171" cy="70173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Скругленный прямоугольник 3"/>
          <p:cNvSpPr/>
          <p:nvPr/>
        </p:nvSpPr>
        <p:spPr>
          <a:xfrm>
            <a:off x="323528" y="404664"/>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5" name="Прямоугольник 4"/>
          <p:cNvSpPr/>
          <p:nvPr/>
        </p:nvSpPr>
        <p:spPr>
          <a:xfrm>
            <a:off x="827584" y="476672"/>
            <a:ext cx="7632848" cy="606319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Синквейн</a:t>
            </a:r>
            <a:r>
              <a:rPr lang="ru-RU"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по теме «Гражданское право».</a:t>
            </a:r>
          </a:p>
          <a:p>
            <a:pPr algn="ctr"/>
            <a:endParaRPr lang="ru-RU"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514350" indent="-514350" algn="ctr"/>
            <a:r>
              <a:rPr lang="ru-RU" sz="2800" b="1" spc="50" dirty="0" smtClean="0">
                <a:ln w="11430"/>
                <a:effectLst>
                  <a:outerShdw blurRad="76200" dist="50800" dir="5400000" algn="tl" rotWithShape="0">
                    <a:srgbClr val="000000">
                      <a:alpha val="65000"/>
                    </a:srgbClr>
                  </a:outerShdw>
                </a:effectLst>
              </a:rPr>
              <a:t>(</a:t>
            </a:r>
            <a:r>
              <a:rPr lang="ru-RU" sz="2800" dirty="0" smtClean="0"/>
              <a:t> </a:t>
            </a:r>
            <a:r>
              <a:rPr lang="ru-RU" sz="2800" dirty="0" err="1" smtClean="0"/>
              <a:t>пятистрочная</a:t>
            </a:r>
            <a:r>
              <a:rPr lang="ru-RU" sz="2800" dirty="0" smtClean="0"/>
              <a:t> </a:t>
            </a:r>
            <a:r>
              <a:rPr lang="ru-RU" sz="2800" dirty="0" smtClean="0">
                <a:hlinkClick r:id="rId2" tooltip="Стихотворение"/>
              </a:rPr>
              <a:t>стихотворная</a:t>
            </a:r>
            <a:r>
              <a:rPr lang="ru-RU" sz="2800" dirty="0" smtClean="0"/>
              <a:t> </a:t>
            </a:r>
            <a:r>
              <a:rPr lang="ru-RU" sz="2800" dirty="0" smtClean="0"/>
              <a:t>форма).</a:t>
            </a:r>
            <a:endParaRPr lang="ru-RU" sz="2800" b="1" spc="50" dirty="0" smtClean="0">
              <a:ln w="11430"/>
              <a:effectLst>
                <a:outerShdw blurRad="76200" dist="50800" dir="5400000" algn="tl" rotWithShape="0">
                  <a:srgbClr val="000000">
                    <a:alpha val="65000"/>
                  </a:srgbClr>
                </a:outerShdw>
              </a:effectLst>
            </a:endParaRPr>
          </a:p>
          <a:p>
            <a:pPr marL="514350" indent="-514350">
              <a:buAutoNum type="arabicPeriod"/>
            </a:pPr>
            <a:endParaRPr lang="ru-RU" sz="2800" b="1" spc="50" dirty="0" smtClean="0">
              <a:ln w="11430"/>
              <a:effectLst>
                <a:outerShdw blurRad="76200" dist="50800" dir="5400000" algn="tl" rotWithShape="0">
                  <a:srgbClr val="000000">
                    <a:alpha val="65000"/>
                  </a:srgbClr>
                </a:outerShdw>
              </a:effectLst>
            </a:endParaRPr>
          </a:p>
          <a:p>
            <a:pPr marL="514350" indent="-514350">
              <a:buAutoNum type="arabicPeriod"/>
            </a:pPr>
            <a:endParaRPr lang="ru-RU" sz="2800" b="1" spc="50" dirty="0" smtClean="0">
              <a:ln w="11430"/>
              <a:effectLst>
                <a:outerShdw blurRad="76200" dist="50800" dir="5400000" algn="tl" rotWithShape="0">
                  <a:srgbClr val="000000">
                    <a:alpha val="65000"/>
                  </a:srgbClr>
                </a:outerShdw>
              </a:effectLst>
            </a:endParaRPr>
          </a:p>
          <a:p>
            <a:pPr marL="514350" indent="-514350">
              <a:buAutoNum type="arabicPeriod"/>
            </a:pPr>
            <a:r>
              <a:rPr lang="ru-RU" sz="2800" b="1" spc="50" dirty="0" smtClean="0">
                <a:ln w="11430"/>
                <a:effectLst>
                  <a:outerShdw blurRad="76200" dist="50800" dir="5400000" algn="tl" rotWithShape="0">
                    <a:srgbClr val="000000">
                      <a:alpha val="65000"/>
                    </a:srgbClr>
                  </a:outerShdw>
                </a:effectLst>
              </a:rPr>
              <a:t>Тема (имя существительное).</a:t>
            </a:r>
          </a:p>
          <a:p>
            <a:pPr marL="514350" indent="-514350">
              <a:buAutoNum type="arabicPeriod"/>
            </a:pPr>
            <a:r>
              <a:rPr lang="ru-RU" sz="2800" b="1" cap="none" spc="50" dirty="0" smtClean="0">
                <a:ln w="11430"/>
                <a:effectLst>
                  <a:outerShdw blurRad="76200" dist="50800" dir="5400000" algn="tl" rotWithShape="0">
                    <a:srgbClr val="000000">
                      <a:alpha val="65000"/>
                    </a:srgbClr>
                  </a:outerShdw>
                </a:effectLst>
              </a:rPr>
              <a:t>Описание темы двумя словами (прилагательные).</a:t>
            </a:r>
          </a:p>
          <a:p>
            <a:pPr marL="514350" indent="-514350">
              <a:buAutoNum type="arabicPeriod"/>
            </a:pPr>
            <a:r>
              <a:rPr lang="ru-RU" sz="2800" b="1" spc="50" dirty="0" smtClean="0">
                <a:ln w="11430"/>
                <a:effectLst>
                  <a:outerShdw blurRad="76200" dist="50800" dir="5400000" algn="tl" rotWithShape="0">
                    <a:srgbClr val="000000">
                      <a:alpha val="65000"/>
                    </a:srgbClr>
                  </a:outerShdw>
                </a:effectLst>
              </a:rPr>
              <a:t>Описание действия в рамках темы (глаголы, причастия).</a:t>
            </a:r>
          </a:p>
          <a:p>
            <a:pPr marL="514350" indent="-514350">
              <a:buAutoNum type="arabicPeriod"/>
            </a:pPr>
            <a:r>
              <a:rPr lang="ru-RU" sz="2800" b="1" cap="none" spc="50" dirty="0" smtClean="0">
                <a:ln w="11430"/>
                <a:effectLst>
                  <a:outerShdw blurRad="76200" dist="50800" dir="5400000" algn="tl" rotWithShape="0">
                    <a:srgbClr val="000000">
                      <a:alpha val="65000"/>
                    </a:srgbClr>
                  </a:outerShdw>
                </a:effectLst>
              </a:rPr>
              <a:t>Фраза из 4-х слов, имеющая отношение к теме.</a:t>
            </a:r>
          </a:p>
          <a:p>
            <a:pPr marL="514350" indent="-514350">
              <a:buAutoNum type="arabicPeriod"/>
            </a:pPr>
            <a:r>
              <a:rPr lang="ru-RU" sz="2800" b="1" spc="50" dirty="0" smtClean="0">
                <a:ln w="11430"/>
                <a:effectLst>
                  <a:outerShdw blurRad="76200" dist="50800" dir="5400000" algn="tl" rotWithShape="0">
                    <a:srgbClr val="000000">
                      <a:alpha val="65000"/>
                    </a:srgbClr>
                  </a:outerShdw>
                </a:effectLst>
              </a:rPr>
              <a:t>Одно слово- синоним темы (ассоциация).</a:t>
            </a:r>
            <a:endParaRPr lang="ru-RU" sz="2800" b="1" cap="none" spc="50" dirty="0" smtClean="0">
              <a:ln w="11430"/>
              <a:effectLst>
                <a:outerShdw blurRad="76200" dist="50800" dir="5400000" algn="tl" rotWithShape="0">
                  <a:srgbClr val="000000">
                    <a:alpha val="65000"/>
                  </a:srgbClr>
                </a:outerShdw>
              </a:effectLst>
            </a:endParaRPr>
          </a:p>
          <a:p>
            <a:endParaRPr lang="ru-RU" sz="24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4578" name="AutoShape 2" descr="http://avocat-baby.com/gifs/imag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0" name="Rectangle 6"/>
          <p:cNvSpPr>
            <a:spLocks noChangeArrowheads="1"/>
          </p:cNvSpPr>
          <p:nvPr/>
        </p:nvSpPr>
        <p:spPr bwMode="auto">
          <a:xfrm>
            <a:off x="0" y="-2392961"/>
            <a:ext cx="9473171" cy="70173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Скругленный прямоугольник 3"/>
          <p:cNvSpPr/>
          <p:nvPr/>
        </p:nvSpPr>
        <p:spPr>
          <a:xfrm>
            <a:off x="323528" y="404664"/>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5" name="Прямоугольник 4"/>
          <p:cNvSpPr/>
          <p:nvPr/>
        </p:nvSpPr>
        <p:spPr>
          <a:xfrm>
            <a:off x="827584" y="476672"/>
            <a:ext cx="7632848" cy="600164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Синквейн</a:t>
            </a:r>
            <a:r>
              <a:rPr lang="ru-RU"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по теме «Гражданское право».</a:t>
            </a:r>
          </a:p>
          <a:p>
            <a:pPr algn="ctr"/>
            <a:endParaRPr lang="ru-RU"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514350" indent="-514350">
              <a:buAutoNum type="arabicPeriod"/>
            </a:pPr>
            <a:endParaRPr lang="ru-RU" sz="2800" b="1" spc="50" dirty="0" smtClean="0">
              <a:ln w="11430"/>
              <a:effectLst>
                <a:outerShdw blurRad="76200" dist="50800" dir="5400000" algn="tl" rotWithShape="0">
                  <a:srgbClr val="000000">
                    <a:alpha val="65000"/>
                  </a:srgbClr>
                </a:outerShdw>
              </a:effectLst>
            </a:endParaRPr>
          </a:p>
          <a:p>
            <a:pPr marL="514350" indent="-514350">
              <a:buAutoNum type="arabicPeriod"/>
            </a:pPr>
            <a:endParaRPr lang="ru-RU" sz="2800" b="1" spc="50" dirty="0" smtClean="0">
              <a:ln w="11430"/>
              <a:effectLst>
                <a:outerShdw blurRad="76200" dist="50800" dir="5400000" algn="tl" rotWithShape="0">
                  <a:srgbClr val="000000">
                    <a:alpha val="65000"/>
                  </a:srgbClr>
                </a:outerShdw>
              </a:effectLst>
            </a:endParaRPr>
          </a:p>
          <a:p>
            <a:pPr marL="514350" indent="-514350">
              <a:buAutoNum type="arabicPeriod"/>
            </a:pPr>
            <a:r>
              <a:rPr lang="ru-RU" sz="3200" b="1" spc="50" dirty="0" smtClean="0">
                <a:ln w="11430"/>
                <a:effectLst>
                  <a:outerShdw blurRad="76200" dist="50800" dir="5400000" algn="tl" rotWithShape="0">
                    <a:srgbClr val="000000">
                      <a:alpha val="65000"/>
                    </a:srgbClr>
                  </a:outerShdw>
                </a:effectLst>
              </a:rPr>
              <a:t>Гражданское право.</a:t>
            </a:r>
          </a:p>
          <a:p>
            <a:pPr marL="514350" indent="-514350">
              <a:buAutoNum type="arabicPeriod"/>
            </a:pPr>
            <a:r>
              <a:rPr lang="ru-RU" sz="3200" b="1" spc="50" dirty="0" smtClean="0">
                <a:ln w="11430"/>
                <a:effectLst>
                  <a:outerShdw blurRad="76200" dist="50800" dir="5400000" algn="tl" rotWithShape="0">
                    <a:srgbClr val="000000">
                      <a:alpha val="65000"/>
                    </a:srgbClr>
                  </a:outerShdw>
                </a:effectLst>
              </a:rPr>
              <a:t>Имущественные, неимущественные.</a:t>
            </a:r>
          </a:p>
          <a:p>
            <a:pPr marL="514350" indent="-514350">
              <a:buAutoNum type="arabicPeriod"/>
            </a:pPr>
            <a:r>
              <a:rPr lang="ru-RU" sz="3200" b="1" spc="50" dirty="0" smtClean="0">
                <a:ln w="11430"/>
                <a:effectLst>
                  <a:outerShdw blurRad="76200" dist="50800" dir="5400000" algn="tl" rotWithShape="0">
                    <a:srgbClr val="000000">
                      <a:alpha val="65000"/>
                    </a:srgbClr>
                  </a:outerShdw>
                </a:effectLst>
              </a:rPr>
              <a:t>Возникают, осознают, руководят.</a:t>
            </a:r>
          </a:p>
          <a:p>
            <a:pPr marL="514350" indent="-514350">
              <a:buAutoNum type="arabicPeriod"/>
            </a:pPr>
            <a:r>
              <a:rPr lang="ru-RU" sz="3200" b="1" spc="50" dirty="0" smtClean="0">
                <a:ln w="11430"/>
                <a:effectLst>
                  <a:outerShdw blurRad="76200" dist="50800" dir="5400000" algn="tl" rotWithShape="0">
                    <a:srgbClr val="000000">
                      <a:alpha val="65000"/>
                    </a:srgbClr>
                  </a:outerShdw>
                </a:effectLst>
              </a:rPr>
              <a:t>Гражданское право- рыночная Конституция страны.</a:t>
            </a:r>
          </a:p>
          <a:p>
            <a:pPr marL="514350" indent="-514350">
              <a:buAutoNum type="arabicPeriod"/>
            </a:pPr>
            <a:r>
              <a:rPr lang="ru-RU" sz="3200" b="1" spc="50" dirty="0" smtClean="0">
                <a:ln w="11430"/>
                <a:effectLst>
                  <a:outerShdw blurRad="76200" dist="50800" dir="5400000" algn="tl" rotWithShape="0">
                    <a:srgbClr val="000000">
                      <a:alpha val="65000"/>
                    </a:srgbClr>
                  </a:outerShdw>
                </a:effectLst>
              </a:rPr>
              <a:t>Права и обязанности.</a:t>
            </a:r>
          </a:p>
          <a:p>
            <a:pPr marL="514350" indent="-514350"/>
            <a:endParaRPr lang="ru-RU" sz="2800" b="1" spc="50" dirty="0" smtClean="0">
              <a:ln w="11430"/>
              <a:effectLst>
                <a:outerShdw blurRad="76200" dist="50800" dir="5400000" algn="tl" rotWithShape="0">
                  <a:srgbClr val="000000">
                    <a:alpha val="65000"/>
                  </a:srgbClr>
                </a:outerShdw>
              </a:effectLst>
            </a:endParaRPr>
          </a:p>
          <a:p>
            <a:pPr marL="514350" indent="-514350">
              <a:buAutoNum type="arabicPeriod"/>
            </a:pPr>
            <a:endParaRPr lang="ru-RU" sz="2800" b="1" spc="50" dirty="0" smtClean="0">
              <a:ln w="11430"/>
              <a:effectLst>
                <a:outerShdw blurRad="76200" dist="50800" dir="5400000" algn="tl" rotWithShape="0">
                  <a:srgbClr val="000000">
                    <a:alpha val="65000"/>
                  </a:srgbClr>
                </a:outerShdw>
              </a:effectLst>
            </a:endParaRPr>
          </a:p>
          <a:p>
            <a:endParaRPr lang="ru-RU" sz="24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4578" name="AutoShape 2" descr="http://avocat-baby.com/gifs/imag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0" name="Rectangle 6"/>
          <p:cNvSpPr>
            <a:spLocks noChangeArrowheads="1"/>
          </p:cNvSpPr>
          <p:nvPr/>
        </p:nvSpPr>
        <p:spPr bwMode="auto">
          <a:xfrm>
            <a:off x="0" y="-2392961"/>
            <a:ext cx="9473171" cy="70173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Скругленный прямоугольник 3"/>
          <p:cNvSpPr/>
          <p:nvPr/>
        </p:nvSpPr>
        <p:spPr>
          <a:xfrm>
            <a:off x="323528" y="404664"/>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5" name="Прямоугольник 4"/>
          <p:cNvSpPr/>
          <p:nvPr/>
        </p:nvSpPr>
        <p:spPr>
          <a:xfrm>
            <a:off x="827584" y="476672"/>
            <a:ext cx="7632848" cy="390876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514350" indent="-514350" algn="ctr"/>
            <a:r>
              <a:rPr lang="ru-RU" sz="2800" b="1" spc="50" dirty="0" smtClean="0">
                <a:ln w="11430"/>
                <a:effectLst>
                  <a:outerShdw blurRad="76200" dist="50800" dir="5400000" algn="tl" rotWithShape="0">
                    <a:srgbClr val="000000">
                      <a:alpha val="65000"/>
                    </a:srgbClr>
                  </a:outerShdw>
                </a:effectLst>
              </a:rPr>
              <a:t>Д/З- § 22, справочник с. 406.</a:t>
            </a:r>
          </a:p>
          <a:p>
            <a:pPr marL="514350" indent="-514350" algn="ctr"/>
            <a:endParaRPr lang="ru-RU" sz="2800" b="1" spc="50" dirty="0" smtClean="0">
              <a:ln w="11430"/>
              <a:effectLst>
                <a:outerShdw blurRad="76200" dist="50800" dir="5400000" algn="tl" rotWithShape="0">
                  <a:srgbClr val="000000">
                    <a:alpha val="65000"/>
                  </a:srgbClr>
                </a:outerShdw>
              </a:effectLst>
            </a:endParaRPr>
          </a:p>
          <a:p>
            <a:pPr marL="514350" indent="-514350" algn="ctr"/>
            <a:endParaRPr lang="ru-RU" sz="2800" b="1" spc="50" dirty="0" smtClean="0">
              <a:ln w="11430"/>
              <a:effectLst>
                <a:outerShdw blurRad="76200" dist="50800" dir="5400000" algn="tl" rotWithShape="0">
                  <a:srgbClr val="000000">
                    <a:alpha val="65000"/>
                  </a:srgbClr>
                </a:outerShdw>
              </a:effectLst>
            </a:endParaRPr>
          </a:p>
          <a:p>
            <a:pPr marL="514350" indent="-514350" algn="ctr"/>
            <a:endParaRPr lang="ru-RU" sz="2800" b="1" spc="50" dirty="0" smtClean="0">
              <a:ln w="11430"/>
              <a:effectLst>
                <a:outerShdw blurRad="76200" dist="50800" dir="5400000" algn="tl" rotWithShape="0">
                  <a:srgbClr val="000000">
                    <a:alpha val="65000"/>
                  </a:srgbClr>
                </a:outerShdw>
              </a:effectLst>
            </a:endParaRPr>
          </a:p>
          <a:p>
            <a:pPr marL="514350" indent="-514350" algn="ctr"/>
            <a:endParaRPr lang="ru-RU" sz="2800" b="1" spc="50" dirty="0" smtClean="0">
              <a:ln w="11430"/>
              <a:effectLst>
                <a:outerShdw blurRad="76200" dist="50800" dir="5400000" algn="tl" rotWithShape="0">
                  <a:srgbClr val="000000">
                    <a:alpha val="65000"/>
                  </a:srgbClr>
                </a:outerShdw>
              </a:effectLst>
            </a:endParaRPr>
          </a:p>
          <a:p>
            <a:pPr marL="514350" indent="-514350" algn="ctr"/>
            <a:endParaRPr lang="ru-RU" sz="2800" b="1" spc="50" dirty="0" smtClean="0">
              <a:ln w="11430"/>
              <a:effectLst>
                <a:outerShdw blurRad="76200" dist="50800" dir="5400000" algn="tl" rotWithShape="0">
                  <a:srgbClr val="000000">
                    <a:alpha val="65000"/>
                  </a:srgbClr>
                </a:outerShdw>
              </a:effectLst>
            </a:endParaRPr>
          </a:p>
          <a:p>
            <a:pPr marL="514350" indent="-514350" algn="ctr"/>
            <a:endParaRPr lang="ru-RU" sz="2800" b="1" spc="50" dirty="0" smtClean="0">
              <a:ln w="11430"/>
              <a:effectLst>
                <a:outerShdw blurRad="76200" dist="50800" dir="5400000" algn="tl" rotWithShape="0">
                  <a:srgbClr val="000000">
                    <a:alpha val="65000"/>
                  </a:srgbClr>
                </a:outerShdw>
              </a:effectLst>
            </a:endParaRPr>
          </a:p>
          <a:p>
            <a:pPr marL="514350" indent="-514350">
              <a:buAutoNum type="arabicPeriod"/>
            </a:pPr>
            <a:endParaRPr lang="ru-RU" sz="2800" b="1" spc="50" dirty="0" smtClean="0">
              <a:ln w="11430"/>
              <a:effectLst>
                <a:outerShdw blurRad="76200" dist="50800" dir="5400000" algn="tl" rotWithShape="0">
                  <a:srgbClr val="000000">
                    <a:alpha val="65000"/>
                  </a:srgbClr>
                </a:outerShdw>
              </a:effectLst>
            </a:endParaRPr>
          </a:p>
          <a:p>
            <a:endParaRPr lang="ru-RU" sz="24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1187624" y="1772816"/>
            <a:ext cx="7200800" cy="258532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a:t>
            </a:r>
          </a:p>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a:t>
            </a: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a:t>
            </a:r>
          </a:p>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ВНИМАНИЕ!</a:t>
            </a:r>
            <a:endPar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5" name="Прямоугольник 4"/>
          <p:cNvSpPr/>
          <p:nvPr/>
        </p:nvSpPr>
        <p:spPr>
          <a:xfrm>
            <a:off x="539552" y="764704"/>
            <a:ext cx="8064896" cy="6001643"/>
          </a:xfrm>
          <a:prstGeom prst="rect">
            <a:avLst/>
          </a:prstGeom>
          <a:noFill/>
        </p:spPr>
        <p:txBody>
          <a:bodyPr wrap="square" lIns="91440" tIns="45720" rIns="91440" bIns="45720">
            <a:spAutoFit/>
          </a:bodyPr>
          <a:lstStyle/>
          <a:p>
            <a:pPr algn="ctr"/>
            <a:r>
              <a:rPr lang="ru-RU" sz="5400" b="1" cap="none" spc="0" dirty="0" smtClean="0">
                <a:ln w="17780" cmpd="sng">
                  <a:solidFill>
                    <a:srgbClr val="FFFFFF"/>
                  </a:solidFill>
                  <a:prstDash val="solid"/>
                  <a:miter lim="800000"/>
                </a:ln>
                <a:solidFill>
                  <a:srgbClr val="C00000"/>
                </a:solidFill>
                <a:effectLst>
                  <a:outerShdw blurRad="50800" algn="tl" rotWithShape="0">
                    <a:srgbClr val="000000"/>
                  </a:outerShdw>
                </a:effectLst>
              </a:rPr>
              <a:t>Тема </a:t>
            </a:r>
            <a:r>
              <a:rPr lang="ru-RU" sz="6600" b="1" cap="none" spc="0" dirty="0" smtClean="0">
                <a:ln w="17780" cmpd="sng">
                  <a:solidFill>
                    <a:srgbClr val="FFFFFF"/>
                  </a:solidFill>
                  <a:prstDash val="solid"/>
                  <a:miter lim="800000"/>
                </a:ln>
                <a:solidFill>
                  <a:srgbClr val="C00000"/>
                </a:solidFill>
                <a:effectLst>
                  <a:outerShdw blurRad="50800" algn="tl" rotWithShape="0">
                    <a:srgbClr val="000000"/>
                  </a:outerShdw>
                </a:effectLst>
              </a:rPr>
              <a:t>«Личные неимущественные права.</a:t>
            </a:r>
          </a:p>
          <a:p>
            <a:pPr algn="ctr"/>
            <a:r>
              <a:rPr lang="ru-RU" sz="6600" b="1" dirty="0" smtClean="0">
                <a:ln w="17780" cmpd="sng">
                  <a:solidFill>
                    <a:srgbClr val="FFFFFF"/>
                  </a:solidFill>
                  <a:prstDash val="solid"/>
                  <a:miter lim="800000"/>
                </a:ln>
                <a:solidFill>
                  <a:srgbClr val="C00000"/>
                </a:solidFill>
                <a:effectLst>
                  <a:outerShdw blurRad="50800" algn="tl" rotWithShape="0">
                    <a:srgbClr val="000000"/>
                  </a:outerShdw>
                </a:effectLst>
              </a:rPr>
              <a:t>Защита гражданских</a:t>
            </a:r>
          </a:p>
          <a:p>
            <a:pPr algn="ctr"/>
            <a:r>
              <a:rPr lang="ru-RU" sz="6600" b="1" dirty="0" smtClean="0">
                <a:ln w="17780" cmpd="sng">
                  <a:solidFill>
                    <a:srgbClr val="FFFFFF"/>
                  </a:solidFill>
                  <a:prstDash val="solid"/>
                  <a:miter lim="800000"/>
                </a:ln>
                <a:solidFill>
                  <a:srgbClr val="C00000"/>
                </a:solidFill>
                <a:effectLst>
                  <a:outerShdw blurRad="50800" algn="tl" rotWithShape="0">
                    <a:srgbClr val="000000"/>
                  </a:outerShdw>
                </a:effectLst>
              </a:rPr>
              <a:t>п</a:t>
            </a:r>
            <a:r>
              <a:rPr lang="ru-RU" sz="6600" b="1" cap="none" spc="0" dirty="0" smtClean="0">
                <a:ln w="17780" cmpd="sng">
                  <a:solidFill>
                    <a:srgbClr val="FFFFFF"/>
                  </a:solidFill>
                  <a:prstDash val="solid"/>
                  <a:miter lim="800000"/>
                </a:ln>
                <a:solidFill>
                  <a:srgbClr val="C00000"/>
                </a:solidFill>
                <a:effectLst>
                  <a:outerShdw blurRad="50800" algn="tl" rotWithShape="0">
                    <a:srgbClr val="000000"/>
                  </a:outerShdw>
                </a:effectLst>
              </a:rPr>
              <a:t>рав».</a:t>
            </a:r>
          </a:p>
          <a:p>
            <a:pPr algn="ct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5" name="Прямоугольник 4"/>
          <p:cNvSpPr/>
          <p:nvPr/>
        </p:nvSpPr>
        <p:spPr>
          <a:xfrm>
            <a:off x="683568" y="332656"/>
            <a:ext cx="7920880" cy="4832092"/>
          </a:xfrm>
          <a:prstGeom prst="rect">
            <a:avLst/>
          </a:prstGeom>
          <a:noFill/>
        </p:spPr>
        <p:txBody>
          <a:bodyPr wrap="square" lIns="91440" tIns="45720" rIns="91440" bIns="45720">
            <a:spAutoFit/>
          </a:bodyPr>
          <a:lstStyle/>
          <a:p>
            <a:r>
              <a:rPr lang="ru-RU" sz="4400" b="1" dirty="0" smtClean="0">
                <a:solidFill>
                  <a:srgbClr val="C00000"/>
                </a:solidFill>
              </a:rPr>
              <a:t>Цель:</a:t>
            </a:r>
            <a:r>
              <a:rPr lang="ru-RU" sz="4400" dirty="0" smtClean="0">
                <a:solidFill>
                  <a:srgbClr val="C00000"/>
                </a:solidFill>
              </a:rPr>
              <a:t> </a:t>
            </a:r>
          </a:p>
          <a:p>
            <a:pPr algn="ctr"/>
            <a:r>
              <a:rPr lang="ru-RU" sz="4400" dirty="0" smtClean="0">
                <a:solidFill>
                  <a:srgbClr val="C00000"/>
                </a:solidFill>
              </a:rPr>
              <a:t>сформировать представление о системе личных неимущественных прав и способах их защиты </a:t>
            </a:r>
          </a:p>
          <a:p>
            <a:pPr algn="ctr"/>
            <a:r>
              <a:rPr lang="ru-RU" sz="4400" dirty="0" smtClean="0">
                <a:solidFill>
                  <a:srgbClr val="C00000"/>
                </a:solidFill>
              </a:rPr>
              <a:t>в контексте статей </a:t>
            </a:r>
          </a:p>
          <a:p>
            <a:pPr algn="ctr"/>
            <a:r>
              <a:rPr lang="ru-RU" sz="4400" dirty="0" smtClean="0">
                <a:solidFill>
                  <a:srgbClr val="C00000"/>
                </a:solidFill>
              </a:rPr>
              <a:t>Гражданского кодекса РФ.</a:t>
            </a:r>
            <a:endParaRPr lang="ru-RU" sz="4400" dirty="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3" name="Прямоугольник 2"/>
          <p:cNvSpPr/>
          <p:nvPr/>
        </p:nvSpPr>
        <p:spPr>
          <a:xfrm>
            <a:off x="611560" y="692696"/>
            <a:ext cx="7848872" cy="5078313"/>
          </a:xfrm>
          <a:prstGeom prst="rect">
            <a:avLst/>
          </a:prstGeom>
          <a:noFill/>
        </p:spPr>
        <p:txBody>
          <a:bodyPr wrap="square" lIns="91440" tIns="45720" rIns="91440" bIns="45720">
            <a:spAutoFit/>
          </a:bodyPr>
          <a:lstStyle/>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ПРОБЛЕМА.</a:t>
            </a:r>
          </a:p>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ЭВТАНАЗИЯ.</a:t>
            </a:r>
          </a:p>
          <a:p>
            <a:pPr algn="ct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Аргументы </a:t>
            </a:r>
          </a:p>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«за»</a:t>
            </a:r>
          </a:p>
          <a:p>
            <a:pPr algn="ctr"/>
            <a:r>
              <a:rPr lang="ru-RU"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и</a:t>
            </a:r>
          </a:p>
          <a:p>
            <a:pPr algn="ct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«против».</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pic>
        <p:nvPicPr>
          <p:cNvPr id="1026" name="Picture 2" descr="Эвтаназия: «за» и «против»  preview"/>
          <p:cNvPicPr>
            <a:picLocks noChangeAspect="1" noChangeArrowheads="1"/>
          </p:cNvPicPr>
          <p:nvPr/>
        </p:nvPicPr>
        <p:blipFill>
          <a:blip r:embed="rId2" cstate="print"/>
          <a:srcRect/>
          <a:stretch>
            <a:fillRect/>
          </a:stretch>
        </p:blipFill>
        <p:spPr bwMode="auto">
          <a:xfrm>
            <a:off x="251520" y="332656"/>
            <a:ext cx="8640960" cy="612068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251520" y="332656"/>
            <a:ext cx="8640960"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3" name="Прямоугольник 2"/>
          <p:cNvSpPr/>
          <p:nvPr/>
        </p:nvSpPr>
        <p:spPr>
          <a:xfrm>
            <a:off x="827584" y="476672"/>
            <a:ext cx="7560840" cy="2031325"/>
          </a:xfrm>
          <a:prstGeom prst="rect">
            <a:avLst/>
          </a:prstGeom>
          <a:noFill/>
        </p:spPr>
        <p:txBody>
          <a:bodyPr wrap="square" lIns="91440" tIns="45720" rIns="91440" bIns="45720">
            <a:spAutoFit/>
          </a:bodyPr>
          <a:lstStyle/>
          <a:p>
            <a:pPr algn="ctr"/>
            <a:r>
              <a:rPr lang="ru-RU"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Личные неимущественные права:</a:t>
            </a:r>
          </a:p>
          <a:p>
            <a:endParaRPr lang="ru-RU"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Стрелка вправо 4"/>
          <p:cNvSpPr/>
          <p:nvPr/>
        </p:nvSpPr>
        <p:spPr>
          <a:xfrm>
            <a:off x="1331640" y="1412776"/>
            <a:ext cx="1368152"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2771800" y="1268760"/>
            <a:ext cx="5616623" cy="5078313"/>
          </a:xfrm>
          <a:prstGeom prst="rect">
            <a:avLst/>
          </a:prstGeom>
          <a:noFill/>
        </p:spPr>
        <p:txBody>
          <a:bodyPr wrap="square" lIns="91440" tIns="45720" rIns="91440" bIns="45720">
            <a:spAutoFit/>
          </a:bodyPr>
          <a:lstStyle/>
          <a:p>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a:t>
            </a: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раво на жизнь</a:t>
            </a:r>
          </a:p>
          <a:p>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a:t>
            </a: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раво на имя</a:t>
            </a:r>
          </a:p>
          <a:p>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a:t>
            </a: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раво на честь и достоинство</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Стрелка вправо 6"/>
          <p:cNvSpPr/>
          <p:nvPr/>
        </p:nvSpPr>
        <p:spPr>
          <a:xfrm>
            <a:off x="1259632" y="2996952"/>
            <a:ext cx="1440160"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1115616" y="5013176"/>
            <a:ext cx="1656184"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3" name="Прямоугольник 2"/>
          <p:cNvSpPr/>
          <p:nvPr/>
        </p:nvSpPr>
        <p:spPr>
          <a:xfrm>
            <a:off x="899592" y="476672"/>
            <a:ext cx="7704856" cy="4278094"/>
          </a:xfrm>
          <a:prstGeom prst="rect">
            <a:avLst/>
          </a:prstGeom>
          <a:noFill/>
        </p:spPr>
        <p:txBody>
          <a:bodyPr wrap="square" lIns="91440" tIns="45720" rIns="91440" bIns="45720">
            <a:spAutoFit/>
          </a:bodyPr>
          <a:lstStyle/>
          <a:p>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Право на интеллектуальную собственность.</a:t>
            </a:r>
          </a:p>
          <a:p>
            <a:endParaRPr lang="ru-RU"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endPar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ru-RU" sz="2800" b="1" cap="none" spc="0" dirty="0" smtClean="0">
                <a:ln w="1905"/>
                <a:solidFill>
                  <a:srgbClr val="FF0000"/>
                </a:solidFill>
                <a:effectLst>
                  <a:innerShdw blurRad="69850" dist="43180" dir="5400000">
                    <a:srgbClr val="000000">
                      <a:alpha val="65000"/>
                    </a:srgbClr>
                  </a:innerShdw>
                </a:effectLst>
              </a:rPr>
              <a:t>ПРОБЛЕМА.</a:t>
            </a:r>
          </a:p>
          <a:p>
            <a:pPr algn="ctr"/>
            <a:endParaRPr lang="ru-RU"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ru-RU" sz="4400" b="1" dirty="0" smtClean="0">
                <a:ln w="1905"/>
                <a:solidFill>
                  <a:srgbClr val="FF0000"/>
                </a:solidFill>
                <a:effectLst>
                  <a:innerShdw blurRad="69850" dist="43180" dir="5400000">
                    <a:srgbClr val="000000">
                      <a:alpha val="65000"/>
                    </a:srgbClr>
                  </a:innerShdw>
                </a:effectLst>
              </a:rPr>
              <a:t>«Кража материальная и кража интеллектуальная- </a:t>
            </a:r>
          </a:p>
          <a:p>
            <a:pPr algn="ctr"/>
            <a:r>
              <a:rPr lang="ru-RU" sz="4400" b="1" dirty="0" smtClean="0">
                <a:ln w="1905"/>
                <a:solidFill>
                  <a:srgbClr val="FF0000"/>
                </a:solidFill>
                <a:effectLst>
                  <a:innerShdw blurRad="69850" dist="43180" dir="5400000">
                    <a:srgbClr val="000000">
                      <a:alpha val="65000"/>
                    </a:srgbClr>
                  </a:innerShdw>
                </a:effectLst>
              </a:rPr>
              <a:t>ч</a:t>
            </a:r>
            <a:r>
              <a:rPr lang="ru-RU" sz="4400" b="1" dirty="0" smtClean="0">
                <a:ln w="1905"/>
                <a:solidFill>
                  <a:srgbClr val="FF0000"/>
                </a:solidFill>
                <a:effectLst>
                  <a:innerShdw blurRad="69850" dist="43180" dir="5400000">
                    <a:srgbClr val="000000">
                      <a:alpha val="65000"/>
                    </a:srgbClr>
                  </a:innerShdw>
                </a:effectLst>
              </a:rPr>
              <a:t>то  хуже?»</a:t>
            </a:r>
            <a:endParaRPr lang="ru-RU" sz="4400" b="1" cap="none" spc="0" dirty="0">
              <a:ln w="1905"/>
              <a:solidFill>
                <a:srgbClr val="FF0000"/>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pic>
        <p:nvPicPr>
          <p:cNvPr id="21506" name="Picture 2" descr="http://www.novopashina.ru/otdely/nas_osn.png"/>
          <p:cNvPicPr>
            <a:picLocks noChangeAspect="1" noChangeArrowheads="1"/>
          </p:cNvPicPr>
          <p:nvPr/>
        </p:nvPicPr>
        <p:blipFill>
          <a:blip r:embed="rId2" cstate="print"/>
          <a:srcRect/>
          <a:stretch>
            <a:fillRect/>
          </a:stretch>
        </p:blipFill>
        <p:spPr bwMode="auto">
          <a:xfrm>
            <a:off x="251520" y="332656"/>
            <a:ext cx="8640960" cy="619268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23528" y="332656"/>
            <a:ext cx="8496944" cy="61206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pic>
        <p:nvPicPr>
          <p:cNvPr id="20484" name="Picture 4" descr="http://modernlib.ru/books/grechushkina_e/nasledovanie_i_zaveschanie_chasto_zadavaemie_voprosi_obrazci_dokumentov/_05_1.png"/>
          <p:cNvPicPr>
            <a:picLocks noChangeAspect="1" noChangeArrowheads="1"/>
          </p:cNvPicPr>
          <p:nvPr/>
        </p:nvPicPr>
        <p:blipFill>
          <a:blip r:embed="rId2" cstate="print"/>
          <a:srcRect/>
          <a:stretch>
            <a:fillRect/>
          </a:stretch>
        </p:blipFill>
        <p:spPr bwMode="auto">
          <a:xfrm>
            <a:off x="323528" y="260648"/>
            <a:ext cx="8568952" cy="619268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515</Words>
  <Application>Microsoft Office PowerPoint</Application>
  <PresentationFormat>Экран (4:3)</PresentationFormat>
  <Paragraphs>159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Елена</cp:lastModifiedBy>
  <cp:revision>26</cp:revision>
  <dcterms:created xsi:type="dcterms:W3CDTF">2014-03-10T11:47:22Z</dcterms:created>
  <dcterms:modified xsi:type="dcterms:W3CDTF">2014-03-11T17:00:35Z</dcterms:modified>
</cp:coreProperties>
</file>