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21"/>
  </p:notesMasterIdLst>
  <p:sldIdLst>
    <p:sldId id="256" r:id="rId2"/>
    <p:sldId id="287" r:id="rId3"/>
    <p:sldId id="299" r:id="rId4"/>
    <p:sldId id="294" r:id="rId5"/>
    <p:sldId id="301" r:id="rId6"/>
    <p:sldId id="284" r:id="rId7"/>
    <p:sldId id="285" r:id="rId8"/>
    <p:sldId id="303" r:id="rId9"/>
    <p:sldId id="286" r:id="rId10"/>
    <p:sldId id="288" r:id="rId11"/>
    <p:sldId id="293" r:id="rId12"/>
    <p:sldId id="281" r:id="rId13"/>
    <p:sldId id="298" r:id="rId14"/>
    <p:sldId id="289" r:id="rId15"/>
    <p:sldId id="305" r:id="rId16"/>
    <p:sldId id="306" r:id="rId17"/>
    <p:sldId id="307" r:id="rId18"/>
    <p:sldId id="257" r:id="rId19"/>
    <p:sldId id="308"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60"/>
  </p:normalViewPr>
  <p:slideViewPr>
    <p:cSldViewPr>
      <p:cViewPr>
        <p:scale>
          <a:sx n="75" d="100"/>
          <a:sy n="75" d="100"/>
        </p:scale>
        <p:origin x="-124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DEE9A8C7-0B1E-4502-A3D9-400B16BF570B}" type="datetimeFigureOut">
              <a:rPr lang="ru-RU"/>
              <a:pPr>
                <a:defRPr/>
              </a:pPr>
              <a:t>01.03.2015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9F990386-716B-413E-B7D2-3EA1A749021A}"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Образ слайда 1"/>
          <p:cNvSpPr>
            <a:spLocks noGrp="1" noRot="1" noChangeAspect="1"/>
          </p:cNvSpPr>
          <p:nvPr>
            <p:ph type="sldImg"/>
          </p:nvPr>
        </p:nvSpPr>
        <p:spPr bwMode="auto">
          <a:noFill/>
          <a:ln>
            <a:solidFill>
              <a:srgbClr val="000000"/>
            </a:solidFill>
            <a:miter lim="800000"/>
            <a:headEnd/>
            <a:tailEnd/>
          </a:ln>
        </p:spPr>
      </p:sp>
      <p:sp>
        <p:nvSpPr>
          <p:cNvPr id="1536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536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5C3787E-2084-42A7-8A82-12AA392C59DC}" type="slidenum">
              <a:rPr lang="ru-RU"/>
              <a:pPr fontAlgn="base">
                <a:spcBef>
                  <a:spcPct val="0"/>
                </a:spcBef>
                <a:spcAft>
                  <a:spcPct val="0"/>
                </a:spcAft>
                <a:defRPr/>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ый треугольник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grpSp>
        <p:nvGrpSpPr>
          <p:cNvPr id="5" name="Группа 1"/>
          <p:cNvGrpSpPr>
            <a:grpSpLocks/>
          </p:cNvGrpSpPr>
          <p:nvPr/>
        </p:nvGrpSpPr>
        <p:grpSpPr bwMode="auto">
          <a:xfrm>
            <a:off x="-3175" y="4953000"/>
            <a:ext cx="9147175" cy="1911350"/>
            <a:chOff x="-3765" y="4832896"/>
            <a:chExt cx="9147765" cy="2032192"/>
          </a:xfrm>
        </p:grpSpPr>
        <p:sp>
          <p:nvSpPr>
            <p:cNvPr id="6" name="Полилиния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Полилиния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Заголовок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1" name="Дата 29"/>
          <p:cNvSpPr>
            <a:spLocks noGrp="1"/>
          </p:cNvSpPr>
          <p:nvPr>
            <p:ph type="dt" sz="half" idx="10"/>
          </p:nvPr>
        </p:nvSpPr>
        <p:spPr/>
        <p:txBody>
          <a:bodyPr/>
          <a:lstStyle>
            <a:lvl1pPr>
              <a:defRPr smtClean="0">
                <a:solidFill>
                  <a:srgbClr val="FFFFFF"/>
                </a:solidFill>
              </a:defRPr>
            </a:lvl1pPr>
            <a:extLst/>
          </a:lstStyle>
          <a:p>
            <a:pPr>
              <a:defRPr/>
            </a:pPr>
            <a:fld id="{9CAD26CF-6952-4B54-9FF1-E977CEB8FDCB}" type="datetimeFigureOut">
              <a:rPr lang="ru-RU"/>
              <a:pPr>
                <a:defRPr/>
              </a:pPr>
              <a:t>01.03.2015</a:t>
            </a:fld>
            <a:endParaRPr lang="ru-RU"/>
          </a:p>
        </p:txBody>
      </p:sp>
      <p:sp>
        <p:nvSpPr>
          <p:cNvPr id="12"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pPr>
              <a:defRPr/>
            </a:pPr>
            <a:endParaRPr lang="ru-RU"/>
          </a:p>
        </p:txBody>
      </p:sp>
      <p:sp>
        <p:nvSpPr>
          <p:cNvPr id="13" name="Номер слайда 26"/>
          <p:cNvSpPr>
            <a:spLocks noGrp="1"/>
          </p:cNvSpPr>
          <p:nvPr>
            <p:ph type="sldNum" sz="quarter" idx="12"/>
          </p:nvPr>
        </p:nvSpPr>
        <p:spPr/>
        <p:txBody>
          <a:bodyPr/>
          <a:lstStyle>
            <a:lvl1pPr>
              <a:defRPr smtClean="0">
                <a:solidFill>
                  <a:srgbClr val="FFFFFF"/>
                </a:solidFill>
              </a:defRPr>
            </a:lvl1pPr>
            <a:extLst/>
          </a:lstStyle>
          <a:p>
            <a:pPr>
              <a:defRPr/>
            </a:pPr>
            <a:fld id="{99F1481D-763B-4F16-B6FF-0BBE7C5C8C4A}"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2E4BD5E8-966C-4057-B66D-B1CAED93810C}" type="datetimeFigureOut">
              <a:rPr lang="ru-RU"/>
              <a:pPr>
                <a:defRPr/>
              </a:pPr>
              <a:t>01.03.2015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8F4FC4B9-941F-491C-8C29-518173BFBBD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015BADD7-9986-41A7-A1B5-A195195698F3}" type="datetimeFigureOut">
              <a:rPr lang="ru-RU"/>
              <a:pPr>
                <a:defRPr/>
              </a:pPr>
              <a:t>01.03.2015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F8DE5C72-E1D3-48B8-95D8-E82D8C1E6902}"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Заголовок 6"/>
          <p:cNvSpPr>
            <a:spLocks noGrp="1"/>
          </p:cNvSpPr>
          <p:nvPr>
            <p:ph type="title"/>
          </p:nvPr>
        </p:nvSpPr>
        <p:spPr/>
        <p:txBody>
          <a:bodyPr rtlCol="0"/>
          <a:lstStyle>
            <a:extLst/>
          </a:lstStyle>
          <a:p>
            <a:r>
              <a:rPr lang="ru-RU" smtClean="0"/>
              <a:t>Образец заголовка</a:t>
            </a:r>
            <a:endParaRPr lang="en-US"/>
          </a:p>
        </p:txBody>
      </p:sp>
      <p:sp>
        <p:nvSpPr>
          <p:cNvPr id="4" name="Дата 9"/>
          <p:cNvSpPr>
            <a:spLocks noGrp="1"/>
          </p:cNvSpPr>
          <p:nvPr>
            <p:ph type="dt" sz="half" idx="10"/>
          </p:nvPr>
        </p:nvSpPr>
        <p:spPr/>
        <p:txBody>
          <a:bodyPr/>
          <a:lstStyle>
            <a:lvl1pPr>
              <a:defRPr/>
            </a:lvl1pPr>
          </a:lstStyle>
          <a:p>
            <a:pPr>
              <a:defRPr/>
            </a:pPr>
            <a:fld id="{7F91281F-1753-4DA2-80FD-12034212DBB2}" type="datetimeFigureOut">
              <a:rPr lang="ru-RU"/>
              <a:pPr>
                <a:defRPr/>
              </a:pPr>
              <a:t>01.03.2015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FBB1AD23-5203-4C03-9B1C-B636A6B185D1}"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4" name="Нашивка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5" name="Нашивка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2" name="Заголовок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pPr>
              <a:defRPr/>
            </a:pPr>
            <a:fld id="{D3218FFE-5588-431C-B65C-AAB2255EB980}" type="datetimeFigureOut">
              <a:rPr lang="ru-RU"/>
              <a:pPr>
                <a:defRPr/>
              </a:pPr>
              <a:t>01.03.2015</a:t>
            </a:fld>
            <a:endParaRPr lang="ru-RU"/>
          </a:p>
        </p:txBody>
      </p:sp>
      <p:sp>
        <p:nvSpPr>
          <p:cNvPr id="7" name="Нижний колонтитул 4"/>
          <p:cNvSpPr>
            <a:spLocks noGrp="1"/>
          </p:cNvSpPr>
          <p:nvPr>
            <p:ph type="ftr" sz="quarter" idx="11"/>
          </p:nvPr>
        </p:nvSpPr>
        <p:spPr/>
        <p:txBody>
          <a:bodyPr/>
          <a:lstStyle>
            <a:lvl1pPr>
              <a:defRPr/>
            </a:lvl1pPr>
            <a:extLst/>
          </a:lstStyle>
          <a:p>
            <a:pPr>
              <a:defRPr/>
            </a:pPr>
            <a:endParaRPr lang="ru-RU"/>
          </a:p>
        </p:txBody>
      </p:sp>
      <p:sp>
        <p:nvSpPr>
          <p:cNvPr id="8" name="Номер слайда 5"/>
          <p:cNvSpPr>
            <a:spLocks noGrp="1"/>
          </p:cNvSpPr>
          <p:nvPr>
            <p:ph type="sldNum" sz="quarter" idx="12"/>
          </p:nvPr>
        </p:nvSpPr>
        <p:spPr/>
        <p:txBody>
          <a:bodyPr/>
          <a:lstStyle>
            <a:lvl1pPr>
              <a:defRPr/>
            </a:lvl1pPr>
            <a:extLst/>
          </a:lstStyle>
          <a:p>
            <a:pPr>
              <a:defRPr/>
            </a:pPr>
            <a:fld id="{58968D8E-3171-4F6C-9C49-EBE86174B44B}"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Заголовок 7"/>
          <p:cNvSpPr>
            <a:spLocks noGrp="1"/>
          </p:cNvSpPr>
          <p:nvPr>
            <p:ph type="title"/>
          </p:nvPr>
        </p:nvSpPr>
        <p:spPr/>
        <p:txBody>
          <a:bodyPr rtlCol="0"/>
          <a:lstStyle>
            <a:extLst/>
          </a:lstStyle>
          <a:p>
            <a:r>
              <a:rPr lang="ru-RU" smtClean="0"/>
              <a:t>Образец заголовка</a:t>
            </a:r>
            <a:endParaRPr lang="en-US"/>
          </a:p>
        </p:txBody>
      </p:sp>
      <p:sp>
        <p:nvSpPr>
          <p:cNvPr id="5" name="Дата 4"/>
          <p:cNvSpPr>
            <a:spLocks noGrp="1"/>
          </p:cNvSpPr>
          <p:nvPr>
            <p:ph type="dt" sz="half" idx="10"/>
          </p:nvPr>
        </p:nvSpPr>
        <p:spPr/>
        <p:txBody>
          <a:bodyPr/>
          <a:lstStyle>
            <a:lvl1pPr>
              <a:defRPr/>
            </a:lvl1pPr>
            <a:extLst/>
          </a:lstStyle>
          <a:p>
            <a:pPr>
              <a:defRPr/>
            </a:pPr>
            <a:fld id="{419035EE-85A8-414C-B69F-01B119048B33}" type="datetimeFigureOut">
              <a:rPr lang="ru-RU"/>
              <a:pPr>
                <a:defRPr/>
              </a:pPr>
              <a:t>01.03.2015</a:t>
            </a:fld>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3A1E806F-13CD-4035-A2DA-10CE6CD847D3}"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678DF2BA-A1A8-4660-820C-A8260055B7D0}" type="datetimeFigureOut">
              <a:rPr lang="ru-RU"/>
              <a:pPr>
                <a:defRPr/>
              </a:pPr>
              <a:t>01.03.2015</a:t>
            </a:fld>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CE7092D8-B988-498B-A709-E066F2869D92}"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extLst/>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extLst/>
          </a:lstStyle>
          <a:p>
            <a:pPr>
              <a:defRPr/>
            </a:pPr>
            <a:fld id="{80516EA3-AD52-4AE4-8EC1-9BEA0C39DBCD}" type="datetimeFigureOut">
              <a:rPr lang="ru-RU"/>
              <a:pPr>
                <a:defRPr/>
              </a:pPr>
              <a:t>01.03.2015</a:t>
            </a:fld>
            <a:endParaRPr lang="ru-RU"/>
          </a:p>
        </p:txBody>
      </p:sp>
      <p:sp>
        <p:nvSpPr>
          <p:cNvPr id="4" name="Нижний колонтитул 3"/>
          <p:cNvSpPr>
            <a:spLocks noGrp="1"/>
          </p:cNvSpPr>
          <p:nvPr>
            <p:ph type="ftr" sz="quarter" idx="11"/>
          </p:nvPr>
        </p:nvSpPr>
        <p:spPr/>
        <p:txBody>
          <a:bodyPr/>
          <a:lstStyle>
            <a:lvl1pPr>
              <a:defRPr/>
            </a:lvl1pPr>
            <a:extLst/>
          </a:lstStyle>
          <a:p>
            <a:pPr>
              <a:defRPr/>
            </a:pPr>
            <a:endParaRPr lang="ru-RU"/>
          </a:p>
        </p:txBody>
      </p:sp>
      <p:sp>
        <p:nvSpPr>
          <p:cNvPr id="5" name="Номер слайда 4"/>
          <p:cNvSpPr>
            <a:spLocks noGrp="1"/>
          </p:cNvSpPr>
          <p:nvPr>
            <p:ph type="sldNum" sz="quarter" idx="12"/>
          </p:nvPr>
        </p:nvSpPr>
        <p:spPr/>
        <p:txBody>
          <a:bodyPr/>
          <a:lstStyle>
            <a:lvl1pPr>
              <a:defRPr/>
            </a:lvl1pPr>
            <a:extLst/>
          </a:lstStyle>
          <a:p>
            <a:pPr>
              <a:defRPr/>
            </a:pPr>
            <a:fld id="{C58595AE-0AFA-40C0-9FB7-911481D3F238}"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C488125E-D323-4EC6-AAD7-9AABFA3F73B3}" type="datetimeFigureOut">
              <a:rPr lang="ru-RU"/>
              <a:pPr>
                <a:defRPr/>
              </a:pPr>
              <a:t>01.03.2015</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6CF4522C-431B-47B0-9324-A484FBBFD24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ru-RU" smtClean="0"/>
              <a:t>Образец заголовка</a:t>
            </a:r>
            <a:endParaRPr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87FCD378-BCF9-4B5C-9578-65DE2113142D}" type="datetimeFigureOut">
              <a:rPr lang="ru-RU"/>
              <a:pPr>
                <a:defRPr/>
              </a:pPr>
              <a:t>01.03.2015</a:t>
            </a:fld>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B3BA02D6-5506-45F4-AF71-05257119A0A8}"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5" name="Полилиния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Полилиния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Прямоугольный треугольник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8"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Нашивка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10" name="Нашивка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4" name="Текст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ru-RU" smtClean="0"/>
              <a:t>Образец заголовка</a:t>
            </a:r>
            <a:endParaRPr lang="en-US"/>
          </a:p>
        </p:txBody>
      </p:sp>
      <p:sp>
        <p:nvSpPr>
          <p:cNvPr id="11" name="Дата 4"/>
          <p:cNvSpPr>
            <a:spLocks noGrp="1"/>
          </p:cNvSpPr>
          <p:nvPr>
            <p:ph type="dt" sz="half" idx="10"/>
          </p:nvPr>
        </p:nvSpPr>
        <p:spPr/>
        <p:txBody>
          <a:bodyPr/>
          <a:lstStyle>
            <a:lvl1pPr>
              <a:defRPr smtClean="0">
                <a:solidFill>
                  <a:schemeClr val="tx1"/>
                </a:solidFill>
              </a:defRPr>
            </a:lvl1pPr>
            <a:extLst/>
          </a:lstStyle>
          <a:p>
            <a:pPr>
              <a:defRPr/>
            </a:pPr>
            <a:fld id="{28E52504-C6AF-4794-ABC4-74CFBDE410E4}" type="datetimeFigureOut">
              <a:rPr lang="ru-RU"/>
              <a:pPr>
                <a:defRPr/>
              </a:pPr>
              <a:t>01.03.2015</a:t>
            </a:fld>
            <a:endParaRPr lang="ru-RU"/>
          </a:p>
        </p:txBody>
      </p:sp>
      <p:sp>
        <p:nvSpPr>
          <p:cNvPr id="12" name="Нижний колонтитул 5"/>
          <p:cNvSpPr>
            <a:spLocks noGrp="1"/>
          </p:cNvSpPr>
          <p:nvPr>
            <p:ph type="ftr" sz="quarter" idx="11"/>
          </p:nvPr>
        </p:nvSpPr>
        <p:spPr/>
        <p:txBody>
          <a:bodyPr/>
          <a:lstStyle>
            <a:lvl1pPr>
              <a:defRPr>
                <a:solidFill>
                  <a:schemeClr val="tx1"/>
                </a:solidFill>
              </a:defRPr>
            </a:lvl1pPr>
            <a:extLst/>
          </a:lstStyle>
          <a:p>
            <a:pPr>
              <a:defRPr/>
            </a:pPr>
            <a:endParaRPr lang="ru-RU"/>
          </a:p>
        </p:txBody>
      </p:sp>
      <p:sp>
        <p:nvSpPr>
          <p:cNvPr id="13" name="Номер слайда 6"/>
          <p:cNvSpPr>
            <a:spLocks noGrp="1"/>
          </p:cNvSpPr>
          <p:nvPr>
            <p:ph type="sldNum" sz="quarter" idx="12"/>
          </p:nvPr>
        </p:nvSpPr>
        <p:spPr/>
        <p:txBody>
          <a:bodyPr/>
          <a:lstStyle>
            <a:lvl1pPr>
              <a:defRPr smtClean="0">
                <a:solidFill>
                  <a:schemeClr val="tx1"/>
                </a:solidFill>
              </a:defRPr>
            </a:lvl1pPr>
            <a:extLst/>
          </a:lstStyle>
          <a:p>
            <a:pPr>
              <a:defRPr/>
            </a:pPr>
            <a:fld id="{BE4AFAD1-5B51-4580-B5EC-D3309BCCE2CB}"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Полилиния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ru-RU" smtClean="0"/>
              <a:t>Образец заголовка</a:t>
            </a:r>
            <a:endParaRPr lang="en-US"/>
          </a:p>
        </p:txBody>
      </p:sp>
      <p:sp>
        <p:nvSpPr>
          <p:cNvPr id="1033" name="Текст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smtClean="0">
                <a:solidFill>
                  <a:schemeClr val="tx1"/>
                </a:solidFill>
              </a:defRPr>
            </a:lvl1pPr>
            <a:extLst/>
          </a:lstStyle>
          <a:p>
            <a:pPr>
              <a:defRPr/>
            </a:pPr>
            <a:fld id="{880E4C06-1907-487C-B6C3-879FA6297CCD}" type="datetimeFigureOut">
              <a:rPr lang="ru-RU"/>
              <a:pPr>
                <a:defRPr/>
              </a:pPr>
              <a:t>01.03.2015</a:t>
            </a:fld>
            <a:endParaRPr lang="ru-RU"/>
          </a:p>
        </p:txBody>
      </p:sp>
      <p:sp>
        <p:nvSpPr>
          <p:cNvPr id="22" name="Нижний колонтитул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ru-RU"/>
          </a:p>
        </p:txBody>
      </p:sp>
      <p:sp>
        <p:nvSpPr>
          <p:cNvPr id="18" name="Номер слайда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smtClean="0">
                <a:solidFill>
                  <a:schemeClr val="tx1"/>
                </a:solidFill>
              </a:defRPr>
            </a:lvl1pPr>
            <a:extLst/>
          </a:lstStyle>
          <a:p>
            <a:pPr>
              <a:defRPr/>
            </a:pPr>
            <a:fld id="{AC3EB364-BA59-4061-B300-1AA4B460B33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876" r:id="rId1"/>
    <p:sldLayoutId id="2147483875" r:id="rId2"/>
    <p:sldLayoutId id="2147483877" r:id="rId3"/>
    <p:sldLayoutId id="2147483878" r:id="rId4"/>
    <p:sldLayoutId id="2147483879" r:id="rId5"/>
    <p:sldLayoutId id="2147483880" r:id="rId6"/>
    <p:sldLayoutId id="2147483874" r:id="rId7"/>
    <p:sldLayoutId id="2147483881" r:id="rId8"/>
    <p:sldLayoutId id="2147483882" r:id="rId9"/>
    <p:sldLayoutId id="2147483873" r:id="rId10"/>
    <p:sldLayoutId id="2147483872"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commons.wikimedia.org/wiki/File:Boston_marathon_mile_25_beacon_street_050418.jpg?uselang=r" TargetMode="External"/><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hyperlink" Target="http://commons.wikimedia.org/wiki/File:Elite_Women_Start_2008.jpg?uselan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Подзаголовок 2"/>
          <p:cNvSpPr>
            <a:spLocks noGrp="1"/>
          </p:cNvSpPr>
          <p:nvPr>
            <p:ph type="subTitle" idx="1"/>
          </p:nvPr>
        </p:nvSpPr>
        <p:spPr>
          <a:xfrm>
            <a:off x="395288" y="476250"/>
            <a:ext cx="8424862" cy="5832475"/>
          </a:xfrm>
        </p:spPr>
        <p:txBody>
          <a:bodyPr/>
          <a:lstStyle/>
          <a:p>
            <a:pPr marR="0"/>
            <a:r>
              <a:rPr lang="ru-RU" sz="2400" b="1" smtClean="0">
                <a:solidFill>
                  <a:schemeClr val="tx1"/>
                </a:solidFill>
                <a:latin typeface="Times New Roman" pitchFamily="18" charset="0"/>
              </a:rPr>
              <a:t>Республиканская конференция-фестиваль творчества обучающихся «</a:t>
            </a:r>
            <a:r>
              <a:rPr lang="en-US" sz="2400" b="1" smtClean="0">
                <a:solidFill>
                  <a:schemeClr val="tx1"/>
                </a:solidFill>
                <a:latin typeface="Times New Roman" pitchFamily="18" charset="0"/>
              </a:rPr>
              <a:t>EXCELSIOR-</a:t>
            </a:r>
            <a:r>
              <a:rPr lang="ru-RU" sz="2400" b="1" smtClean="0">
                <a:solidFill>
                  <a:schemeClr val="tx1"/>
                </a:solidFill>
                <a:latin typeface="Times New Roman" pitchFamily="18" charset="0"/>
              </a:rPr>
              <a:t>2015»</a:t>
            </a:r>
          </a:p>
          <a:p>
            <a:pPr marR="0"/>
            <a:endParaRPr lang="ru-RU" sz="2400" b="1" smtClean="0">
              <a:solidFill>
                <a:schemeClr val="tx1"/>
              </a:solidFill>
              <a:latin typeface="Times New Roman" pitchFamily="18" charset="0"/>
            </a:endParaRPr>
          </a:p>
          <a:p>
            <a:pPr marR="0"/>
            <a:r>
              <a:rPr lang="ru-RU" sz="2400" b="1" smtClean="0">
                <a:solidFill>
                  <a:schemeClr val="tx1"/>
                </a:solidFill>
                <a:latin typeface="Times New Roman" pitchFamily="18" charset="0"/>
              </a:rPr>
              <a:t>Секция: ЧЕЛОВЕК В ИСТОРИИ И КУЛЬТУРЕ</a:t>
            </a:r>
          </a:p>
          <a:p>
            <a:pPr marR="0"/>
            <a:r>
              <a:rPr lang="ru-RU" sz="2400" b="1" smtClean="0">
                <a:solidFill>
                  <a:schemeClr val="tx1"/>
                </a:solidFill>
                <a:latin typeface="Times New Roman" pitchFamily="18" charset="0"/>
              </a:rPr>
              <a:t>МАРАФОНКА ИЗ «БЕЛОЙ КЕНИИ»</a:t>
            </a:r>
          </a:p>
          <a:p>
            <a:pPr marR="0"/>
            <a:endParaRPr lang="ru-RU" sz="2400" b="1" smtClean="0">
              <a:solidFill>
                <a:schemeClr val="tx1"/>
              </a:solidFill>
              <a:latin typeface="Times New Roman" pitchFamily="18" charset="0"/>
            </a:endParaRPr>
          </a:p>
          <a:p>
            <a:pPr lvl="1" algn="r"/>
            <a:r>
              <a:rPr lang="ru-RU" sz="2000" b="1" smtClean="0">
                <a:latin typeface="Times New Roman" pitchFamily="18" charset="0"/>
              </a:rPr>
              <a:t>                   Выполнила:</a:t>
            </a:r>
          </a:p>
          <a:p>
            <a:pPr lvl="1" algn="r"/>
            <a:r>
              <a:rPr lang="ru-RU" sz="2000" b="1" smtClean="0">
                <a:latin typeface="Times New Roman" pitchFamily="18" charset="0"/>
              </a:rPr>
              <a:t>                                   Михайлова Дарья ученица 11 класса                          МБОУ «Липовская СОШ им.Героя РФ Л.С.Константинова»</a:t>
            </a:r>
            <a:endParaRPr lang="ru-RU" b="1" smtClean="0">
              <a:latin typeface="Times New Roman" pitchFamily="18" charset="0"/>
            </a:endParaRPr>
          </a:p>
          <a:p>
            <a:pPr marR="0"/>
            <a:endParaRPr lang="ru-RU" sz="2800" b="1" smtClean="0">
              <a:solidFill>
                <a:schemeClr val="tx1"/>
              </a:solidFill>
              <a:latin typeface="Times New Roman" pitchFamily="18" charset="0"/>
            </a:endParaRPr>
          </a:p>
          <a:p>
            <a:pPr marR="0"/>
            <a:r>
              <a:rPr lang="ru-RU" sz="2000" smtClean="0">
                <a:solidFill>
                  <a:schemeClr val="tx1"/>
                </a:solidFill>
                <a:latin typeface="Times New Roman" pitchFamily="18" charset="0"/>
              </a:rPr>
              <a:t>Исакова Надежда Валерьевна, учитель истории </a:t>
            </a:r>
          </a:p>
          <a:p>
            <a:pPr marR="0"/>
            <a:r>
              <a:rPr lang="ru-RU" sz="2000" smtClean="0">
                <a:solidFill>
                  <a:schemeClr val="tx1"/>
                </a:solidFill>
                <a:latin typeface="Times New Roman" pitchFamily="18" charset="0"/>
              </a:rPr>
              <a:t>МБОУ «Липовская СОШ им. </a:t>
            </a:r>
          </a:p>
          <a:p>
            <a:pPr marR="0"/>
            <a:r>
              <a:rPr lang="ru-RU" sz="2000" smtClean="0">
                <a:solidFill>
                  <a:schemeClr val="tx1"/>
                </a:solidFill>
                <a:latin typeface="Times New Roman" pitchFamily="18" charset="0"/>
              </a:rPr>
              <a:t>Героя РФ Л.С. Константинова»</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3"/>
          <p:cNvSpPr>
            <a:spLocks noGrp="1"/>
          </p:cNvSpPr>
          <p:nvPr>
            <p:ph idx="1"/>
          </p:nvPr>
        </p:nvSpPr>
        <p:spPr>
          <a:xfrm>
            <a:off x="0" y="692150"/>
            <a:ext cx="5364163" cy="6165850"/>
          </a:xfrm>
        </p:spPr>
        <p:txBody>
          <a:bodyPr/>
          <a:lstStyle/>
          <a:p>
            <a:pPr>
              <a:lnSpc>
                <a:spcPct val="80000"/>
              </a:lnSpc>
              <a:buFont typeface="Arial" charset="0"/>
              <a:buNone/>
            </a:pPr>
            <a:r>
              <a:rPr lang="ru-RU" sz="1200" smtClean="0">
                <a:latin typeface="Times New Roman" pitchFamily="18" charset="0"/>
              </a:rPr>
              <a:t>                      </a:t>
            </a:r>
            <a:r>
              <a:rPr lang="ru-RU" sz="2200" smtClean="0">
                <a:latin typeface="Times New Roman" pitchFamily="18" charset="0"/>
              </a:rPr>
              <a:t>Россиянка Лидия Григорьева стала победительницей марафона в Лос-Анджелесе, установив рекорд этой трассы. Достижение Григорьевой в калифорнийском мегаполисе составило 2 часа 25 минут и 10 секунд. </a:t>
            </a:r>
          </a:p>
          <a:p>
            <a:pPr>
              <a:lnSpc>
                <a:spcPct val="80000"/>
              </a:lnSpc>
              <a:buFont typeface="Arial" charset="0"/>
              <a:buNone/>
            </a:pPr>
            <a:r>
              <a:rPr lang="ru-RU" sz="2200" smtClean="0">
                <a:latin typeface="Times New Roman" pitchFamily="18" charset="0"/>
              </a:rPr>
              <a:t>             Григорьева стала победительницей не только женского марафонского забега, но и соревнований "Вызов" (объединенного забега мужчин и женщин), выиграв борьбу у победителя мужского марафона, которым стал 21-летний кениец Бенсон Чероно. Оба победителя получили по 35 тысяч долларов призовых и ключи от новых автомобилей. </a:t>
            </a:r>
          </a:p>
          <a:p>
            <a:pPr>
              <a:lnSpc>
                <a:spcPct val="80000"/>
              </a:lnSpc>
              <a:buFont typeface="Arial" charset="0"/>
              <a:buNone/>
            </a:pPr>
            <a:r>
              <a:rPr lang="ru-RU" sz="2200" smtClean="0">
                <a:latin typeface="Times New Roman" pitchFamily="18" charset="0"/>
              </a:rPr>
              <a:t>                Кроме того, выиграв "битву полов", Григорьева стала обладателем "джек-пота" в 100 тысяч долларов.</a:t>
            </a:r>
          </a:p>
        </p:txBody>
      </p:sp>
      <p:sp>
        <p:nvSpPr>
          <p:cNvPr id="52226" name="Rectangle 2"/>
          <p:cNvSpPr>
            <a:spLocks noGrp="1"/>
          </p:cNvSpPr>
          <p:nvPr>
            <p:ph type="title"/>
          </p:nvPr>
        </p:nvSpPr>
        <p:spPr>
          <a:xfrm>
            <a:off x="457200" y="0"/>
            <a:ext cx="8229600" cy="692150"/>
          </a:xfrm>
        </p:spPr>
        <p:txBody>
          <a:bodyPr/>
          <a:lstStyle/>
          <a:p>
            <a:pPr fontAlgn="auto">
              <a:spcAft>
                <a:spcPts val="0"/>
              </a:spcAft>
              <a:defRPr/>
            </a:pPr>
            <a:r>
              <a:rPr lang="ru-RU" sz="2400" dirty="0" smtClean="0">
                <a:latin typeface="Book Antiqua" pitchFamily="18" charset="0"/>
              </a:rPr>
              <a:t>ПОБЕДА В ЛОС-АНДЖЕЛЕСКОМ МАРАФОНЕ</a:t>
            </a:r>
          </a:p>
        </p:txBody>
      </p:sp>
      <p:pic>
        <p:nvPicPr>
          <p:cNvPr id="25603" name="Picture 6"/>
          <p:cNvPicPr>
            <a:picLocks noChangeAspect="1" noChangeArrowheads="1"/>
          </p:cNvPicPr>
          <p:nvPr/>
        </p:nvPicPr>
        <p:blipFill>
          <a:blip r:embed="rId2"/>
          <a:srcRect/>
          <a:stretch>
            <a:fillRect/>
          </a:stretch>
        </p:blipFill>
        <p:spPr bwMode="auto">
          <a:xfrm>
            <a:off x="5435600" y="1500188"/>
            <a:ext cx="3529013" cy="385762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p:cNvSpPr>
          <p:nvPr>
            <p:ph idx="1"/>
          </p:nvPr>
        </p:nvSpPr>
        <p:spPr>
          <a:xfrm>
            <a:off x="0" y="836613"/>
            <a:ext cx="5651500" cy="6021387"/>
          </a:xfrm>
        </p:spPr>
        <p:txBody>
          <a:bodyPr/>
          <a:lstStyle/>
          <a:p>
            <a:pPr>
              <a:lnSpc>
                <a:spcPct val="80000"/>
              </a:lnSpc>
              <a:buFont typeface="Arial" charset="0"/>
              <a:buNone/>
            </a:pPr>
            <a:r>
              <a:rPr lang="ru-RU" sz="2400" b="1" smtClean="0">
                <a:latin typeface="Times New Roman" pitchFamily="18" charset="0"/>
              </a:rPr>
              <a:t>   </a:t>
            </a:r>
            <a:r>
              <a:rPr lang="ru-RU" sz="2400" b="1" i="1" smtClean="0">
                <a:latin typeface="Times New Roman" pitchFamily="18" charset="0"/>
              </a:rPr>
              <a:t>Бостонский марафон</a:t>
            </a:r>
            <a:r>
              <a:rPr lang="ru-RU" sz="2400" b="1" smtClean="0">
                <a:latin typeface="Times New Roman" pitchFamily="18" charset="0"/>
              </a:rPr>
              <a:t> - </a:t>
            </a:r>
            <a:r>
              <a:rPr lang="ru-RU" sz="2400" smtClean="0">
                <a:latin typeface="Times New Roman" pitchFamily="18" charset="0"/>
              </a:rPr>
              <a:t>это ежегодное спортивное мероприятие, проводимое в окрестностях Бостона (штат Массачусетс, США).</a:t>
            </a:r>
            <a:r>
              <a:rPr lang="ru-RU" sz="2400" smtClean="0"/>
              <a:t> О</a:t>
            </a:r>
            <a:r>
              <a:rPr lang="ru-RU" sz="2400" smtClean="0">
                <a:latin typeface="Times New Roman" pitchFamily="18" charset="0"/>
              </a:rPr>
              <a:t>дин из старейших и престижнейших марафонских забегов в мире, старейший из проводящихся ежегодно. На марафоне не фиксируют мировые рекорды. Первый раз марафон в Бостоне был проведён в День Патриотов в 1897 году. С тех пор в третий понедельник апреля проводятся забеги на 42 км 195 м, со временем ставшими одними из престижнейших в мире. Количество участвующих в последние десятилетия превышает 20 000 бегунов. </a:t>
            </a:r>
          </a:p>
        </p:txBody>
      </p:sp>
      <p:sp>
        <p:nvSpPr>
          <p:cNvPr id="57346" name="Rectangle 2"/>
          <p:cNvSpPr>
            <a:spLocks noGrp="1"/>
          </p:cNvSpPr>
          <p:nvPr>
            <p:ph type="title"/>
          </p:nvPr>
        </p:nvSpPr>
        <p:spPr>
          <a:xfrm>
            <a:off x="457200" y="0"/>
            <a:ext cx="8229600" cy="692150"/>
          </a:xfrm>
        </p:spPr>
        <p:txBody>
          <a:bodyPr>
            <a:normAutofit fontScale="90000"/>
          </a:bodyPr>
          <a:lstStyle/>
          <a:p>
            <a:pPr fontAlgn="auto">
              <a:spcAft>
                <a:spcPts val="0"/>
              </a:spcAft>
              <a:defRPr/>
            </a:pPr>
            <a:r>
              <a:rPr lang="ru-RU" sz="4000" smtClean="0">
                <a:latin typeface="Times New Roman" pitchFamily="18" charset="0"/>
              </a:rPr>
              <a:t>БОСТОНСКИЙ МАРАФОН</a:t>
            </a:r>
          </a:p>
        </p:txBody>
      </p:sp>
      <p:pic>
        <p:nvPicPr>
          <p:cNvPr id="26627" name="Picture 4"/>
          <p:cNvPicPr>
            <a:picLocks noChangeAspect="1" noChangeArrowheads="1"/>
          </p:cNvPicPr>
          <p:nvPr/>
        </p:nvPicPr>
        <p:blipFill>
          <a:blip r:embed="rId2"/>
          <a:srcRect/>
          <a:stretch>
            <a:fillRect/>
          </a:stretch>
        </p:blipFill>
        <p:spPr bwMode="auto">
          <a:xfrm rot="335359">
            <a:off x="5784850" y="979488"/>
            <a:ext cx="3348038" cy="2592387"/>
          </a:xfrm>
          <a:prstGeom prst="rect">
            <a:avLst/>
          </a:prstGeom>
          <a:noFill/>
          <a:ln w="9525">
            <a:noFill/>
            <a:miter lim="800000"/>
            <a:headEnd/>
            <a:tailEnd/>
          </a:ln>
        </p:spPr>
      </p:pic>
      <p:pic>
        <p:nvPicPr>
          <p:cNvPr id="26628" name="Рисунок 1" descr="Бостонский марафон 2005 г.">
            <a:hlinkClick r:id="rId3" tooltip="&quot;Бостонский марафон 2005 г.&quot;"/>
          </p:cNvPr>
          <p:cNvPicPr>
            <a:picLocks noChangeAspect="1" noChangeArrowheads="1"/>
          </p:cNvPicPr>
          <p:nvPr/>
        </p:nvPicPr>
        <p:blipFill>
          <a:blip r:embed="rId4"/>
          <a:srcRect/>
          <a:stretch>
            <a:fillRect/>
          </a:stretch>
        </p:blipFill>
        <p:spPr bwMode="auto">
          <a:xfrm rot="-425870">
            <a:off x="5592763" y="3427413"/>
            <a:ext cx="3276600" cy="3095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p:cNvSpPr>
          <p:nvPr>
            <p:ph idx="1"/>
          </p:nvPr>
        </p:nvSpPr>
        <p:spPr>
          <a:xfrm>
            <a:off x="3635375" y="836613"/>
            <a:ext cx="5329238" cy="5761037"/>
          </a:xfrm>
        </p:spPr>
        <p:txBody>
          <a:bodyPr>
            <a:normAutofit fontScale="85000" lnSpcReduction="20000"/>
          </a:bodyPr>
          <a:lstStyle/>
          <a:p>
            <a:pPr marL="365760" indent="-256032" fontAlgn="auto">
              <a:lnSpc>
                <a:spcPct val="110000"/>
              </a:lnSpc>
              <a:spcBef>
                <a:spcPts val="0"/>
              </a:spcBef>
              <a:spcAft>
                <a:spcPts val="0"/>
              </a:spcAft>
              <a:buFont typeface="Arial" charset="0"/>
              <a:buNone/>
              <a:defRPr/>
            </a:pPr>
            <a:r>
              <a:rPr lang="ru-RU" sz="1600" dirty="0" smtClean="0">
                <a:latin typeface="Times New Roman" pitchFamily="18" charset="0"/>
              </a:rPr>
              <a:t>     </a:t>
            </a:r>
            <a:r>
              <a:rPr lang="ru-RU" sz="1800" dirty="0" smtClean="0">
                <a:latin typeface="Times New Roman" pitchFamily="18" charset="0"/>
              </a:rPr>
              <a:t>Удивительной по красоте победой Лидии Григорьевой закончился марафон в Бостоне, где наша спортсменка более чем уверенно выглядела на заключительном отрезке дистанции.</a:t>
            </a:r>
            <a:br>
              <a:rPr lang="ru-RU" sz="1800" dirty="0" smtClean="0">
                <a:latin typeface="Times New Roman" pitchFamily="18" charset="0"/>
              </a:rPr>
            </a:br>
            <a:r>
              <a:rPr lang="ru-RU" sz="1800" dirty="0" smtClean="0">
                <a:latin typeface="Times New Roman" pitchFamily="18" charset="0"/>
              </a:rPr>
              <a:t>Первая половина дистанции была пройдена за 1:17.13, причем вторые 10 км бегуньи преодолели чуть быстрее 39 минут.</a:t>
            </a:r>
            <a:br>
              <a:rPr lang="ru-RU" sz="1800" dirty="0" smtClean="0">
                <a:latin typeface="Times New Roman" pitchFamily="18" charset="0"/>
              </a:rPr>
            </a:br>
            <a:r>
              <a:rPr lang="ru-RU" sz="1800" dirty="0" smtClean="0">
                <a:latin typeface="Times New Roman" pitchFamily="18" charset="0"/>
              </a:rPr>
              <a:t>После резкого взвинчивания темпа, одна за одной стали отставать спортсменки, среди которых оказалась и американский идол Дина Кастор, регулярно заявлявшая о намерении выиграть этот старт, причем с рекордом Америки, и прошлогодняя победительница - кенийка Рита </a:t>
            </a:r>
            <a:r>
              <a:rPr lang="ru-RU" sz="1800" dirty="0" err="1" smtClean="0">
                <a:latin typeface="Times New Roman" pitchFamily="18" charset="0"/>
              </a:rPr>
              <a:t>Джепту</a:t>
            </a:r>
            <a:r>
              <a:rPr lang="ru-RU" sz="1800" dirty="0" smtClean="0">
                <a:latin typeface="Times New Roman" pitchFamily="18" charset="0"/>
              </a:rPr>
              <a:t>.</a:t>
            </a:r>
            <a:br>
              <a:rPr lang="ru-RU" sz="1800" dirty="0" smtClean="0">
                <a:latin typeface="Times New Roman" pitchFamily="18" charset="0"/>
              </a:rPr>
            </a:br>
            <a:r>
              <a:rPr lang="ru-RU" sz="1800" dirty="0" smtClean="0">
                <a:latin typeface="Times New Roman" pitchFamily="18" charset="0"/>
              </a:rPr>
              <a:t>Когда в лидерах осталось трое спортсменок: Елена </a:t>
            </a:r>
            <a:r>
              <a:rPr lang="ru-RU" sz="1800" dirty="0" err="1" smtClean="0">
                <a:latin typeface="Times New Roman" pitchFamily="18" charset="0"/>
              </a:rPr>
              <a:t>Прокопчук</a:t>
            </a:r>
            <a:r>
              <a:rPr lang="ru-RU" sz="1800" dirty="0" smtClean="0">
                <a:latin typeface="Times New Roman" pitchFamily="18" charset="0"/>
              </a:rPr>
              <a:t>, </a:t>
            </a:r>
            <a:r>
              <a:rPr lang="ru-RU" sz="1800" dirty="0" err="1" smtClean="0">
                <a:latin typeface="Times New Roman" pitchFamily="18" charset="0"/>
              </a:rPr>
              <a:t>Мадаи</a:t>
            </a:r>
            <a:r>
              <a:rPr lang="ru-RU" sz="1800" dirty="0" smtClean="0">
                <a:latin typeface="Times New Roman" pitchFamily="18" charset="0"/>
              </a:rPr>
              <a:t> Перес из Мексики и чувашская бегунья, наши надежды, пока на возможное призовое место, только возросли.</a:t>
            </a:r>
            <a:br>
              <a:rPr lang="ru-RU" sz="1800" dirty="0" smtClean="0">
                <a:latin typeface="Times New Roman" pitchFamily="18" charset="0"/>
              </a:rPr>
            </a:br>
            <a:r>
              <a:rPr lang="ru-RU" sz="1800" dirty="0" smtClean="0">
                <a:latin typeface="Times New Roman" pitchFamily="18" charset="0"/>
              </a:rPr>
              <a:t>Когда осталось менее двух миль до финиша, и Лидия Григорьева смогла переключиться, стало понятно, что она сможет повторить свой успех в </a:t>
            </a:r>
            <a:r>
              <a:rPr lang="ru-RU" sz="1800" dirty="0" err="1" smtClean="0">
                <a:latin typeface="Times New Roman" pitchFamily="18" charset="0"/>
              </a:rPr>
              <a:t>Лос-Анжелесе</a:t>
            </a:r>
            <a:r>
              <a:rPr lang="ru-RU" sz="1800" dirty="0" smtClean="0">
                <a:latin typeface="Times New Roman" pitchFamily="18" charset="0"/>
              </a:rPr>
              <a:t>, когда ее финиш был также стремителен и неудержим.</a:t>
            </a:r>
            <a:br>
              <a:rPr lang="ru-RU" sz="1800" dirty="0" smtClean="0">
                <a:latin typeface="Times New Roman" pitchFamily="18" charset="0"/>
              </a:rPr>
            </a:br>
            <a:r>
              <a:rPr lang="ru-RU" sz="1800" dirty="0" smtClean="0">
                <a:latin typeface="Times New Roman" pitchFamily="18" charset="0"/>
              </a:rPr>
              <a:t>Великолепная победа с результатом - 2:29.18 стала прекрасным подарком для всех ее многочисленных поклонников.</a:t>
            </a:r>
            <a:br>
              <a:rPr lang="ru-RU" sz="1800" dirty="0" smtClean="0">
                <a:latin typeface="Times New Roman" pitchFamily="18" charset="0"/>
              </a:rPr>
            </a:br>
            <a:endParaRPr lang="ru-RU" sz="1800" dirty="0" smtClean="0"/>
          </a:p>
        </p:txBody>
      </p:sp>
      <p:sp>
        <p:nvSpPr>
          <p:cNvPr id="39938" name="Rectangle 2"/>
          <p:cNvSpPr>
            <a:spLocks noGrp="1"/>
          </p:cNvSpPr>
          <p:nvPr>
            <p:ph type="title"/>
          </p:nvPr>
        </p:nvSpPr>
        <p:spPr>
          <a:xfrm>
            <a:off x="457200" y="0"/>
            <a:ext cx="8229600" cy="692150"/>
          </a:xfrm>
        </p:spPr>
        <p:txBody>
          <a:bodyPr>
            <a:normAutofit fontScale="90000"/>
          </a:bodyPr>
          <a:lstStyle/>
          <a:p>
            <a:pPr fontAlgn="auto">
              <a:spcAft>
                <a:spcPts val="0"/>
              </a:spcAft>
              <a:defRPr/>
            </a:pPr>
            <a:r>
              <a:rPr lang="ru-RU" sz="2400" dirty="0" smtClean="0">
                <a:latin typeface="Times New Roman" pitchFamily="18" charset="0"/>
              </a:rPr>
              <a:t>ВЕЛИКОЛЕПНЫЙ ФИНИШ ЛИДИИ ГРИГОРЬЕВОЙ В БОСТОНЕ 17.04.2007</a:t>
            </a:r>
          </a:p>
        </p:txBody>
      </p:sp>
      <p:pic>
        <p:nvPicPr>
          <p:cNvPr id="27651" name="Picture 4" descr="I:\Лидия Григорьева Ибр\Чувашская спортсменка Лидия Григорьева выиграла Бостонский марафон - Новости России - ИА REGNUM_files\boston-1.jpg"/>
          <p:cNvPicPr>
            <a:picLocks noChangeAspect="1" noChangeArrowheads="1"/>
          </p:cNvPicPr>
          <p:nvPr/>
        </p:nvPicPr>
        <p:blipFill>
          <a:blip r:embed="rId2"/>
          <a:srcRect/>
          <a:stretch>
            <a:fillRect/>
          </a:stretch>
        </p:blipFill>
        <p:spPr bwMode="auto">
          <a:xfrm>
            <a:off x="0" y="692150"/>
            <a:ext cx="3635375" cy="6165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lstStyle/>
          <a:p>
            <a:pPr fontAlgn="auto">
              <a:spcAft>
                <a:spcPts val="0"/>
              </a:spcAft>
              <a:defRPr/>
            </a:pPr>
            <a:r>
              <a:rPr lang="ru-RU" sz="3200" dirty="0" smtClean="0">
                <a:latin typeface="Times New Roman" pitchFamily="18" charset="0"/>
                <a:cs typeface="Times New Roman" pitchFamily="18" charset="0"/>
              </a:rPr>
              <a:t>ЧИКАГСКИЙ МАРАФОН 2008 г.</a:t>
            </a:r>
            <a:endParaRPr lang="ru-RU" sz="3200" dirty="0">
              <a:latin typeface="Times New Roman" pitchFamily="18" charset="0"/>
              <a:cs typeface="Times New Roman" pitchFamily="18" charset="0"/>
            </a:endParaRPr>
          </a:p>
        </p:txBody>
      </p:sp>
      <p:sp>
        <p:nvSpPr>
          <p:cNvPr id="28674" name="Прямоугольник 3"/>
          <p:cNvSpPr>
            <a:spLocks noChangeArrowheads="1"/>
          </p:cNvSpPr>
          <p:nvPr/>
        </p:nvSpPr>
        <p:spPr bwMode="auto">
          <a:xfrm>
            <a:off x="6143625" y="4929188"/>
            <a:ext cx="2857500" cy="1570037"/>
          </a:xfrm>
          <a:prstGeom prst="rect">
            <a:avLst/>
          </a:prstGeom>
          <a:noFill/>
          <a:ln w="9525">
            <a:noFill/>
            <a:miter lim="800000"/>
            <a:headEnd/>
            <a:tailEnd/>
          </a:ln>
        </p:spPr>
        <p:txBody>
          <a:bodyPr>
            <a:spAutoFit/>
          </a:bodyPr>
          <a:lstStyle/>
          <a:p>
            <a:pPr algn="ctr"/>
            <a:r>
              <a:rPr lang="ru-RU" sz="2400">
                <a:latin typeface="Times New Roman" pitchFamily="18" charset="0"/>
                <a:cs typeface="Times New Roman" pitchFamily="18" charset="0"/>
              </a:rPr>
              <a:t>Результат Лидии Григорьевой – 2 часа 27 минут 17 секунд.</a:t>
            </a:r>
          </a:p>
        </p:txBody>
      </p:sp>
      <p:pic>
        <p:nvPicPr>
          <p:cNvPr id="28675" name="Picture 2" descr="D:\григорьева\chicago_marathon1.jpg"/>
          <p:cNvPicPr>
            <a:picLocks noChangeAspect="1" noChangeArrowheads="1"/>
          </p:cNvPicPr>
          <p:nvPr/>
        </p:nvPicPr>
        <p:blipFill>
          <a:blip r:embed="rId2"/>
          <a:srcRect/>
          <a:stretch>
            <a:fillRect/>
          </a:stretch>
        </p:blipFill>
        <p:spPr bwMode="auto">
          <a:xfrm>
            <a:off x="214313" y="1285875"/>
            <a:ext cx="3071812" cy="3267075"/>
          </a:xfrm>
          <a:prstGeom prst="rect">
            <a:avLst/>
          </a:prstGeom>
          <a:noFill/>
          <a:ln w="9525">
            <a:noFill/>
            <a:miter lim="800000"/>
            <a:headEnd/>
            <a:tailEnd/>
          </a:ln>
        </p:spPr>
      </p:pic>
      <p:pic>
        <p:nvPicPr>
          <p:cNvPr id="28676" name="Picture 3" descr="D:\григорьева\chicago_womenfinish2.jpg"/>
          <p:cNvPicPr>
            <a:picLocks noChangeAspect="1" noChangeArrowheads="1"/>
          </p:cNvPicPr>
          <p:nvPr/>
        </p:nvPicPr>
        <p:blipFill>
          <a:blip r:embed="rId3"/>
          <a:srcRect/>
          <a:stretch>
            <a:fillRect/>
          </a:stretch>
        </p:blipFill>
        <p:spPr bwMode="auto">
          <a:xfrm>
            <a:off x="6072188" y="1285875"/>
            <a:ext cx="2786062" cy="3214688"/>
          </a:xfrm>
          <a:prstGeom prst="rect">
            <a:avLst/>
          </a:prstGeom>
          <a:noFill/>
          <a:ln w="9525">
            <a:noFill/>
            <a:miter lim="800000"/>
            <a:headEnd/>
            <a:tailEnd/>
          </a:ln>
        </p:spPr>
      </p:pic>
      <p:pic>
        <p:nvPicPr>
          <p:cNvPr id="28677" name="Рисунок 11" descr="Элитная женская группа в 2008 г. с будущей победительницей Лидией Григорьевой">
            <a:hlinkClick r:id="rId4" tooltip="&quot;Элитная женская группа в 2008 г. с будущей победительницей Лидией Григорьевой&quot;"/>
          </p:cNvPr>
          <p:cNvPicPr>
            <a:picLocks noChangeAspect="1" noChangeArrowheads="1"/>
          </p:cNvPicPr>
          <p:nvPr/>
        </p:nvPicPr>
        <p:blipFill>
          <a:blip r:embed="rId5"/>
          <a:srcRect/>
          <a:stretch>
            <a:fillRect/>
          </a:stretch>
        </p:blipFill>
        <p:spPr bwMode="auto">
          <a:xfrm>
            <a:off x="3429000" y="1285875"/>
            <a:ext cx="2571750" cy="3286125"/>
          </a:xfrm>
          <a:prstGeom prst="rect">
            <a:avLst/>
          </a:prstGeom>
          <a:noFill/>
          <a:ln w="9525">
            <a:noFill/>
            <a:miter lim="800000"/>
            <a:headEnd/>
            <a:tailEnd/>
          </a:ln>
        </p:spPr>
      </p:pic>
      <p:sp>
        <p:nvSpPr>
          <p:cNvPr id="28678" name="Прямоугольник 7"/>
          <p:cNvSpPr>
            <a:spLocks noChangeArrowheads="1"/>
          </p:cNvSpPr>
          <p:nvPr/>
        </p:nvSpPr>
        <p:spPr bwMode="auto">
          <a:xfrm>
            <a:off x="3357563" y="4857750"/>
            <a:ext cx="2786062" cy="1938338"/>
          </a:xfrm>
          <a:prstGeom prst="rect">
            <a:avLst/>
          </a:prstGeom>
          <a:noFill/>
          <a:ln w="9525">
            <a:noFill/>
            <a:miter lim="800000"/>
            <a:headEnd/>
            <a:tailEnd/>
          </a:ln>
        </p:spPr>
        <p:txBody>
          <a:bodyPr>
            <a:spAutoFit/>
          </a:bodyPr>
          <a:lstStyle/>
          <a:p>
            <a:pPr algn="ctr"/>
            <a:r>
              <a:rPr lang="ru-RU" sz="2400">
                <a:latin typeface="Times New Roman" pitchFamily="18" charset="0"/>
                <a:cs typeface="Times New Roman" pitchFamily="18" charset="0"/>
              </a:rPr>
              <a:t>Элитная женская группа  с будущей победительницей Лидией Григорьевой.</a:t>
            </a:r>
          </a:p>
        </p:txBody>
      </p:sp>
      <p:sp>
        <p:nvSpPr>
          <p:cNvPr id="28679" name="Прямоугольник 8"/>
          <p:cNvSpPr>
            <a:spLocks noChangeArrowheads="1"/>
          </p:cNvSpPr>
          <p:nvPr/>
        </p:nvSpPr>
        <p:spPr bwMode="auto">
          <a:xfrm>
            <a:off x="428625" y="5214938"/>
            <a:ext cx="2484438" cy="461962"/>
          </a:xfrm>
          <a:prstGeom prst="rect">
            <a:avLst/>
          </a:prstGeom>
          <a:noFill/>
          <a:ln w="9525">
            <a:noFill/>
            <a:miter lim="800000"/>
            <a:headEnd/>
            <a:tailEnd/>
          </a:ln>
        </p:spPr>
        <p:txBody>
          <a:bodyPr wrap="none">
            <a:spAutoFit/>
          </a:bodyPr>
          <a:lstStyle/>
          <a:p>
            <a:pPr algn="ctr"/>
            <a:r>
              <a:rPr lang="ru-RU" sz="2400">
                <a:latin typeface="Times New Roman" pitchFamily="18" charset="0"/>
                <a:cs typeface="Times New Roman" pitchFamily="18" charset="0"/>
              </a:rPr>
              <a:t>Начало марафона</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p:cNvSpPr>
          <p:nvPr>
            <p:ph idx="1"/>
          </p:nvPr>
        </p:nvSpPr>
        <p:spPr/>
        <p:txBody>
          <a:bodyPr/>
          <a:lstStyle/>
          <a:p>
            <a:pPr>
              <a:spcBef>
                <a:spcPct val="0"/>
              </a:spcBef>
              <a:buFont typeface="Arial" charset="0"/>
              <a:buNone/>
            </a:pPr>
            <a:r>
              <a:rPr lang="ru-RU" sz="2400" smtClean="0">
                <a:latin typeface="Times New Roman" pitchFamily="18" charset="0"/>
              </a:rPr>
              <a:t>Она по-прежнему остается одной из сильнейших в беге на 10 000 м и в полумарафоне, подтверждая своими медалями, что не зря Чувашию в спортивном мире уважительно величают «Белой Кенией» (эта африканская страна подарила миру многих великих марафонцев.</a:t>
            </a:r>
          </a:p>
        </p:txBody>
      </p:sp>
      <p:sp>
        <p:nvSpPr>
          <p:cNvPr id="53250" name="Rectangle 2"/>
          <p:cNvSpPr>
            <a:spLocks noGrp="1"/>
          </p:cNvSpPr>
          <p:nvPr>
            <p:ph type="title"/>
          </p:nvPr>
        </p:nvSpPr>
        <p:spPr>
          <a:xfrm>
            <a:off x="457200" y="260350"/>
            <a:ext cx="8229600" cy="647700"/>
          </a:xfrm>
        </p:spPr>
        <p:txBody>
          <a:bodyPr/>
          <a:lstStyle/>
          <a:p>
            <a:pPr algn="ctr" fontAlgn="auto">
              <a:spcAft>
                <a:spcPts val="0"/>
              </a:spcAft>
              <a:defRPr/>
            </a:pPr>
            <a:r>
              <a:rPr lang="ru-RU" sz="3600" dirty="0" smtClean="0">
                <a:latin typeface="Times New Roman" pitchFamily="18" charset="0"/>
              </a:rPr>
              <a:t>ЗАКЛЮЧЕНИЕ</a:t>
            </a:r>
          </a:p>
        </p:txBody>
      </p:sp>
      <p:pic>
        <p:nvPicPr>
          <p:cNvPr id="29699" name="Picture 3" descr="I:\Лидия Григорьева Ибр\Новости NEWSru.com   Лидия Григорьева выиграла бостонский марафон_files\949688_20070417115445.gif.jpg"/>
          <p:cNvPicPr>
            <a:picLocks noChangeAspect="1" noChangeArrowheads="1"/>
          </p:cNvPicPr>
          <p:nvPr/>
        </p:nvPicPr>
        <p:blipFill>
          <a:blip r:embed="rId2"/>
          <a:srcRect/>
          <a:stretch>
            <a:fillRect/>
          </a:stretch>
        </p:blipFill>
        <p:spPr bwMode="auto">
          <a:xfrm>
            <a:off x="285750" y="3571875"/>
            <a:ext cx="3143250" cy="2857500"/>
          </a:xfrm>
          <a:prstGeom prst="rect">
            <a:avLst/>
          </a:prstGeom>
          <a:noFill/>
          <a:ln w="9525">
            <a:noFill/>
            <a:miter lim="800000"/>
            <a:headEnd/>
            <a:tailEnd/>
          </a:ln>
        </p:spPr>
      </p:pic>
      <p:pic>
        <p:nvPicPr>
          <p:cNvPr id="29700" name="Picture 5" descr="I:\Лидия Григорьева Ибр\Чувашская спортсменка Лидия Григорьева выиграла Бостонский марафон - Новости России - ИА REGNUM_files\boston3-1.jpg"/>
          <p:cNvPicPr>
            <a:picLocks noChangeAspect="1" noChangeArrowheads="1"/>
          </p:cNvPicPr>
          <p:nvPr/>
        </p:nvPicPr>
        <p:blipFill>
          <a:blip r:embed="rId3"/>
          <a:srcRect/>
          <a:stretch>
            <a:fillRect/>
          </a:stretch>
        </p:blipFill>
        <p:spPr bwMode="auto">
          <a:xfrm>
            <a:off x="4786313" y="3500438"/>
            <a:ext cx="4143375" cy="30813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p:cNvSpPr>
          <p:nvPr>
            <p:ph idx="1"/>
          </p:nvPr>
        </p:nvSpPr>
        <p:spPr>
          <a:xfrm>
            <a:off x="3851275" y="1196975"/>
            <a:ext cx="5292725" cy="5661025"/>
          </a:xfrm>
        </p:spPr>
        <p:txBody>
          <a:bodyPr/>
          <a:lstStyle/>
          <a:p>
            <a:pPr>
              <a:lnSpc>
                <a:spcPct val="80000"/>
              </a:lnSpc>
              <a:buFont typeface="Wingdings" pitchFamily="2" charset="2"/>
              <a:buChar char="Ш"/>
            </a:pPr>
            <a:r>
              <a:rPr lang="ru-RU" sz="2000" smtClean="0">
                <a:latin typeface="Times New Roman" pitchFamily="18" charset="0"/>
                <a:cs typeface="Times New Roman" pitchFamily="18" charset="0"/>
              </a:rPr>
              <a:t>Чемпионка России (1998, 2000) в кроссе.</a:t>
            </a:r>
          </a:p>
          <a:p>
            <a:pPr>
              <a:lnSpc>
                <a:spcPct val="80000"/>
              </a:lnSpc>
              <a:buFont typeface="Wingdings" pitchFamily="2" charset="2"/>
              <a:buChar char="Ш"/>
            </a:pPr>
            <a:r>
              <a:rPr lang="ru-RU" sz="2000" smtClean="0">
                <a:latin typeface="Times New Roman" pitchFamily="18" charset="0"/>
                <a:cs typeface="Times New Roman" pitchFamily="18" charset="0"/>
              </a:rPr>
              <a:t>Победитель (2004), серебряный (2000) и бронзовый (1999, 2003) призёр чемпионатов России в беге на 10000 м. </a:t>
            </a:r>
          </a:p>
          <a:p>
            <a:pPr>
              <a:lnSpc>
                <a:spcPct val="80000"/>
              </a:lnSpc>
              <a:buFont typeface="Wingdings" pitchFamily="2" charset="2"/>
              <a:buChar char="Ш"/>
            </a:pPr>
            <a:r>
              <a:rPr lang="ru-RU" sz="2000" smtClean="0">
                <a:latin typeface="Times New Roman" pitchFamily="18" charset="0"/>
                <a:cs typeface="Times New Roman" pitchFamily="18" charset="0"/>
              </a:rPr>
              <a:t>Бронзовый призёр чемпионата России (2004-зима) в беге на 3000 м. </a:t>
            </a:r>
          </a:p>
          <a:p>
            <a:pPr>
              <a:lnSpc>
                <a:spcPct val="80000"/>
              </a:lnSpc>
              <a:buFont typeface="Wingdings" pitchFamily="2" charset="2"/>
              <a:buChar char="Ш"/>
            </a:pPr>
            <a:r>
              <a:rPr lang="ru-RU" sz="2000" smtClean="0">
                <a:latin typeface="Times New Roman" pitchFamily="18" charset="0"/>
                <a:cs typeface="Times New Roman" pitchFamily="18" charset="0"/>
              </a:rPr>
              <a:t>В мировом топ-листе спортсменок бега по шоссе Лидия Григорьева - сильнейшая среди российских легкоатлеток.</a:t>
            </a:r>
          </a:p>
          <a:p>
            <a:pPr>
              <a:lnSpc>
                <a:spcPct val="80000"/>
              </a:lnSpc>
              <a:buFont typeface="Wingdings" pitchFamily="2" charset="2"/>
              <a:buChar char="Ш"/>
            </a:pPr>
            <a:r>
              <a:rPr lang="ru-RU" sz="2000" smtClean="0">
                <a:latin typeface="Times New Roman" pitchFamily="18" charset="0"/>
                <a:cs typeface="Times New Roman" pitchFamily="18" charset="0"/>
              </a:rPr>
              <a:t>Победительница Парижского марафона в апреле 2005 года.</a:t>
            </a:r>
          </a:p>
          <a:p>
            <a:pPr>
              <a:lnSpc>
                <a:spcPct val="80000"/>
              </a:lnSpc>
              <a:buFont typeface="Wingdings" pitchFamily="2" charset="2"/>
              <a:buChar char="Ш"/>
            </a:pPr>
            <a:r>
              <a:rPr lang="ru-RU" sz="2000" smtClean="0">
                <a:latin typeface="Times New Roman" pitchFamily="18" charset="0"/>
                <a:cs typeface="Times New Roman" pitchFamily="18" charset="0"/>
              </a:rPr>
              <a:t>Чемпионка мира по полумарафону (2003),</a:t>
            </a:r>
          </a:p>
          <a:p>
            <a:pPr>
              <a:lnSpc>
                <a:spcPct val="80000"/>
              </a:lnSpc>
              <a:buFont typeface="Wingdings" pitchFamily="2" charset="2"/>
              <a:buChar char="Ш"/>
            </a:pPr>
            <a:r>
              <a:rPr lang="ru-RU" sz="2000" smtClean="0">
                <a:latin typeface="Times New Roman" pitchFamily="18" charset="0"/>
                <a:cs typeface="Times New Roman" pitchFamily="18" charset="0"/>
              </a:rPr>
              <a:t>Победительница Кубка европейских чемпионов (2003),</a:t>
            </a:r>
          </a:p>
          <a:p>
            <a:pPr>
              <a:lnSpc>
                <a:spcPct val="80000"/>
              </a:lnSpc>
              <a:buFont typeface="Wingdings" pitchFamily="2" charset="2"/>
              <a:buChar char="Ш"/>
            </a:pPr>
            <a:r>
              <a:rPr lang="ru-RU" sz="2000" smtClean="0">
                <a:latin typeface="Times New Roman" pitchFamily="18" charset="0"/>
                <a:cs typeface="Times New Roman" pitchFamily="18" charset="0"/>
              </a:rPr>
              <a:t>Победительница марафонов в Лос-Анжелесе (2006), Бостоне (2007), Чикаго (2008).</a:t>
            </a:r>
          </a:p>
          <a:p>
            <a:pPr>
              <a:lnSpc>
                <a:spcPct val="80000"/>
              </a:lnSpc>
              <a:buFont typeface="Wingdings" pitchFamily="2" charset="2"/>
              <a:buChar char="Ш"/>
            </a:pPr>
            <a:r>
              <a:rPr lang="ru-RU" sz="2000" smtClean="0">
                <a:latin typeface="Times New Roman" pitchFamily="18" charset="0"/>
                <a:cs typeface="Times New Roman" pitchFamily="18" charset="0"/>
              </a:rPr>
              <a:t>В Чикагском марафоне 2009 года Лидия Григорьева стала третьей.</a:t>
            </a:r>
          </a:p>
          <a:p>
            <a:endParaRPr lang="ru-RU" sz="2000" smtClean="0">
              <a:latin typeface="Times New Roman" pitchFamily="18" charset="0"/>
            </a:endParaRPr>
          </a:p>
        </p:txBody>
      </p:sp>
      <p:sp>
        <p:nvSpPr>
          <p:cNvPr id="37890" name="Rectangle 2"/>
          <p:cNvSpPr>
            <a:spLocks noGrp="1"/>
          </p:cNvSpPr>
          <p:nvPr>
            <p:ph type="title"/>
          </p:nvPr>
        </p:nvSpPr>
        <p:spPr>
          <a:xfrm>
            <a:off x="457200" y="188913"/>
            <a:ext cx="8229600" cy="936625"/>
          </a:xfrm>
        </p:spPr>
        <p:txBody>
          <a:bodyPr/>
          <a:lstStyle/>
          <a:p>
            <a:pPr algn="r" fontAlgn="auto">
              <a:spcAft>
                <a:spcPts val="0"/>
              </a:spcAft>
              <a:defRPr/>
            </a:pPr>
            <a:r>
              <a:rPr lang="ru-RU" sz="4000" smtClean="0">
                <a:latin typeface="Times New Roman" pitchFamily="18" charset="0"/>
              </a:rPr>
              <a:t>          ДОСТИЖЕНИЯ</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Содержимое 2"/>
          <p:cNvSpPr>
            <a:spLocks noGrp="1"/>
          </p:cNvSpPr>
          <p:nvPr>
            <p:ph idx="1"/>
          </p:nvPr>
        </p:nvSpPr>
        <p:spPr>
          <a:xfrm>
            <a:off x="457200" y="357188"/>
            <a:ext cx="8229600" cy="5768975"/>
          </a:xfrm>
        </p:spPr>
        <p:txBody>
          <a:bodyPr/>
          <a:lstStyle/>
          <a:p>
            <a:pPr>
              <a:buFont typeface="Wingdings 3" pitchFamily="18" charset="2"/>
              <a:buNone/>
            </a:pPr>
            <a:r>
              <a:rPr lang="ru-RU" sz="2000" b="1" smtClean="0"/>
              <a:t> </a:t>
            </a:r>
            <a:r>
              <a:rPr lang="ru-RU" sz="2000" smtClean="0">
                <a:latin typeface="Times New Roman" pitchFamily="18" charset="0"/>
                <a:cs typeface="Times New Roman" pitchFamily="18" charset="0"/>
              </a:rPr>
              <a:t>Использованная литература: </a:t>
            </a:r>
          </a:p>
          <a:p>
            <a:pPr>
              <a:buFont typeface="Wingdings 3" pitchFamily="18" charset="2"/>
              <a:buNone/>
            </a:pPr>
            <a:r>
              <a:rPr lang="ru-RU" sz="2000" smtClean="0">
                <a:latin typeface="Times New Roman" pitchFamily="18" charset="0"/>
                <a:cs typeface="Times New Roman" pitchFamily="18" charset="0"/>
              </a:rPr>
              <a:t>1.Спортсмены Чувашии. Чебоксары, 2002 г.</a:t>
            </a:r>
          </a:p>
          <a:p>
            <a:pPr>
              <a:buFont typeface="Wingdings 3" pitchFamily="18" charset="2"/>
              <a:buNone/>
            </a:pPr>
            <a:r>
              <a:rPr lang="ru-RU" sz="2000" smtClean="0">
                <a:latin typeface="Times New Roman" pitchFamily="18" charset="0"/>
                <a:cs typeface="Times New Roman" pitchFamily="18" charset="0"/>
              </a:rPr>
              <a:t>2.Интернет сайты:</a:t>
            </a:r>
          </a:p>
          <a:p>
            <a:pPr>
              <a:buFont typeface="Arial" charset="0"/>
              <a:buChar char="•"/>
            </a:pPr>
            <a:r>
              <a:rPr lang="ru-RU" sz="2000" smtClean="0">
                <a:latin typeface="Times New Roman" pitchFamily="18" charset="0"/>
                <a:cs typeface="Times New Roman" pitchFamily="18" charset="0"/>
              </a:rPr>
              <a:t>Лос-Анжелес.Марафон</a:t>
            </a:r>
          </a:p>
          <a:p>
            <a:pPr>
              <a:buFont typeface="Arial" charset="0"/>
              <a:buChar char="•"/>
            </a:pPr>
            <a:r>
              <a:rPr lang="ru-RU" sz="2000" smtClean="0">
                <a:latin typeface="Times New Roman" pitchFamily="18" charset="0"/>
                <a:cs typeface="Times New Roman" pitchFamily="18" charset="0"/>
              </a:rPr>
              <a:t>Бостонский марафон</a:t>
            </a:r>
          </a:p>
          <a:p>
            <a:pPr>
              <a:buFont typeface="Arial" charset="0"/>
              <a:buChar char="•"/>
            </a:pPr>
            <a:r>
              <a:rPr lang="ru-RU" sz="2000" smtClean="0">
                <a:latin typeface="Times New Roman" pitchFamily="18" charset="0"/>
                <a:cs typeface="Times New Roman" pitchFamily="18" charset="0"/>
              </a:rPr>
              <a:t>Чикагский марафон</a:t>
            </a:r>
          </a:p>
          <a:p>
            <a:pPr>
              <a:buFont typeface="Arial" charset="0"/>
              <a:buChar char="•"/>
            </a:pPr>
            <a:r>
              <a:rPr lang="ru-RU" sz="2000" smtClean="0">
                <a:latin typeface="Times New Roman" pitchFamily="18" charset="0"/>
                <a:cs typeface="Times New Roman" pitchFamily="18" charset="0"/>
              </a:rPr>
              <a:t>Подборка районной газеты «За победу»</a:t>
            </a:r>
          </a:p>
        </p:txBody>
      </p:sp>
      <p:pic>
        <p:nvPicPr>
          <p:cNvPr id="31746" name="Picture 3" descr="I:\Лидия Григорьева Ибр\Культурный провайдер Чувашии - актуальная информация о значительных событиях в культурной жизни Чувашской Республики_files\1.jpg"/>
          <p:cNvPicPr>
            <a:picLocks noChangeAspect="1" noChangeArrowheads="1"/>
          </p:cNvPicPr>
          <p:nvPr/>
        </p:nvPicPr>
        <p:blipFill>
          <a:blip r:embed="rId2"/>
          <a:srcRect/>
          <a:stretch>
            <a:fillRect/>
          </a:stretch>
        </p:blipFill>
        <p:spPr bwMode="auto">
          <a:xfrm>
            <a:off x="857250" y="3143250"/>
            <a:ext cx="2857500" cy="34417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p:cNvSpPr>
          <p:nvPr>
            <p:ph idx="1"/>
          </p:nvPr>
        </p:nvSpPr>
        <p:spPr/>
        <p:txBody>
          <a:bodyPr/>
          <a:lstStyle/>
          <a:p>
            <a:r>
              <a:rPr lang="ru-RU" smtClean="0"/>
              <a:t>Лидия Григорьева с мужем Валерием и факел олимпиады в Сочи</a:t>
            </a:r>
          </a:p>
        </p:txBody>
      </p:sp>
      <p:sp>
        <p:nvSpPr>
          <p:cNvPr id="59394" name="Rectangle 2"/>
          <p:cNvSpPr>
            <a:spLocks noGrp="1"/>
          </p:cNvSpPr>
          <p:nvPr>
            <p:ph type="title"/>
          </p:nvPr>
        </p:nvSpPr>
        <p:spPr>
          <a:xfrm>
            <a:off x="457200" y="274638"/>
            <a:ext cx="8229600" cy="850900"/>
          </a:xfrm>
        </p:spPr>
        <p:txBody>
          <a:bodyPr>
            <a:normAutofit fontScale="90000"/>
          </a:bodyPr>
          <a:lstStyle/>
          <a:p>
            <a:pPr fontAlgn="auto">
              <a:spcAft>
                <a:spcPts val="0"/>
              </a:spcAft>
              <a:defRPr/>
            </a:pPr>
            <a:r>
              <a:rPr lang="ru-RU" sz="2800" dirty="0" smtClean="0"/>
              <a:t>05.04.2015 – в день 15 турнира в честь Героя РФ Л.С.Константинова (</a:t>
            </a:r>
            <a:r>
              <a:rPr lang="ru-RU" sz="2800" dirty="0" err="1" smtClean="0"/>
              <a:t>Липовка</a:t>
            </a:r>
            <a:r>
              <a:rPr lang="ru-RU" sz="2800" dirty="0" smtClean="0"/>
              <a:t>, в музее школы)</a:t>
            </a:r>
          </a:p>
        </p:txBody>
      </p:sp>
      <p:pic>
        <p:nvPicPr>
          <p:cNvPr id="32771" name="Picture 4"/>
          <p:cNvPicPr>
            <a:picLocks noChangeAspect="1" noChangeArrowheads="1"/>
          </p:cNvPicPr>
          <p:nvPr/>
        </p:nvPicPr>
        <p:blipFill>
          <a:blip r:embed="rId2"/>
          <a:srcRect/>
          <a:stretch>
            <a:fillRect/>
          </a:stretch>
        </p:blipFill>
        <p:spPr bwMode="auto">
          <a:xfrm>
            <a:off x="2357438" y="2786063"/>
            <a:ext cx="5000625" cy="3786187"/>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2" descr="I:\Лидия Григорьева Ибр\DSC_1988.JPG"/>
          <p:cNvPicPr>
            <a:picLocks noGrp="1" noChangeAspect="1" noChangeArrowheads="1"/>
          </p:cNvPicPr>
          <p:nvPr>
            <p:ph idx="1"/>
          </p:nvPr>
        </p:nvPicPr>
        <p:blipFill>
          <a:blip r:embed="rId2"/>
          <a:srcRect/>
          <a:stretch>
            <a:fillRect/>
          </a:stretch>
        </p:blipFill>
        <p:spPr>
          <a:xfrm>
            <a:off x="1168400" y="1481138"/>
            <a:ext cx="6807200" cy="4525962"/>
          </a:xfrm>
        </p:spPr>
      </p:pic>
      <p:sp>
        <p:nvSpPr>
          <p:cNvPr id="18433" name="Заголовок 1"/>
          <p:cNvSpPr>
            <a:spLocks noGrp="1"/>
          </p:cNvSpPr>
          <p:nvPr>
            <p:ph type="title"/>
          </p:nvPr>
        </p:nvSpPr>
        <p:spPr/>
        <p:txBody>
          <a:bodyPr>
            <a:normAutofit fontScale="90000"/>
          </a:bodyPr>
          <a:lstStyle/>
          <a:p>
            <a:pPr fontAlgn="auto">
              <a:spcAft>
                <a:spcPts val="0"/>
              </a:spcAft>
              <a:defRPr/>
            </a:pPr>
            <a:r>
              <a:rPr lang="ru-RU" sz="2400" dirty="0" smtClean="0"/>
              <a:t>Первый учитель и наставник Лидии Григорьевой -учитель физической культуры Скворцов Фёдор Константинович.</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p:nvPr>
        </p:nvSpPr>
        <p:spPr/>
        <p:txBody>
          <a:bodyPr>
            <a:normAutofit fontScale="90000"/>
          </a:bodyPr>
          <a:lstStyle/>
          <a:p>
            <a:pPr fontAlgn="auto">
              <a:spcAft>
                <a:spcPts val="0"/>
              </a:spcAft>
              <a:defRPr/>
            </a:pPr>
            <a:r>
              <a:rPr lang="ru-RU" sz="2800" dirty="0" smtClean="0"/>
              <a:t>В музее школы: бывший директор школы Макарова Р.И.(Лида была старательной ученицей. Очень радовалась своим маленьким и большим спортивным успехам. </a:t>
            </a:r>
          </a:p>
        </p:txBody>
      </p:sp>
      <p:pic>
        <p:nvPicPr>
          <p:cNvPr id="34818" name="Picture 4"/>
          <p:cNvPicPr>
            <a:picLocks noChangeAspect="1" noChangeArrowheads="1"/>
          </p:cNvPicPr>
          <p:nvPr/>
        </p:nvPicPr>
        <p:blipFill>
          <a:blip r:embed="rId2"/>
          <a:srcRect/>
          <a:stretch>
            <a:fillRect/>
          </a:stretch>
        </p:blipFill>
        <p:spPr bwMode="auto">
          <a:xfrm>
            <a:off x="1187450" y="2133600"/>
            <a:ext cx="6142038" cy="439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a:spLocks noGrp="1"/>
          </p:cNvSpPr>
          <p:nvPr>
            <p:ph idx="1"/>
          </p:nvPr>
        </p:nvSpPr>
        <p:spPr>
          <a:xfrm>
            <a:off x="457200" y="428625"/>
            <a:ext cx="8229600" cy="6215063"/>
          </a:xfrm>
        </p:spPr>
        <p:txBody>
          <a:bodyPr/>
          <a:lstStyle/>
          <a:p>
            <a:pPr>
              <a:buFont typeface="Wingdings 3" pitchFamily="18" charset="2"/>
              <a:buNone/>
            </a:pPr>
            <a:r>
              <a:rPr lang="ru-RU" sz="2400" b="1" smtClean="0">
                <a:latin typeface="Times New Roman" pitchFamily="18" charset="0"/>
                <a:cs typeface="Times New Roman" pitchFamily="18" charset="0"/>
              </a:rPr>
              <a:t>Целью</a:t>
            </a:r>
            <a:r>
              <a:rPr lang="ru-RU" sz="2400" smtClean="0">
                <a:latin typeface="Times New Roman" pitchFamily="18" charset="0"/>
                <a:cs typeface="Times New Roman" pitchFamily="18" charset="0"/>
              </a:rPr>
              <a:t> предпринятого мною исследования явилось:</a:t>
            </a:r>
          </a:p>
          <a:p>
            <a:pPr>
              <a:buFont typeface="Wingdings 3" pitchFamily="18" charset="2"/>
              <a:buNone/>
            </a:pPr>
            <a:r>
              <a:rPr lang="ru-RU" sz="2400" smtClean="0">
                <a:latin typeface="Times New Roman" pitchFamily="18" charset="0"/>
                <a:cs typeface="Times New Roman" pitchFamily="18" charset="0"/>
              </a:rPr>
              <a:t>1.Почему Чувашию называют «Белой Кенией»? </a:t>
            </a:r>
          </a:p>
          <a:p>
            <a:pPr>
              <a:buFont typeface="Wingdings 3" pitchFamily="18" charset="2"/>
              <a:buNone/>
            </a:pPr>
            <a:r>
              <a:rPr lang="ru-RU" sz="2400" smtClean="0">
                <a:latin typeface="Times New Roman" pitchFamily="18" charset="0"/>
                <a:cs typeface="Times New Roman" pitchFamily="18" charset="0"/>
              </a:rPr>
              <a:t>2.Кто заставил мир называть Чувашию «Кенийской»? </a:t>
            </a:r>
          </a:p>
          <a:p>
            <a:pPr>
              <a:buFont typeface="Wingdings 3" pitchFamily="18" charset="2"/>
              <a:buNone/>
            </a:pPr>
            <a:r>
              <a:rPr lang="ru-RU" sz="2400" smtClean="0">
                <a:latin typeface="Times New Roman" pitchFamily="18" charset="0"/>
                <a:cs typeface="Times New Roman" pitchFamily="18" charset="0"/>
              </a:rPr>
              <a:t>3. Изучение биографии и спортивных достижений выпускницы нашей школы Лидии Григорьевой.</a:t>
            </a:r>
          </a:p>
          <a:p>
            <a:pPr>
              <a:buFont typeface="Wingdings 3" pitchFamily="18" charset="2"/>
              <a:buNone/>
            </a:pPr>
            <a:r>
              <a:rPr lang="ru-RU" sz="2400" smtClean="0">
                <a:latin typeface="Times New Roman" pitchFamily="18" charset="0"/>
                <a:cs typeface="Times New Roman" pitchFamily="18" charset="0"/>
              </a:rPr>
              <a:t>4.Собранный материал систематизировать и разместить в социальных сетях.</a:t>
            </a:r>
          </a:p>
          <a:p>
            <a:pPr>
              <a:buFont typeface="Wingdings 3" pitchFamily="18" charset="2"/>
              <a:buNone/>
            </a:pPr>
            <a:r>
              <a:rPr lang="ru-RU" sz="2400" smtClean="0">
                <a:latin typeface="Times New Roman" pitchFamily="18" charset="0"/>
                <a:cs typeface="Times New Roman" pitchFamily="18" charset="0"/>
              </a:rPr>
              <a:t>Для достижения поставленной цели были поставлены следующие </a:t>
            </a:r>
            <a:r>
              <a:rPr lang="ru-RU" sz="2400" b="1" smtClean="0">
                <a:latin typeface="Times New Roman" pitchFamily="18" charset="0"/>
                <a:cs typeface="Times New Roman" pitchFamily="18" charset="0"/>
              </a:rPr>
              <a:t>задачи:</a:t>
            </a:r>
          </a:p>
          <a:p>
            <a:pPr>
              <a:buFont typeface="Wingdings 3" pitchFamily="18" charset="2"/>
              <a:buNone/>
            </a:pPr>
            <a:r>
              <a:rPr lang="ru-RU" sz="2400" smtClean="0">
                <a:latin typeface="Times New Roman" pitchFamily="18" charset="0"/>
                <a:cs typeface="Times New Roman" pitchFamily="18" charset="0"/>
              </a:rPr>
              <a:t>1.Знакомство с жизнью и спортивными достижениями Лидии Григорьевой.</a:t>
            </a:r>
          </a:p>
          <a:p>
            <a:pPr>
              <a:buFont typeface="Wingdings 3" pitchFamily="18" charset="2"/>
              <a:buNone/>
            </a:pPr>
            <a:r>
              <a:rPr lang="ru-RU" sz="2800" smtClean="0">
                <a:latin typeface="Times New Roman" pitchFamily="18" charset="0"/>
                <a:cs typeface="Times New Roman" pitchFamily="18" charset="0"/>
              </a:rPr>
              <a:t>2.Поиск информации и интервьюирование одноклассников знаменитой спортсменки.</a:t>
            </a:r>
          </a:p>
          <a:p>
            <a:pPr>
              <a:buFont typeface="Wingdings 3" pitchFamily="18" charset="2"/>
              <a:buNone/>
            </a:pPr>
            <a:r>
              <a:rPr lang="ru-RU" sz="2800" smtClean="0">
                <a:latin typeface="Times New Roman" pitchFamily="18" charset="0"/>
                <a:cs typeface="Times New Roman" pitchFamily="18" charset="0"/>
              </a:rPr>
              <a:t>3.Анализ спортивных достижений.</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Содержимое 2"/>
          <p:cNvSpPr>
            <a:spLocks noGrp="1"/>
          </p:cNvSpPr>
          <p:nvPr>
            <p:ph idx="1"/>
          </p:nvPr>
        </p:nvSpPr>
        <p:spPr>
          <a:xfrm>
            <a:off x="457200" y="428625"/>
            <a:ext cx="8229600" cy="5697538"/>
          </a:xfrm>
        </p:spPr>
        <p:txBody>
          <a:bodyPr/>
          <a:lstStyle/>
          <a:p>
            <a:pPr>
              <a:buFont typeface="Wingdings 3" pitchFamily="18" charset="2"/>
              <a:buNone/>
            </a:pPr>
            <a:r>
              <a:rPr lang="ru-RU" sz="2400" b="1" smtClean="0">
                <a:latin typeface="Times New Roman" pitchFamily="18" charset="0"/>
                <a:cs typeface="Times New Roman" pitchFamily="18" charset="0"/>
              </a:rPr>
              <a:t>Объект</a:t>
            </a:r>
            <a:r>
              <a:rPr lang="ru-RU" sz="2400" smtClean="0">
                <a:latin typeface="Times New Roman" pitchFamily="18" charset="0"/>
                <a:cs typeface="Times New Roman" pitchFamily="18" charset="0"/>
              </a:rPr>
              <a:t> исследования- всемирно известная марафонка Лидия Григорьева .</a:t>
            </a:r>
          </a:p>
          <a:p>
            <a:pPr>
              <a:buFont typeface="Wingdings 3" pitchFamily="18" charset="2"/>
              <a:buNone/>
            </a:pPr>
            <a:r>
              <a:rPr lang="ru-RU" sz="2400" b="1" smtClean="0">
                <a:latin typeface="Times New Roman" pitchFamily="18" charset="0"/>
                <a:cs typeface="Times New Roman" pitchFamily="18" charset="0"/>
              </a:rPr>
              <a:t>Актуальность</a:t>
            </a:r>
            <a:r>
              <a:rPr lang="ru-RU" sz="2400" smtClean="0">
                <a:latin typeface="Times New Roman" pitchFamily="18" charset="0"/>
                <a:cs typeface="Times New Roman" pitchFamily="18" charset="0"/>
              </a:rPr>
              <a:t> работы заключается в том, что подрастающее поколение должно знать своих знаменитостей и героев, которые подняли статус Чувашии на уровне мира, гордиться достижениями нашей землячки, вразумить  молодое поколение любовь к </a:t>
            </a:r>
            <a:r>
              <a:rPr lang="ru-RU" smtClean="0">
                <a:latin typeface="Times New Roman" pitchFamily="18" charset="0"/>
                <a:cs typeface="Times New Roman" pitchFamily="18" charset="0"/>
              </a:rPr>
              <a:t>спорту.</a:t>
            </a:r>
          </a:p>
        </p:txBody>
      </p:sp>
      <p:pic>
        <p:nvPicPr>
          <p:cNvPr id="18434" name="Picture 5" descr="I:\Лидия Григорьева Ибр\Чувашская спортсменка Лидия Григорьева выиграла Бостонский марафон - Новости России - ИА REGNUM_files\boston3-1.jpg"/>
          <p:cNvPicPr>
            <a:picLocks noChangeAspect="1" noChangeArrowheads="1"/>
          </p:cNvPicPr>
          <p:nvPr/>
        </p:nvPicPr>
        <p:blipFill>
          <a:blip r:embed="rId2"/>
          <a:srcRect/>
          <a:stretch>
            <a:fillRect/>
          </a:stretch>
        </p:blipFill>
        <p:spPr bwMode="auto">
          <a:xfrm rot="-453389">
            <a:off x="4754563" y="3414713"/>
            <a:ext cx="3240087" cy="29972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3"/>
          <p:cNvSpPr>
            <a:spLocks noGrp="1"/>
          </p:cNvSpPr>
          <p:nvPr>
            <p:ph idx="1"/>
          </p:nvPr>
        </p:nvSpPr>
        <p:spPr>
          <a:xfrm>
            <a:off x="179388" y="620713"/>
            <a:ext cx="8785225" cy="5832475"/>
          </a:xfrm>
        </p:spPr>
        <p:txBody>
          <a:bodyPr/>
          <a:lstStyle/>
          <a:p>
            <a:pPr>
              <a:lnSpc>
                <a:spcPct val="80000"/>
              </a:lnSpc>
              <a:buFont typeface="Arial" charset="0"/>
              <a:buNone/>
            </a:pPr>
            <a:r>
              <a:rPr lang="ru-RU" sz="800" smtClean="0"/>
              <a:t>    </a:t>
            </a:r>
          </a:p>
          <a:p>
            <a:pPr>
              <a:lnSpc>
                <a:spcPct val="80000"/>
              </a:lnSpc>
              <a:buFont typeface="Wingdings 3" pitchFamily="18" charset="2"/>
              <a:buNone/>
            </a:pPr>
            <a:r>
              <a:rPr lang="ru-RU" sz="2400" smtClean="0">
                <a:latin typeface="Times New Roman" pitchFamily="18" charset="0"/>
                <a:cs typeface="Times New Roman" pitchFamily="18" charset="0"/>
              </a:rPr>
              <a:t>ГРИГОРЬЕВА Лидия Николаевна родилась 21 января 1974 года в пос. Смычка Ибресинского района Чувашской Республики</a:t>
            </a:r>
          </a:p>
          <a:p>
            <a:pPr>
              <a:lnSpc>
                <a:spcPct val="80000"/>
              </a:lnSpc>
              <a:buFont typeface="Arial" charset="0"/>
              <a:buNone/>
            </a:pPr>
            <a:r>
              <a:rPr lang="ru-RU" sz="2800" smtClean="0">
                <a:latin typeface="Times New Roman" pitchFamily="18" charset="0"/>
                <a:cs typeface="Times New Roman" pitchFamily="18" charset="0"/>
              </a:rPr>
              <a:t> </a:t>
            </a:r>
            <a:r>
              <a:rPr lang="ru-RU" sz="2400" smtClean="0">
                <a:latin typeface="Times New Roman" pitchFamily="18" charset="0"/>
                <a:cs typeface="Times New Roman" pitchFamily="18" charset="0"/>
              </a:rPr>
              <a:t>Лидия выросла в многодетной крестьянской семье.</a:t>
            </a:r>
          </a:p>
          <a:p>
            <a:pPr>
              <a:lnSpc>
                <a:spcPct val="80000"/>
              </a:lnSpc>
              <a:buFont typeface="Arial" charset="0"/>
              <a:buNone/>
            </a:pPr>
            <a:r>
              <a:rPr lang="ru-RU" sz="2400" smtClean="0">
                <a:latin typeface="Times New Roman" pitchFamily="18" charset="0"/>
                <a:cs typeface="Times New Roman" pitchFamily="18" charset="0"/>
              </a:rPr>
              <a:t>Хозяйство у Никифоровых было большое. Так что вряд ли взрослые справились бы с ним без помощи детей. </a:t>
            </a:r>
            <a:br>
              <a:rPr lang="ru-RU" sz="2400" smtClean="0">
                <a:latin typeface="Times New Roman" pitchFamily="18" charset="0"/>
                <a:cs typeface="Times New Roman" pitchFamily="18" charset="0"/>
              </a:rPr>
            </a:br>
            <a:r>
              <a:rPr lang="ru-RU" sz="2400" smtClean="0">
                <a:latin typeface="Times New Roman" pitchFamily="18" charset="0"/>
                <a:cs typeface="Times New Roman" pitchFamily="18" charset="0"/>
              </a:rPr>
              <a:t>         Трудолюбие потом очень пригодилось Лиде в спорте. В школе прыгала лучше всех, мяч бросала далеко, а бегала так, что ровесники едва поспевали за ней. </a:t>
            </a:r>
            <a:br>
              <a:rPr lang="ru-RU" sz="2400" smtClean="0">
                <a:latin typeface="Times New Roman" pitchFamily="18" charset="0"/>
                <a:cs typeface="Times New Roman" pitchFamily="18" charset="0"/>
              </a:rPr>
            </a:br>
            <a:r>
              <a:rPr lang="ru-RU" sz="2400" smtClean="0">
                <a:latin typeface="Times New Roman" pitchFamily="18" charset="0"/>
                <a:cs typeface="Times New Roman" pitchFamily="18" charset="0"/>
              </a:rPr>
              <a:t>         Талант к бегу первым заметил школьный учитель физкультуры Федор Скворцов (Директор школы с 1989 г.). Одаренных старшеклассников, в том числе и Лиду, старался вывозить на районные и республиканские соревнования. Пыталась она тренироваться и самостоятельно. Хотя не имела даже секундомера, а потому не фиксировала результаты</a:t>
            </a:r>
            <a:r>
              <a:rPr lang="ru-RU" sz="2800" smtClean="0">
                <a:latin typeface="Times New Roman" pitchFamily="18" charset="0"/>
                <a:cs typeface="Times New Roman" pitchFamily="18" charset="0"/>
              </a:rPr>
              <a:t>... </a:t>
            </a:r>
            <a:r>
              <a:rPr lang="ru-RU" sz="2000" smtClean="0">
                <a:latin typeface="Times New Roman" pitchFamily="18" charset="0"/>
              </a:rPr>
              <a:t/>
            </a:r>
            <a:br>
              <a:rPr lang="ru-RU" sz="2000" smtClean="0">
                <a:latin typeface="Times New Roman" pitchFamily="18" charset="0"/>
              </a:rPr>
            </a:br>
            <a:r>
              <a:rPr lang="ru-RU" sz="2000" smtClean="0">
                <a:latin typeface="Times New Roman" pitchFamily="18" charset="0"/>
              </a:rPr>
              <a:t>   </a:t>
            </a:r>
          </a:p>
        </p:txBody>
      </p:sp>
      <p:sp>
        <p:nvSpPr>
          <p:cNvPr id="19458" name="Rectangle 4"/>
          <p:cNvSpPr>
            <a:spLocks/>
          </p:cNvSpPr>
          <p:nvPr/>
        </p:nvSpPr>
        <p:spPr bwMode="auto">
          <a:xfrm>
            <a:off x="685800" y="0"/>
            <a:ext cx="7772400" cy="692150"/>
          </a:xfrm>
          <a:prstGeom prst="rect">
            <a:avLst/>
          </a:prstGeom>
          <a:noFill/>
          <a:ln w="9525">
            <a:noFill/>
            <a:miter lim="800000"/>
            <a:headEnd/>
            <a:tailEnd/>
          </a:ln>
        </p:spPr>
        <p:txBody>
          <a:bodyPr anchor="ctr"/>
          <a:lstStyle/>
          <a:p>
            <a:pPr algn="ctr"/>
            <a:r>
              <a:rPr lang="ru-RU" sz="2800" b="1">
                <a:latin typeface="Times New Roman" pitchFamily="18" charset="0"/>
              </a:rPr>
              <a:t>Детство и юношеские годы</a:t>
            </a:r>
          </a:p>
        </p:txBody>
      </p:sp>
      <p:pic>
        <p:nvPicPr>
          <p:cNvPr id="19459" name="Picture 3"/>
          <p:cNvPicPr>
            <a:picLocks noChangeAspect="1"/>
          </p:cNvPicPr>
          <p:nvPr/>
        </p:nvPicPr>
        <p:blipFill>
          <a:blip r:embed="rId2"/>
          <a:srcRect/>
          <a:stretch>
            <a:fillRect/>
          </a:stretch>
        </p:blipFill>
        <p:spPr bwMode="auto">
          <a:xfrm>
            <a:off x="7813675" y="5072063"/>
            <a:ext cx="1330325" cy="1785937"/>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Содержимое 2"/>
          <p:cNvSpPr>
            <a:spLocks noGrp="1"/>
          </p:cNvSpPr>
          <p:nvPr>
            <p:ph idx="1"/>
          </p:nvPr>
        </p:nvSpPr>
        <p:spPr>
          <a:xfrm>
            <a:off x="457200" y="642938"/>
            <a:ext cx="8229600" cy="5483225"/>
          </a:xfrm>
        </p:spPr>
        <p:txBody>
          <a:bodyPr/>
          <a:lstStyle/>
          <a:p>
            <a:pPr>
              <a:buFont typeface="Wingdings 3" pitchFamily="18" charset="2"/>
              <a:buNone/>
            </a:pPr>
            <a:r>
              <a:rPr lang="ru-RU" sz="2400" smtClean="0">
                <a:latin typeface="Times New Roman" pitchFamily="18" charset="0"/>
              </a:rPr>
              <a:t>      После школы Лида отправилась в Тольятти, к старшей сестре Ирине. Там поступила в машиностроительный техникум при автозаводе. И вслед за сестрой, уже известной марафонкой, вышла на беговую дорожку. Ирина, приметившая способности сестренки, учила ее премудростям «королевы спорта». Первым же официальным тренером Лиды стал Николай Матрин. Вскоре пришли первые победы. </a:t>
            </a:r>
            <a:br>
              <a:rPr lang="ru-RU" sz="2400" smtClean="0">
                <a:latin typeface="Times New Roman" pitchFamily="18" charset="0"/>
              </a:rPr>
            </a:br>
            <a:r>
              <a:rPr lang="ru-RU" sz="2400" smtClean="0">
                <a:latin typeface="Times New Roman" pitchFamily="18" charset="0"/>
              </a:rPr>
              <a:t>         В Тольятти будущая неоднократная чемпионка страны познакомилась с чувашским стайером Валерием Григорьевым. Он стал ее мужем. Кто мог подумать тогда, что через несколько лет «добежит» Лидия по спортивным дорожкам до стадионов Сиднея и Парижа, Бостона, Лос-Анжелеса и Чикаго. </a:t>
            </a:r>
            <a:endParaRPr lang="ru-RU" sz="240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8"/>
          <p:cNvSpPr>
            <a:spLocks noGrp="1"/>
          </p:cNvSpPr>
          <p:nvPr>
            <p:ph type="subTitle" idx="1"/>
          </p:nvPr>
        </p:nvSpPr>
        <p:spPr>
          <a:xfrm>
            <a:off x="250825" y="357188"/>
            <a:ext cx="8750300" cy="5616575"/>
          </a:xfrm>
        </p:spPr>
        <p:txBody>
          <a:bodyPr/>
          <a:lstStyle/>
          <a:p>
            <a:pPr marR="0" algn="l">
              <a:lnSpc>
                <a:spcPct val="90000"/>
              </a:lnSpc>
            </a:pPr>
            <a:r>
              <a:rPr lang="ru-RU" sz="2800" smtClean="0">
                <a:solidFill>
                  <a:schemeClr val="tx1"/>
                </a:solidFill>
              </a:rPr>
              <a:t>      </a:t>
            </a:r>
            <a:r>
              <a:rPr lang="ru-RU" sz="2800" smtClean="0">
                <a:solidFill>
                  <a:schemeClr val="tx1"/>
                </a:solidFill>
                <a:latin typeface="Times New Roman" pitchFamily="18" charset="0"/>
                <a:cs typeface="Times New Roman" pitchFamily="18" charset="0"/>
              </a:rPr>
              <a:t>   Через год напряженных тренировок ей присвоили звание мастера спорта. Произошло это после юниорского первенства СНГ по полумарафону в Чебоксарах. Позже Лидия попробовала себя в «десятке» (10000 м) и сразу выиграла на первенстве России «бронзу». Теперь это ее коронная дистанция. </a:t>
            </a:r>
            <a:br>
              <a:rPr lang="ru-RU" sz="2800" smtClean="0">
                <a:solidFill>
                  <a:schemeClr val="tx1"/>
                </a:solidFill>
                <a:latin typeface="Times New Roman" pitchFamily="18" charset="0"/>
                <a:cs typeface="Times New Roman" pitchFamily="18" charset="0"/>
              </a:rPr>
            </a:br>
            <a:r>
              <a:rPr lang="ru-RU" sz="2800" smtClean="0">
                <a:solidFill>
                  <a:schemeClr val="tx1"/>
                </a:solidFill>
                <a:latin typeface="Times New Roman" pitchFamily="18" charset="0"/>
                <a:cs typeface="Times New Roman" pitchFamily="18" charset="0"/>
              </a:rPr>
              <a:t>         В 1997 г. пришел двойной успех – она выиграла два российских чемпионата: по полумарафону в Адлере и по кроссу в Кисловодске. И заслужила право именоваться мастером спорта международного класса. «Секрет» своих побед она выразила в простой формуле: «Чтобы выиграть, надо тренироваться, тренироваться и еще раз тренироваться». Ее обычная недельная нагрузка – 150–200 км.</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p:cNvSpPr>
          <p:nvPr>
            <p:ph idx="1"/>
          </p:nvPr>
        </p:nvSpPr>
        <p:spPr>
          <a:xfrm>
            <a:off x="395288" y="333375"/>
            <a:ext cx="8748712" cy="2809875"/>
          </a:xfrm>
        </p:spPr>
        <p:txBody>
          <a:bodyPr>
            <a:normAutofit lnSpcReduction="10000"/>
          </a:bodyPr>
          <a:lstStyle/>
          <a:p>
            <a:pPr marL="365760" indent="-256032" fontAlgn="auto">
              <a:spcBef>
                <a:spcPts val="0"/>
              </a:spcBef>
              <a:spcAft>
                <a:spcPts val="0"/>
              </a:spcAft>
              <a:buFont typeface="Arial" charset="0"/>
              <a:buNone/>
              <a:defRPr/>
            </a:pPr>
            <a:r>
              <a:rPr lang="ru-RU" sz="2400" dirty="0" smtClean="0">
                <a:latin typeface="Times New Roman" pitchFamily="18" charset="0"/>
              </a:rPr>
              <a:t>Прослышали об одаренной бегунье и в Чувашии. Лидии поступило предложение вернуться на родину. </a:t>
            </a:r>
            <a:r>
              <a:rPr lang="ru-RU" sz="2400" dirty="0" err="1" smtClean="0">
                <a:latin typeface="Times New Roman" pitchFamily="18" charset="0"/>
              </a:rPr>
              <a:t>Чебоксарский</a:t>
            </a:r>
            <a:r>
              <a:rPr lang="ru-RU" sz="2400" dirty="0" smtClean="0">
                <a:latin typeface="Times New Roman" pitchFamily="18" charset="0"/>
              </a:rPr>
              <a:t> период в ее биографии берет отсчет с 1998 г. Под свою опеку Лидию Григорьеву взял заслуженный тренер России Юрий Егоров, супруг олимпийской чемпионки Валентины Егоровой. Годом позже Лидия завоевала золотую медаль на международном марафоне в </a:t>
            </a:r>
            <a:r>
              <a:rPr lang="ru-RU" sz="2400" dirty="0" err="1" smtClean="0">
                <a:latin typeface="Times New Roman" pitchFamily="18" charset="0"/>
              </a:rPr>
              <a:t>Остине</a:t>
            </a:r>
            <a:r>
              <a:rPr lang="ru-RU" sz="2400" dirty="0" smtClean="0">
                <a:latin typeface="Times New Roman" pitchFamily="18" charset="0"/>
              </a:rPr>
              <a:t> (США). </a:t>
            </a:r>
          </a:p>
          <a:p>
            <a:pPr marL="365760" indent="-256032" fontAlgn="auto">
              <a:lnSpc>
                <a:spcPct val="80000"/>
              </a:lnSpc>
              <a:spcAft>
                <a:spcPts val="0"/>
              </a:spcAft>
              <a:buFont typeface="Arial" charset="0"/>
              <a:buNone/>
              <a:defRPr/>
            </a:pPr>
            <a:r>
              <a:rPr lang="ru-RU" sz="1800" dirty="0" smtClean="0">
                <a:latin typeface="Times New Roman" pitchFamily="18" charset="0"/>
              </a:rPr>
              <a:t>         </a:t>
            </a:r>
            <a:endParaRPr lang="ru-RU" sz="2400" dirty="0" smtClean="0"/>
          </a:p>
        </p:txBody>
      </p:sp>
      <p:sp>
        <p:nvSpPr>
          <p:cNvPr id="22530" name="Rectangle 8"/>
          <p:cNvSpPr>
            <a:spLocks noChangeArrowheads="1"/>
          </p:cNvSpPr>
          <p:nvPr/>
        </p:nvSpPr>
        <p:spPr bwMode="auto">
          <a:xfrm>
            <a:off x="428625" y="2928938"/>
            <a:ext cx="8462963" cy="3232150"/>
          </a:xfrm>
          <a:prstGeom prst="rect">
            <a:avLst/>
          </a:prstGeom>
          <a:noFill/>
          <a:ln w="9525">
            <a:noFill/>
            <a:miter lim="800000"/>
            <a:headEnd/>
            <a:tailEnd/>
          </a:ln>
        </p:spPr>
        <p:txBody>
          <a:bodyPr>
            <a:spAutoFit/>
          </a:bodyPr>
          <a:lstStyle/>
          <a:p>
            <a:pPr>
              <a:lnSpc>
                <a:spcPct val="90000"/>
              </a:lnSpc>
              <a:spcBef>
                <a:spcPct val="20000"/>
              </a:spcBef>
              <a:buFont typeface="Arial" charset="0"/>
              <a:buNone/>
            </a:pPr>
            <a:endParaRPr lang="ru-RU" sz="2400">
              <a:latin typeface="Times New Roman" pitchFamily="18" charset="0"/>
            </a:endParaRPr>
          </a:p>
          <a:p>
            <a:pPr>
              <a:lnSpc>
                <a:spcPct val="90000"/>
              </a:lnSpc>
              <a:spcBef>
                <a:spcPct val="20000"/>
              </a:spcBef>
              <a:buFont typeface="Arial" charset="0"/>
              <a:buNone/>
            </a:pPr>
            <a:r>
              <a:rPr lang="ru-RU" sz="2400">
                <a:latin typeface="Times New Roman" pitchFamily="18" charset="0"/>
              </a:rPr>
              <a:t>В «родных стенах» талант Лидии раскрылся в полную силу. 2000 год стал для спортсменки периодом серьезных испытаний. Тогда она победила на чемпионате страны по кроссу. Отбор на сиднейскую Олимпиаду по традиции проходил на чемпионате России по легкой атлетике в Туле. На «десятке» Лидия финишировала второй и получила заветную путевку на далекий зеленый континент, в отличие от сестры Ирины.</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Содержимое 2"/>
          <p:cNvSpPr>
            <a:spLocks noGrp="1"/>
          </p:cNvSpPr>
          <p:nvPr>
            <p:ph idx="1"/>
          </p:nvPr>
        </p:nvSpPr>
        <p:spPr>
          <a:xfrm>
            <a:off x="457200" y="428625"/>
            <a:ext cx="8229600" cy="5697538"/>
          </a:xfrm>
        </p:spPr>
        <p:txBody>
          <a:bodyPr/>
          <a:lstStyle/>
          <a:p>
            <a:r>
              <a:rPr lang="ru-RU" smtClean="0"/>
              <a:t> Газеты в ту пору писали про Григорьеву так: «Она настолько быстро взлетела на олимпийские высоты, что даже в Министерстве спорта Чувашии нет ее фотографии». </a:t>
            </a:r>
          </a:p>
        </p:txBody>
      </p:sp>
      <p:pic>
        <p:nvPicPr>
          <p:cNvPr id="23554" name="Рисунок 11" descr="http://chuvathletics.narod.ru/content/data/sportsmens/fotos/l_grigoreva1.jpg"/>
          <p:cNvPicPr>
            <a:picLocks noChangeAspect="1" noChangeArrowheads="1"/>
          </p:cNvPicPr>
          <p:nvPr/>
        </p:nvPicPr>
        <p:blipFill>
          <a:blip r:embed="rId2"/>
          <a:srcRect/>
          <a:stretch>
            <a:fillRect/>
          </a:stretch>
        </p:blipFill>
        <p:spPr bwMode="auto">
          <a:xfrm>
            <a:off x="4286250" y="2428875"/>
            <a:ext cx="4606925" cy="416877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p:cNvSpPr>
          <p:nvPr>
            <p:ph idx="1"/>
          </p:nvPr>
        </p:nvSpPr>
        <p:spPr>
          <a:xfrm>
            <a:off x="179388" y="4149725"/>
            <a:ext cx="8964612" cy="2708275"/>
          </a:xfrm>
        </p:spPr>
        <p:txBody>
          <a:bodyPr>
            <a:normAutofit fontScale="85000" lnSpcReduction="10000"/>
          </a:bodyPr>
          <a:lstStyle/>
          <a:p>
            <a:pPr marL="365760" indent="-256032" fontAlgn="auto">
              <a:lnSpc>
                <a:spcPct val="110000"/>
              </a:lnSpc>
              <a:spcBef>
                <a:spcPts val="0"/>
              </a:spcBef>
              <a:spcAft>
                <a:spcPts val="0"/>
              </a:spcAft>
              <a:buFont typeface="Arial" charset="0"/>
              <a:buNone/>
              <a:defRPr/>
            </a:pPr>
            <a:r>
              <a:rPr lang="ru-RU" sz="2000" dirty="0" smtClean="0">
                <a:latin typeface="Times New Roman" pitchFamily="18" charset="0"/>
              </a:rPr>
              <a:t>              В Москве Л.Григорьева завоевала Кубок европейских чемпионов. Через несколько дней она вновь громко заявила о себе победой на чемпионате Российской Федерации по </a:t>
            </a:r>
            <a:r>
              <a:rPr lang="ru-RU" sz="2000" dirty="0" err="1" smtClean="0">
                <a:latin typeface="Times New Roman" pitchFamily="18" charset="0"/>
              </a:rPr>
              <a:t>полумарафону</a:t>
            </a:r>
            <a:r>
              <a:rPr lang="ru-RU" sz="2000" dirty="0" smtClean="0">
                <a:latin typeface="Times New Roman" pitchFamily="18" charset="0"/>
              </a:rPr>
              <a:t> в Новосибирске, завоевала право участвовать в чемпионате мира по </a:t>
            </a:r>
            <a:r>
              <a:rPr lang="ru-RU" sz="2000" dirty="0" err="1" smtClean="0">
                <a:latin typeface="Times New Roman" pitchFamily="18" charset="0"/>
              </a:rPr>
              <a:t>полумарафону</a:t>
            </a:r>
            <a:r>
              <a:rPr lang="ru-RU" sz="2000" dirty="0" smtClean="0">
                <a:latin typeface="Times New Roman" pitchFamily="18" charset="0"/>
              </a:rPr>
              <a:t> в Португалии, состоявшемся в начале октября 2003 года. Россиянки на нем преподнесли всем сюрприз, опередив в командном зачете сильнейшие сборные Японии, Румынии, Кении и других стран. Лучшее время в команде-победительнице показала Лидия Григорьева, финишировавшая четвертой (1.09.32). </a:t>
            </a:r>
            <a:br>
              <a:rPr lang="ru-RU" sz="2000" dirty="0" smtClean="0">
                <a:latin typeface="Times New Roman" pitchFamily="18" charset="0"/>
              </a:rPr>
            </a:br>
            <a:r>
              <a:rPr lang="ru-RU" sz="2000" dirty="0" smtClean="0">
                <a:latin typeface="Times New Roman" pitchFamily="18" charset="0"/>
              </a:rPr>
              <a:t>         Она четко следует по намеченному пути: побеждает в Туле на чемпионате России по легкой атлетике (2004). Мастер спорта международного класса показала на дистанции 10 км – 31 мин. 01,15 сек. </a:t>
            </a:r>
          </a:p>
        </p:txBody>
      </p:sp>
      <p:pic>
        <p:nvPicPr>
          <p:cNvPr id="24578" name="Рисунок 3" descr="http://www.archives21.ru/home/technotron/virtualll/11/Foto%5CGrigoreva_L.JPG"/>
          <p:cNvPicPr>
            <a:picLocks noChangeAspect="1" noChangeArrowheads="1"/>
          </p:cNvPicPr>
          <p:nvPr/>
        </p:nvPicPr>
        <p:blipFill>
          <a:blip r:embed="rId2"/>
          <a:srcRect/>
          <a:stretch>
            <a:fillRect/>
          </a:stretch>
        </p:blipFill>
        <p:spPr bwMode="auto">
          <a:xfrm>
            <a:off x="395288" y="188913"/>
            <a:ext cx="2663825" cy="3887787"/>
          </a:xfrm>
          <a:prstGeom prst="rect">
            <a:avLst/>
          </a:prstGeom>
          <a:noFill/>
          <a:ln w="9525">
            <a:noFill/>
            <a:miter lim="800000"/>
            <a:headEnd/>
            <a:tailEnd/>
          </a:ln>
        </p:spPr>
      </p:pic>
      <p:sp>
        <p:nvSpPr>
          <p:cNvPr id="24579" name="Rectangle 6"/>
          <p:cNvSpPr>
            <a:spLocks noChangeArrowheads="1"/>
          </p:cNvSpPr>
          <p:nvPr/>
        </p:nvSpPr>
        <p:spPr bwMode="auto">
          <a:xfrm>
            <a:off x="3203575" y="260350"/>
            <a:ext cx="5689600" cy="3444875"/>
          </a:xfrm>
          <a:prstGeom prst="rect">
            <a:avLst/>
          </a:prstGeom>
          <a:noFill/>
          <a:ln w="9525">
            <a:noFill/>
            <a:miter lim="800000"/>
            <a:headEnd/>
            <a:tailEnd/>
          </a:ln>
        </p:spPr>
        <p:txBody>
          <a:bodyPr>
            <a:spAutoFit/>
          </a:bodyPr>
          <a:lstStyle/>
          <a:p>
            <a:r>
              <a:rPr lang="ru-RU" sz="2000">
                <a:latin typeface="Times New Roman" pitchFamily="18" charset="0"/>
              </a:rPr>
              <a:t>С ноября 2002 г. Лидию готовит к стартам супруг Валерий. Заняв летом 2003 г. третье место на чемпионате России, Л. Григорьева вошла в состав сборной, отправлявшейся на чемпионат мира по легкой атлетике в Париж. В Туле Лидия пробежала 10000 м, повторив свой рекорд (30.57.83). Во Франции, однако, ей не удалось вмешаться в борьбу за распределение призовых мест. После Парижа у Лидии словно открылось второе дыхание. Она стала выигрывать турнир за турниром.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855</TotalTime>
  <Words>1191</Words>
  <Application>Microsoft Office PowerPoint</Application>
  <PresentationFormat>Экран (4:3)</PresentationFormat>
  <Paragraphs>63</Paragraphs>
  <Slides>19</Slides>
  <Notes>1</Notes>
  <HiddenSlides>0</HiddenSlides>
  <MMClips>0</MMClips>
  <ScaleCrop>false</ScaleCrop>
  <HeadingPairs>
    <vt:vector size="6" baseType="variant">
      <vt:variant>
        <vt:lpstr>Использованные шрифты</vt:lpstr>
      </vt:variant>
      <vt:variant>
        <vt:i4>8</vt:i4>
      </vt:variant>
      <vt:variant>
        <vt:lpstr>Шаблон оформления</vt:lpstr>
      </vt:variant>
      <vt:variant>
        <vt:i4>8</vt:i4>
      </vt:variant>
      <vt:variant>
        <vt:lpstr>Заголовки слайдов</vt:lpstr>
      </vt:variant>
      <vt:variant>
        <vt:i4>19</vt:i4>
      </vt:variant>
    </vt:vector>
  </HeadingPairs>
  <TitlesOfParts>
    <vt:vector size="35" baseType="lpstr">
      <vt:lpstr>Arial</vt:lpstr>
      <vt:lpstr>Lucida Sans Unicode</vt:lpstr>
      <vt:lpstr>Wingdings 3</vt:lpstr>
      <vt:lpstr>Verdana</vt:lpstr>
      <vt:lpstr>Wingdings 2</vt:lpstr>
      <vt:lpstr>Calibri</vt:lpstr>
      <vt:lpstr>Times New Roman</vt:lpstr>
      <vt:lpstr>Wingdings</vt:lpstr>
      <vt:lpstr>Открытая</vt:lpstr>
      <vt:lpstr>Открытая</vt:lpstr>
      <vt:lpstr>Открытая</vt:lpstr>
      <vt:lpstr>Открытая</vt:lpstr>
      <vt:lpstr>Открытая</vt:lpstr>
      <vt:lpstr>Открытая</vt:lpstr>
      <vt:lpstr>Открытая</vt:lpstr>
      <vt:lpstr>Открытая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User</cp:lastModifiedBy>
  <cp:revision>76</cp:revision>
  <dcterms:modified xsi:type="dcterms:W3CDTF">2015-03-01T09:41:58Z</dcterms:modified>
</cp:coreProperties>
</file>