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sldIdLst>
    <p:sldId id="256" r:id="rId2"/>
    <p:sldId id="265" r:id="rId3"/>
    <p:sldId id="257" r:id="rId4"/>
    <p:sldId id="264" r:id="rId5"/>
    <p:sldId id="258" r:id="rId6"/>
    <p:sldId id="260" r:id="rId7"/>
    <p:sldId id="261" r:id="rId8"/>
    <p:sldId id="259" r:id="rId9"/>
    <p:sldId id="262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A55725-A71C-4E42-BE8D-7B2FFA583CD0}" type="datetimeFigureOut">
              <a:rPr lang="ru-RU" smtClean="0"/>
              <a:pPr/>
              <a:t>01.03.2015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0402922-9B64-4D36-89B5-2D79161B687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760181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402922-9B64-4D36-89B5-2D79161B687D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402922-9B64-4D36-89B5-2D79161B687D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D398F7-FEB8-461D-B601-75DBFCCF9DEB}" type="datetimeFigureOut">
              <a:rPr lang="ru-RU" smtClean="0"/>
              <a:pPr/>
              <a:t>01.03.2015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04D8F3-6A7E-43C6-B354-DA6D0A87AD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D398F7-FEB8-461D-B601-75DBFCCF9DEB}" type="datetimeFigureOut">
              <a:rPr lang="ru-RU" smtClean="0"/>
              <a:pPr/>
              <a:t>01.03.2015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04D8F3-6A7E-43C6-B354-DA6D0A87AD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D398F7-FEB8-461D-B601-75DBFCCF9DEB}" type="datetimeFigureOut">
              <a:rPr lang="ru-RU" smtClean="0"/>
              <a:pPr/>
              <a:t>01.03.2015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04D8F3-6A7E-43C6-B354-DA6D0A87AD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D398F7-FEB8-461D-B601-75DBFCCF9DEB}" type="datetimeFigureOut">
              <a:rPr lang="ru-RU" smtClean="0"/>
              <a:pPr/>
              <a:t>01.03.2015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04D8F3-6A7E-43C6-B354-DA6D0A87AD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D398F7-FEB8-461D-B601-75DBFCCF9DEB}" type="datetimeFigureOut">
              <a:rPr lang="ru-RU" smtClean="0"/>
              <a:pPr/>
              <a:t>01.03.2015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04D8F3-6A7E-43C6-B354-DA6D0A87AD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D398F7-FEB8-461D-B601-75DBFCCF9DEB}" type="datetimeFigureOut">
              <a:rPr lang="ru-RU" smtClean="0"/>
              <a:pPr/>
              <a:t>01.03.2015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04D8F3-6A7E-43C6-B354-DA6D0A87AD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D398F7-FEB8-461D-B601-75DBFCCF9DEB}" type="datetimeFigureOut">
              <a:rPr lang="ru-RU" smtClean="0"/>
              <a:pPr/>
              <a:t>01.03.2015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04D8F3-6A7E-43C6-B354-DA6D0A87AD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D398F7-FEB8-461D-B601-75DBFCCF9DEB}" type="datetimeFigureOut">
              <a:rPr lang="ru-RU" smtClean="0"/>
              <a:pPr/>
              <a:t>01.03.2015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04D8F3-6A7E-43C6-B354-DA6D0A87AD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D398F7-FEB8-461D-B601-75DBFCCF9DEB}" type="datetimeFigureOut">
              <a:rPr lang="ru-RU" smtClean="0"/>
              <a:pPr/>
              <a:t>01.03.2015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04D8F3-6A7E-43C6-B354-DA6D0A87AD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D398F7-FEB8-461D-B601-75DBFCCF9DEB}" type="datetimeFigureOut">
              <a:rPr lang="ru-RU" smtClean="0"/>
              <a:pPr/>
              <a:t>01.03.2015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04D8F3-6A7E-43C6-B354-DA6D0A87AD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D398F7-FEB8-461D-B601-75DBFCCF9DEB}" type="datetimeFigureOut">
              <a:rPr lang="ru-RU" smtClean="0"/>
              <a:pPr/>
              <a:t>01.03.2015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704D8F3-6A7E-43C6-B354-DA6D0A87AD4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89D398F7-FEB8-461D-B601-75DBFCCF9DEB}" type="datetimeFigureOut">
              <a:rPr lang="ru-RU" smtClean="0"/>
              <a:pPr/>
              <a:t>01.03.2015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704D8F3-6A7E-43C6-B354-DA6D0A87AD41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D0%9B%D0%B0%D1%82%D0%B8%D0%BD%D1%81%D0%BA%D0%B8%D0%B9_%D1%8F%D0%B7%D1%8B%D0%BA" TargetMode="External"/><Relationship Id="rId2" Type="http://schemas.openxmlformats.org/officeDocument/2006/relationships/hyperlink" Target="https://ru.wikipedia.org/wiki/%D0%A4%D1%80%D0%B0%D0%BD%D1%86%D1%83%D0%B7%D1%81%D0%BA%D0%B8%D0%B9_%D1%8F%D0%B7%D1%8B%D0%BA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32657"/>
            <a:ext cx="7772400" cy="1152127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Инклюзивное образование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1700808"/>
            <a:ext cx="6400800" cy="3937992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Арина\Desktop\ANIMATION-30-TV.Still00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1643050"/>
            <a:ext cx="7632848" cy="495430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2400" dirty="0" smtClean="0"/>
              <a:t>МАОУ «СОШ № 32»</a:t>
            </a:r>
            <a:br>
              <a:rPr lang="ru-RU" sz="2400" dirty="0" smtClean="0"/>
            </a:br>
            <a:r>
              <a:rPr lang="ru-RU" sz="2400" dirty="0" smtClean="0"/>
              <a:t>Ступень дошкольного и начального школьного  образования «Медвежонок»</a:t>
            </a:r>
            <a:br>
              <a:rPr lang="ru-RU" sz="2400" dirty="0" smtClean="0"/>
            </a:br>
            <a:endParaRPr lang="ru-RU" sz="2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ru-RU" dirty="0"/>
          </a:p>
          <a:p>
            <a:r>
              <a:rPr lang="ru-RU" dirty="0" smtClean="0"/>
              <a:t>Руководитель группы: педагог-психолог Анисимова В.К.</a:t>
            </a:r>
          </a:p>
          <a:p>
            <a:r>
              <a:rPr lang="ru-RU" dirty="0" smtClean="0"/>
              <a:t>Выполнили: учитель-логопед </a:t>
            </a:r>
            <a:r>
              <a:rPr lang="ru-RU" dirty="0" err="1" smtClean="0"/>
              <a:t>Згуржак</a:t>
            </a:r>
            <a:r>
              <a:rPr lang="ru-RU" dirty="0" smtClean="0"/>
              <a:t> Т.А.,</a:t>
            </a:r>
          </a:p>
          <a:p>
            <a:r>
              <a:rPr lang="ru-RU" dirty="0" smtClean="0"/>
              <a:t>Студенты БГУ ПИ: </a:t>
            </a:r>
            <a:r>
              <a:rPr lang="ru-RU" dirty="0" err="1" smtClean="0"/>
              <a:t>Цоктоева</a:t>
            </a:r>
            <a:r>
              <a:rPr lang="ru-RU" dirty="0" smtClean="0"/>
              <a:t> Ю., </a:t>
            </a:r>
            <a:r>
              <a:rPr lang="ru-RU" dirty="0" err="1" smtClean="0"/>
              <a:t>Рютина</a:t>
            </a:r>
            <a:r>
              <a:rPr lang="ru-RU" dirty="0" smtClean="0"/>
              <a:t> К.</a:t>
            </a:r>
          </a:p>
          <a:p>
            <a:endParaRPr lang="ru-RU" dirty="0"/>
          </a:p>
          <a:p>
            <a:pPr marL="0" indent="0" algn="ctr">
              <a:buNone/>
            </a:pPr>
            <a:r>
              <a:rPr lang="ru-RU" dirty="0"/>
              <a:t>г</a:t>
            </a:r>
            <a:r>
              <a:rPr lang="ru-RU" dirty="0" smtClean="0"/>
              <a:t>. Улан-Удэ, 2015г.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7479849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6264696"/>
          </a:xfrm>
        </p:spPr>
        <p:txBody>
          <a:bodyPr>
            <a:normAutofit/>
          </a:bodyPr>
          <a:lstStyle/>
          <a:p>
            <a:r>
              <a:rPr lang="ru-RU" sz="3500" b="1" dirty="0" smtClean="0"/>
              <a:t>Инклюзивное  образование</a:t>
            </a:r>
            <a:r>
              <a:rPr lang="ru-RU" sz="3500" dirty="0"/>
              <a:t> </a:t>
            </a:r>
            <a:r>
              <a:rPr lang="ru-RU" sz="3500" dirty="0" smtClean="0"/>
              <a:t>  </a:t>
            </a:r>
          </a:p>
          <a:p>
            <a:r>
              <a:rPr lang="ru-RU" sz="3500" dirty="0" smtClean="0"/>
              <a:t>(</a:t>
            </a:r>
            <a:r>
              <a:rPr lang="ru-RU" sz="2400" dirty="0">
                <a:hlinkClick r:id="rId2" tooltip="Французский язык"/>
              </a:rPr>
              <a:t>фр.</a:t>
            </a:r>
            <a:r>
              <a:rPr lang="ru-RU" sz="2400" dirty="0"/>
              <a:t> </a:t>
            </a:r>
            <a:r>
              <a:rPr lang="ru-RU" sz="2400" i="1" dirty="0"/>
              <a:t>inclusif</a:t>
            </a:r>
            <a:r>
              <a:rPr lang="ru-RU" sz="2400" dirty="0"/>
              <a:t>-включающий в себя, </a:t>
            </a:r>
            <a:r>
              <a:rPr lang="ru-RU" sz="2400" dirty="0">
                <a:hlinkClick r:id="rId3" tooltip="Латинский язык"/>
              </a:rPr>
              <a:t>лат.</a:t>
            </a:r>
            <a:r>
              <a:rPr lang="ru-RU" sz="2400" dirty="0"/>
              <a:t> </a:t>
            </a:r>
            <a:r>
              <a:rPr lang="ru-RU" sz="2400" i="1" dirty="0"/>
              <a:t>include</a:t>
            </a:r>
            <a:r>
              <a:rPr lang="ru-RU" sz="2400" dirty="0"/>
              <a:t>-заключаю, включаю) </a:t>
            </a:r>
            <a:r>
              <a:rPr lang="ru-RU" sz="3500" dirty="0"/>
              <a:t>— процесс развития общего </a:t>
            </a:r>
            <a:r>
              <a:rPr lang="ru-RU" sz="3500" dirty="0" smtClean="0"/>
              <a:t>образования, </a:t>
            </a:r>
            <a:r>
              <a:rPr lang="ru-RU" sz="3500" dirty="0"/>
              <a:t>который подразумевает </a:t>
            </a:r>
            <a:r>
              <a:rPr lang="ru-RU" sz="3500" u="sng" dirty="0"/>
              <a:t>доступность образования для всех</a:t>
            </a:r>
            <a:r>
              <a:rPr lang="ru-RU" sz="3500" dirty="0"/>
              <a:t>, в плане приспособления к различным нуждам всех детей, что обеспечивает доступ к образованию для детей с особыми </a:t>
            </a:r>
            <a:r>
              <a:rPr lang="ru-RU" sz="3500" dirty="0" smtClean="0"/>
              <a:t>потребностями.</a:t>
            </a:r>
          </a:p>
          <a:p>
            <a:pPr>
              <a:buNone/>
            </a:pPr>
            <a:endParaRPr lang="ru-RU" sz="3500" dirty="0"/>
          </a:p>
          <a:p>
            <a:endParaRPr lang="ru-RU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929454" y="4857760"/>
            <a:ext cx="1947138" cy="16841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714356"/>
            <a:ext cx="8643998" cy="585791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800" u="sng" dirty="0" smtClean="0"/>
              <a:t>Инклюзивное образование</a:t>
            </a:r>
            <a:r>
              <a:rPr lang="ru-RU" sz="2800" dirty="0" smtClean="0"/>
              <a:t>  это </a:t>
            </a:r>
            <a:r>
              <a:rPr lang="ru-RU" sz="2800" smtClean="0"/>
              <a:t>такая </a:t>
            </a:r>
          </a:p>
          <a:p>
            <a:pPr>
              <a:buNone/>
            </a:pPr>
            <a:r>
              <a:rPr lang="ru-RU" sz="2800" u="sng" smtClean="0"/>
              <a:t>организация </a:t>
            </a:r>
            <a:r>
              <a:rPr lang="ru-RU" sz="2800" u="sng" dirty="0" smtClean="0"/>
              <a:t>процесса обучения</a:t>
            </a:r>
            <a:r>
              <a:rPr lang="ru-RU" sz="2800" dirty="0" smtClean="0"/>
              <a:t>, при которой все дети, независимо от</a:t>
            </a:r>
          </a:p>
          <a:p>
            <a:r>
              <a:rPr lang="ru-RU" sz="2800" dirty="0" smtClean="0"/>
              <a:t>физических, </a:t>
            </a:r>
          </a:p>
          <a:p>
            <a:r>
              <a:rPr lang="ru-RU" sz="2800" dirty="0" smtClean="0"/>
              <a:t>психических, </a:t>
            </a:r>
          </a:p>
          <a:p>
            <a:r>
              <a:rPr lang="ru-RU" sz="2800" dirty="0" smtClean="0"/>
              <a:t>интеллектуальных, </a:t>
            </a:r>
          </a:p>
          <a:p>
            <a:r>
              <a:rPr lang="ru-RU" sz="2800" dirty="0" smtClean="0"/>
              <a:t>культурно-этнических, </a:t>
            </a:r>
          </a:p>
          <a:p>
            <a:r>
              <a:rPr lang="ru-RU" sz="2800" dirty="0" smtClean="0"/>
              <a:t>языковых </a:t>
            </a:r>
          </a:p>
          <a:p>
            <a:r>
              <a:rPr lang="ru-RU" sz="2800" dirty="0" smtClean="0"/>
              <a:t>и иных особенностей, включены в общую систему образования  и обучаются по месту жительства вместе со своими сверстниками без инвалидности в одних и тех же школах, ДОУ.</a:t>
            </a:r>
            <a:endParaRPr lang="ru-RU" sz="2800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86380" y="1785926"/>
            <a:ext cx="2857520" cy="26951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260648"/>
            <a:ext cx="8712968" cy="58785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/>
              <a:t>Восемь принципов инклюзивного образования</a:t>
            </a:r>
            <a:r>
              <a:rPr lang="ru-RU" sz="3200" b="1" dirty="0" smtClean="0"/>
              <a:t>:</a:t>
            </a:r>
          </a:p>
          <a:p>
            <a:endParaRPr lang="ru-RU" sz="2400" dirty="0"/>
          </a:p>
          <a:p>
            <a:pPr>
              <a:buFont typeface="Arial" pitchFamily="34" charset="0"/>
              <a:buChar char="•"/>
            </a:pPr>
            <a:r>
              <a:rPr lang="ru-RU" sz="2400" dirty="0"/>
              <a:t>Ценность человека не зависит от его способностей и достижений;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/>
              <a:t>Каждый человек способен чувствовать и думать;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/>
              <a:t>Каждый человек имеет право на общение и на то, чтобы быть услышанным;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/>
              <a:t>Все люди нуждаются друг в друге;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/>
              <a:t>Подлинное образование может осуществляться только в контексте реальных взаимоотношений;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/>
              <a:t>Все люди нуждаются в поддержке и дружбе ровесников;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/>
              <a:t>Для всех обучающихся достижение прогресса скорее может быть в том, что они могут делать, чем в том, что не могут;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/>
              <a:t>Разнообразие усиливает все стороны жизни человека.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282" y="1071546"/>
            <a:ext cx="8715436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/>
              <a:t>Инклюзия </a:t>
            </a:r>
            <a:r>
              <a:rPr lang="ru-RU" sz="2800" b="1" dirty="0"/>
              <a:t>– это нечто большее, чем просто быть вместе. </a:t>
            </a:r>
            <a:endParaRPr lang="ru-RU" sz="2800" b="1" dirty="0" smtClean="0"/>
          </a:p>
          <a:p>
            <a:r>
              <a:rPr lang="ru-RU" sz="2800" dirty="0" smtClean="0"/>
              <a:t>Это </a:t>
            </a:r>
            <a:r>
              <a:rPr lang="ru-RU" sz="2800" dirty="0"/>
              <a:t>процесс </a:t>
            </a:r>
            <a:r>
              <a:rPr lang="ru-RU" sz="2800" b="1" dirty="0"/>
              <a:t>создания надлежащей среды для всех детей</a:t>
            </a:r>
            <a:r>
              <a:rPr lang="ru-RU" sz="2800" dirty="0"/>
              <a:t>, что в свою очередь, означает необходимость </a:t>
            </a:r>
            <a:endParaRPr lang="ru-RU" sz="2800" dirty="0" smtClean="0"/>
          </a:p>
          <a:p>
            <a:pPr>
              <a:buFont typeface="Arial" pitchFamily="34" charset="0"/>
              <a:buChar char="•"/>
            </a:pPr>
            <a:r>
              <a:rPr lang="ru-RU" sz="2800" dirty="0" smtClean="0"/>
              <a:t>адаптировать программы  воспитания </a:t>
            </a:r>
            <a:r>
              <a:rPr lang="ru-RU" sz="2800" dirty="0"/>
              <a:t>и обучения к потребностям и интересам детей, а не наоборот. </a:t>
            </a:r>
            <a:endParaRPr lang="ru-RU" sz="2800" dirty="0" smtClean="0"/>
          </a:p>
          <a:p>
            <a:pPr>
              <a:buFont typeface="Arial" pitchFamily="34" charset="0"/>
              <a:buChar char="•"/>
            </a:pPr>
            <a:r>
              <a:rPr lang="ru-RU" sz="2800" dirty="0" smtClean="0"/>
              <a:t>организации </a:t>
            </a:r>
            <a:r>
              <a:rPr lang="ru-RU" sz="2800" dirty="0"/>
              <a:t>возможностей для активного участия всех детей – типично развивающихся и детей с ограниченными </a:t>
            </a:r>
            <a:r>
              <a:rPr lang="ru-RU" sz="2800" dirty="0" smtClean="0"/>
              <a:t>возможностями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548680"/>
            <a:ext cx="849694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       </a:t>
            </a:r>
            <a:endParaRPr lang="ru-RU" sz="28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51520" y="1071546"/>
            <a:ext cx="4820546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u="sng" dirty="0" smtClean="0"/>
              <a:t>Чем </a:t>
            </a:r>
            <a:r>
              <a:rPr lang="ru-RU" sz="2400" u="sng" dirty="0"/>
              <a:t>раньше </a:t>
            </a:r>
            <a:r>
              <a:rPr lang="ru-RU" sz="2400" dirty="0"/>
              <a:t>начинается работа с ребенком, имеющим ограниченные возможности здоровья, </a:t>
            </a:r>
            <a:r>
              <a:rPr lang="ru-RU" sz="2400" u="sng" dirty="0"/>
              <a:t>тем выше его шансы на адаптацию и социализацию в обществе</a:t>
            </a:r>
            <a:r>
              <a:rPr lang="ru-RU" sz="2400" dirty="0"/>
              <a:t>. </a:t>
            </a:r>
            <a:endParaRPr lang="ru-RU" sz="2400" dirty="0" smtClean="0"/>
          </a:p>
          <a:p>
            <a:r>
              <a:rPr lang="ru-RU" sz="2400" dirty="0" smtClean="0"/>
              <a:t>Это </a:t>
            </a:r>
            <a:r>
              <a:rPr lang="ru-RU" sz="2400" dirty="0"/>
              <a:t>обусловлено не только процессами </a:t>
            </a:r>
            <a:r>
              <a:rPr lang="ru-RU" sz="2400" dirty="0" err="1"/>
              <a:t>гуманизации</a:t>
            </a:r>
            <a:r>
              <a:rPr lang="ru-RU" sz="2400" dirty="0"/>
              <a:t>, но и доказанной эффективностью и результативностью ранней коррекционно-педагогической помощи “особому” ребенку.</a:t>
            </a:r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00694" y="1785925"/>
            <a:ext cx="3393618" cy="35088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642918"/>
            <a:ext cx="8568952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Условия для введения инклюзивного образования:</a:t>
            </a:r>
          </a:p>
          <a:p>
            <a:pPr algn="ctr"/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Должен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быть лидер, который понимает идеологию инклюзии и может создать особую атмосферу, подбирать правильную команду. </a:t>
            </a:r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Он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понимает, как эту команду обучать, как строить взаимоотношения с родителями и другими общественными организациями.</a:t>
            </a:r>
          </a:p>
          <a:p>
            <a:r>
              <a:rPr lang="ru-RU" sz="2200" b="1" dirty="0">
                <a:latin typeface="Times New Roman" pitchFamily="18" charset="0"/>
                <a:cs typeface="Times New Roman" pitchFamily="18" charset="0"/>
              </a:rPr>
              <a:t>2.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 Подготовленная среда. Она должна быть доступной и развивающей. Необходимо хорошее современное оборудование для </a:t>
            </a:r>
            <a:r>
              <a:rPr lang="ru-RU" sz="2200" dirty="0" err="1">
                <a:latin typeface="Times New Roman" pitchFamily="18" charset="0"/>
                <a:cs typeface="Times New Roman" pitchFamily="18" charset="0"/>
              </a:rPr>
              <a:t>игротерапии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музыкальной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терапии и т.д.</a:t>
            </a:r>
          </a:p>
          <a:p>
            <a:r>
              <a:rPr lang="ru-RU" sz="2200" b="1" dirty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Должна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быть хорошо обученная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междисциплинарная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команда специалистов.</a:t>
            </a:r>
          </a:p>
          <a:p>
            <a:r>
              <a:rPr lang="ru-RU" sz="2200" b="1" dirty="0">
                <a:latin typeface="Times New Roman" pitchFamily="18" charset="0"/>
                <a:cs typeface="Times New Roman" pitchFamily="18" charset="0"/>
              </a:rPr>
              <a:t>4.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Адекватное нормативно-правовое обеспечение. На государственном уровне оно только начинает формироваться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2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200" b="1" dirty="0">
                <a:latin typeface="Times New Roman" pitchFamily="18" charset="0"/>
                <a:cs typeface="Times New Roman" pitchFamily="18" charset="0"/>
              </a:rPr>
              <a:t>5.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Детский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сад должен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стать открытой системой взаимодействия с социумом. Кроме того у ДОУ должно быть методическое обеспечение. Необходима адаптация программ, их постоянная доработка с учетом последних достижений науки</a:t>
            </a:r>
            <a:r>
              <a:rPr lang="ru-RU" sz="2200" dirty="0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000496" y="274638"/>
            <a:ext cx="4686304" cy="4440246"/>
          </a:xfrm>
        </p:spPr>
        <p:txBody>
          <a:bodyPr>
            <a:normAutofit/>
          </a:bodyPr>
          <a:lstStyle/>
          <a:p>
            <a:r>
              <a:rPr lang="ru-RU" sz="4800" dirty="0" smtClean="0"/>
              <a:t>Спасибо </a:t>
            </a:r>
            <a:br>
              <a:rPr lang="ru-RU" sz="4800" dirty="0" smtClean="0"/>
            </a:br>
            <a:r>
              <a:rPr lang="ru-RU" sz="4800" dirty="0" smtClean="0"/>
              <a:t>за работу и </a:t>
            </a:r>
            <a:br>
              <a:rPr lang="ru-RU" sz="4800" dirty="0" smtClean="0"/>
            </a:br>
            <a:r>
              <a:rPr lang="ru-RU" sz="4800" dirty="0" smtClean="0"/>
              <a:t>сотрудничество.</a:t>
            </a:r>
            <a:endParaRPr lang="ru-RU" sz="4800" dirty="0"/>
          </a:p>
        </p:txBody>
      </p:sp>
      <p:pic>
        <p:nvPicPr>
          <p:cNvPr id="3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1285860"/>
            <a:ext cx="2542708" cy="2500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186</TotalTime>
  <Words>416</Words>
  <Application>Microsoft Office PowerPoint</Application>
  <PresentationFormat>Экран (4:3)</PresentationFormat>
  <Paragraphs>46</Paragraphs>
  <Slides>9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Поток</vt:lpstr>
      <vt:lpstr>Инклюзивное образование</vt:lpstr>
      <vt:lpstr>МАОУ «СОШ № 32» Ступень дошкольного и начального школьного  образования «Медвежонок» </vt:lpstr>
      <vt:lpstr>Слайд 3</vt:lpstr>
      <vt:lpstr>Слайд 4</vt:lpstr>
      <vt:lpstr>Слайд 5</vt:lpstr>
      <vt:lpstr>Слайд 6</vt:lpstr>
      <vt:lpstr>Слайд 7</vt:lpstr>
      <vt:lpstr>Слайд 8</vt:lpstr>
      <vt:lpstr>Спасибо  за работу и  сотрудничество.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Инклюзивное образование</dc:title>
  <dc:creator>Арина</dc:creator>
  <cp:lastModifiedBy>Admin</cp:lastModifiedBy>
  <cp:revision>27</cp:revision>
  <dcterms:created xsi:type="dcterms:W3CDTF">2015-01-27T13:20:12Z</dcterms:created>
  <dcterms:modified xsi:type="dcterms:W3CDTF">2015-03-01T11:42:44Z</dcterms:modified>
</cp:coreProperties>
</file>