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8" r:id="rId12"/>
    <p:sldId id="277" r:id="rId13"/>
    <p:sldId id="266" r:id="rId14"/>
    <p:sldId id="267" r:id="rId15"/>
    <p:sldId id="268" r:id="rId16"/>
    <p:sldId id="269" r:id="rId17"/>
    <p:sldId id="271" r:id="rId18"/>
    <p:sldId id="270" r:id="rId19"/>
    <p:sldId id="272" r:id="rId20"/>
    <p:sldId id="273" r:id="rId21"/>
    <p:sldId id="274" r:id="rId22"/>
    <p:sldId id="27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school83.centerstart.ru/taxonomy/term/1/42?page=8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K:\ВЫСШЕЕ ОБРАЗОВАНИЕ ДИРЕКТОР\2 ЭТАП\ВСЕ ЗАДАНИЯ\12gr2et\№ 1 Информационные технологии в образовательном учреждении\ДЛЯ ПРЕЗЕНТАЦИИ ИКТ В НАЧАЛЬНОЙ ШКОЛЕ\imgpreview (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916832"/>
            <a:ext cx="3743325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67544" y="836712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800" b="1" i="1" kern="10" dirty="0" smtClean="0"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Использование ИКТ</a:t>
            </a:r>
            <a:endParaRPr lang="ru-RU" sz="4800" b="1" i="1" kern="10" dirty="0">
              <a:ln w="9360">
                <a:solidFill>
                  <a:srgbClr val="000000"/>
                </a:solidFill>
                <a:miter lim="800000"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79712" y="4581128"/>
            <a:ext cx="531382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 начальной школе</a:t>
            </a:r>
            <a:endParaRPr lang="ru-RU" sz="4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43608" y="5301208"/>
            <a:ext cx="74168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sz="16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16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читель </a:t>
            </a:r>
            <a:r>
              <a:rPr lang="ru-RU" sz="16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начальных классов </a:t>
            </a:r>
            <a:endParaRPr lang="ru-RU" sz="1600" b="1" dirty="0" smtClean="0">
              <a:solidFill>
                <a:schemeClr val="tx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r>
              <a:rPr lang="ru-RU" sz="16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МОКУ </a:t>
            </a:r>
            <a:r>
              <a:rPr lang="ru-RU" sz="16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Чернятинская ООШ </a:t>
            </a:r>
            <a:endParaRPr lang="ru-RU" sz="1600" b="1" dirty="0" smtClean="0">
              <a:solidFill>
                <a:schemeClr val="tx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r>
              <a:rPr lang="ru-RU" sz="16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Октябрьского </a:t>
            </a:r>
            <a:r>
              <a:rPr lang="ru-RU" sz="16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района </a:t>
            </a:r>
            <a:endParaRPr lang="ru-RU" sz="1600" b="1" dirty="0" smtClean="0">
              <a:solidFill>
                <a:schemeClr val="tx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r>
              <a:rPr lang="ru-RU" sz="16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Рыбальченко </a:t>
            </a:r>
            <a:r>
              <a:rPr lang="ru-RU" sz="16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Наталья Александровна</a:t>
            </a:r>
            <a:endParaRPr lang="ru-RU" sz="1600" dirty="0">
              <a:solidFill>
                <a:schemeClr val="tx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K:\ВЫСШЕЕ ОБРАЗОВАНИЕ ДИРЕКТОР\2 ЭТАП\ВСЕ ЗАДАНИЯ\12gr2et\№ 1 Информационные технологии в образовательном учреждении\ДЛЯ ПРЕЗЕНТАЦИИ ИКТ В НАЧАЛЬНОЙ ШКОЛЕ\imgpreview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88913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907704" y="2420888"/>
            <a:ext cx="2376488" cy="722312"/>
          </a:xfrm>
          <a:prstGeom prst="rect">
            <a:avLst/>
          </a:prstGeom>
          <a:solidFill>
            <a:srgbClr val="92D050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dirty="0">
                <a:solidFill>
                  <a:schemeClr val="bg1"/>
                </a:solidFill>
                <a:latin typeface="Times New Roman" pitchFamily="18" charset="0"/>
              </a:rPr>
              <a:t>Уроки с ИКТ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dirty="0">
                <a:solidFill>
                  <a:srgbClr val="000066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8" name="Line 12"/>
          <p:cNvSpPr>
            <a:spLocks noChangeShapeType="1"/>
          </p:cNvSpPr>
          <p:nvPr/>
        </p:nvSpPr>
        <p:spPr bwMode="auto">
          <a:xfrm flipV="1">
            <a:off x="4284663" y="1125538"/>
            <a:ext cx="739775" cy="1295400"/>
          </a:xfrm>
          <a:prstGeom prst="line">
            <a:avLst/>
          </a:prstGeom>
          <a:noFill/>
          <a:ln w="9360">
            <a:solidFill>
              <a:srgbClr val="FF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9" name="Line 20"/>
          <p:cNvSpPr>
            <a:spLocks noChangeShapeType="1"/>
          </p:cNvSpPr>
          <p:nvPr/>
        </p:nvSpPr>
        <p:spPr bwMode="auto">
          <a:xfrm flipV="1">
            <a:off x="4356100" y="1989138"/>
            <a:ext cx="720725" cy="438150"/>
          </a:xfrm>
          <a:prstGeom prst="line">
            <a:avLst/>
          </a:prstGeom>
          <a:noFill/>
          <a:ln w="9360">
            <a:solidFill>
              <a:srgbClr val="FF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" name="Line 13"/>
          <p:cNvSpPr>
            <a:spLocks noChangeShapeType="1"/>
          </p:cNvSpPr>
          <p:nvPr/>
        </p:nvSpPr>
        <p:spPr bwMode="auto">
          <a:xfrm>
            <a:off x="4356100" y="2708275"/>
            <a:ext cx="792163" cy="0"/>
          </a:xfrm>
          <a:prstGeom prst="line">
            <a:avLst/>
          </a:prstGeom>
          <a:noFill/>
          <a:ln w="9360">
            <a:solidFill>
              <a:srgbClr val="FF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" name="Line 14"/>
          <p:cNvSpPr>
            <a:spLocks noChangeShapeType="1"/>
          </p:cNvSpPr>
          <p:nvPr/>
        </p:nvSpPr>
        <p:spPr bwMode="auto">
          <a:xfrm>
            <a:off x="4356100" y="3068638"/>
            <a:ext cx="792163" cy="144462"/>
          </a:xfrm>
          <a:prstGeom prst="line">
            <a:avLst/>
          </a:prstGeom>
          <a:noFill/>
          <a:ln w="9360">
            <a:solidFill>
              <a:srgbClr val="FF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" name="Line 18"/>
          <p:cNvSpPr>
            <a:spLocks noChangeShapeType="1"/>
          </p:cNvSpPr>
          <p:nvPr/>
        </p:nvSpPr>
        <p:spPr bwMode="auto">
          <a:xfrm>
            <a:off x="4356100" y="3141663"/>
            <a:ext cx="739775" cy="973137"/>
          </a:xfrm>
          <a:prstGeom prst="line">
            <a:avLst/>
          </a:prstGeom>
          <a:noFill/>
          <a:ln w="9360">
            <a:solidFill>
              <a:srgbClr val="FF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13" name="Picture 6" descr="K:\ВЫСШЕЕ ОБРАЗОВАНИЕ ДИРЕКТОР\2 ЭТАП\ВСЕ ЗАДАНИЯ\12gr2et\№ 1 Информационные технологии в образовательном учреждении\ДЛЯ ПРЕЗЕНТАЦИИ ИКТ В НАЧАЛЬНОЙ ШКОЛЕ\DSCF62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3500438"/>
            <a:ext cx="4535488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5148263" y="765175"/>
            <a:ext cx="2952750" cy="35274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/>
              <a:t>Оо</a:t>
            </a:r>
          </a:p>
        </p:txBody>
      </p:sp>
      <p:sp>
        <p:nvSpPr>
          <p:cNvPr id="26" name="Rectangle 5"/>
          <p:cNvSpPr>
            <a:spLocks noChangeArrowheads="1"/>
          </p:cNvSpPr>
          <p:nvPr/>
        </p:nvSpPr>
        <p:spPr bwMode="auto">
          <a:xfrm>
            <a:off x="5292725" y="1268413"/>
            <a:ext cx="2652713" cy="241300"/>
          </a:xfrm>
          <a:prstGeom prst="rect">
            <a:avLst/>
          </a:prstGeom>
          <a:solidFill>
            <a:srgbClr val="92D050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" name="Rectangle 5"/>
          <p:cNvSpPr>
            <a:spLocks noChangeArrowheads="1"/>
          </p:cNvSpPr>
          <p:nvPr/>
        </p:nvSpPr>
        <p:spPr bwMode="auto">
          <a:xfrm>
            <a:off x="5292080" y="1988840"/>
            <a:ext cx="2652713" cy="241300"/>
          </a:xfrm>
          <a:prstGeom prst="rect">
            <a:avLst/>
          </a:prstGeom>
          <a:solidFill>
            <a:srgbClr val="92D050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5292080" y="2708920"/>
            <a:ext cx="2652713" cy="241300"/>
          </a:xfrm>
          <a:prstGeom prst="rect">
            <a:avLst/>
          </a:prstGeom>
          <a:solidFill>
            <a:srgbClr val="92D050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5292080" y="3429000"/>
            <a:ext cx="2652713" cy="241300"/>
          </a:xfrm>
          <a:prstGeom prst="rect">
            <a:avLst/>
          </a:prstGeom>
          <a:solidFill>
            <a:srgbClr val="92D050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>
            <a:off x="5364088" y="836712"/>
            <a:ext cx="2520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Русский язык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364088" y="1556792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364088" y="2276872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Иностранный язык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436096" y="2996952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436096" y="3717032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Окружающий мир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5652120" y="5013176"/>
            <a:ext cx="2736304" cy="1008112"/>
          </a:xfrm>
          <a:prstGeom prst="rect">
            <a:avLst/>
          </a:prstGeom>
          <a:solidFill>
            <a:srgbClr val="92D050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</a:rPr>
              <a:t>Внеурочная деятельность </a:t>
            </a:r>
            <a:endParaRPr lang="ru-RU" sz="2800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 animBg="1"/>
      <p:bldP spid="30" grpId="0" build="p"/>
      <p:bldP spid="31" grpId="0" build="p"/>
      <p:bldP spid="32" grpId="0" build="p"/>
      <p:bldP spid="33" grpId="0" build="p"/>
      <p:bldP spid="34" grpId="0" build="p"/>
      <p:bldP spid="21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260648"/>
            <a:ext cx="71287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Функции учителя:</a:t>
            </a:r>
            <a:endParaRPr lang="ru-RU" sz="40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179512" y="836712"/>
            <a:ext cx="896448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Организация учебного процесса на уровне класса в целом, предмета в целом (график учебного процесса, внешняя диагностика, итоговый контроль).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Организация внутриклассной активизации и координации (расстановка рабочих мест, инструктаж, управление внутриклассной сетью и т.п.).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2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Индивидуальное наблюдение за учащимися, оказание индивидуальной помощи, индивидуальный контакт с ребенком. С помощью компьютера достигаются идеальные варианты индивидуального обучения, использующие визуальные и слуховые образы.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2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Подготовка компонентов информационной среды (различные виды учебного, демонстрационного оборудования, программные средства и системы, учебно – наглядные пособия и т.д.), связь их с предметным содержанием определенного учебного курса.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404664"/>
            <a:ext cx="806489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Чтобы применение компьютера на предметных уроках давало положительные результаты, необходима правильная организация работы учебного процесса: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компьютерные задания должны быть составлены в соответствии с содержанием учебного предмета и методикой его преподавания, развивающие, активизирующие мыслительную деятельность и формирующие учебную деятельность учащихся;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учащиеся должны уметь обращаться с компьютером на уровне, необходимом для выполнения компьютерных заданий;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учащиеся должны заниматься в специальном кабинете, оборудованном в соответствии с установленными гигиеническими нормами для начальной школы, по которым использование компьютера допустимо в течение не более 10-15 минут. ( Санитарные правила и нормы).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764704"/>
            <a:ext cx="751757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4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Формы ИКТ активности детей</a:t>
            </a:r>
            <a:endParaRPr lang="ru-RU" sz="40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1556792"/>
            <a:ext cx="7560840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9725" indent="-339725">
              <a:lnSpc>
                <a:spcPct val="80000"/>
              </a:lnSpc>
              <a:spcBef>
                <a:spcPts val="600"/>
              </a:spcBef>
              <a:buClr>
                <a:srgbClr val="0078F0"/>
              </a:buClr>
              <a:buSzPct val="85000"/>
              <a:buFont typeface="Arial" pitchFamily="3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индивидуальное или групповое выступление: презентация с помощью ИКТ;</a:t>
            </a:r>
          </a:p>
          <a:p>
            <a:pPr marL="339725" indent="-339725">
              <a:lnSpc>
                <a:spcPct val="80000"/>
              </a:lnSpc>
              <a:spcBef>
                <a:spcPts val="600"/>
              </a:spcBef>
              <a:buClr>
                <a:srgbClr val="0078F0"/>
              </a:buClr>
              <a:buSzPct val="85000"/>
              <a:buFont typeface="Arial" pitchFamily="3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проектная работа: поиск, обработка готовых и создание собственных информационных объектов с помощью инструментов  и средств ИКТ;</a:t>
            </a:r>
          </a:p>
          <a:p>
            <a:pPr marL="339725" indent="-339725">
              <a:lnSpc>
                <a:spcPct val="80000"/>
              </a:lnSpc>
              <a:spcBef>
                <a:spcPts val="600"/>
              </a:spcBef>
              <a:buClr>
                <a:srgbClr val="0078F0"/>
              </a:buClr>
              <a:buSzPct val="85000"/>
              <a:buFont typeface="Arial" pitchFamily="3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исследование процессов с использованием инструментов и средств ИКТ;</a:t>
            </a:r>
          </a:p>
          <a:p>
            <a:pPr marL="339725" indent="-339725">
              <a:lnSpc>
                <a:spcPct val="80000"/>
              </a:lnSpc>
              <a:spcBef>
                <a:spcPts val="600"/>
              </a:spcBef>
              <a:buClr>
                <a:srgbClr val="0078F0"/>
              </a:buClr>
              <a:buSzPct val="85000"/>
              <a:buFont typeface="Arial" pitchFamily="3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индивидуальное компьютерное тестирование;</a:t>
            </a:r>
          </a:p>
          <a:p>
            <a:pPr marL="339725" indent="-339725">
              <a:lnSpc>
                <a:spcPct val="80000"/>
              </a:lnSpc>
              <a:spcBef>
                <a:spcPts val="600"/>
              </a:spcBef>
              <a:buClr>
                <a:srgbClr val="0078F0"/>
              </a:buClr>
              <a:buSzPct val="85000"/>
              <a:buFont typeface="Arial" pitchFamily="3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практикумы с интерактивными заданиями.</a:t>
            </a:r>
            <a:endParaRPr lang="ru-RU" sz="2800" dirty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 b="7060"/>
          <a:stretch>
            <a:fillRect/>
          </a:stretch>
        </p:blipFill>
        <p:spPr>
          <a:xfrm>
            <a:off x="684213" y="404813"/>
            <a:ext cx="8291512" cy="56880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07704" y="620688"/>
            <a:ext cx="586660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УМК «Начальная  школа»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143000" y="1784350"/>
            <a:ext cx="7315200" cy="4572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07704" y="908720"/>
            <a:ext cx="56858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Интерактивные задания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143000" y="1784350"/>
            <a:ext cx="73152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35696" y="836712"/>
            <a:ext cx="56858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Интерактивные задания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143000" y="1784350"/>
            <a:ext cx="73152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91680" y="908720"/>
            <a:ext cx="617463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Презентации в </a:t>
            </a:r>
            <a:r>
              <a:rPr lang="en-US" sz="40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Power Point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 l="9200" r="10339" b="5499"/>
          <a:stretch>
            <a:fillRect/>
          </a:stretch>
        </p:blipFill>
        <p:spPr bwMode="auto">
          <a:xfrm>
            <a:off x="395536" y="1844824"/>
            <a:ext cx="3673475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 cstate="print"/>
          <a:srcRect l="20078" t="14542" r="23816" b="17770"/>
          <a:stretch>
            <a:fillRect/>
          </a:stretch>
        </p:blipFill>
        <p:spPr bwMode="auto">
          <a:xfrm>
            <a:off x="5292725" y="3429000"/>
            <a:ext cx="352742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11760" y="692696"/>
            <a:ext cx="444160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Кроссворды в </a:t>
            </a:r>
            <a:r>
              <a:rPr lang="en-US" sz="40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Excel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143000" y="1784350"/>
            <a:ext cx="73152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971600" y="548680"/>
            <a:ext cx="76696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b="1" i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План рассмотрения темы:</a:t>
            </a:r>
            <a:endParaRPr lang="ru-RU" sz="4800" b="1" i="1" u="sng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1556792"/>
            <a:ext cx="813690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q"/>
              <a:defRPr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Актуальность</a:t>
            </a:r>
          </a:p>
          <a:p>
            <a:pPr marL="457200" indent="-457200">
              <a:buFont typeface="Wingdings" pitchFamily="2" charset="2"/>
              <a:buChar char="q"/>
              <a:defRPr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Цели использования ИКТ в школе</a:t>
            </a:r>
          </a:p>
          <a:p>
            <a:pPr marL="457200" indent="-457200">
              <a:buFont typeface="Wingdings" pitchFamily="2" charset="2"/>
              <a:buChar char="q"/>
              <a:defRPr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Ресурсы ИКТ</a:t>
            </a:r>
          </a:p>
          <a:p>
            <a:pPr marL="457200" indent="-457200">
              <a:buFont typeface="Wingdings" pitchFamily="2" charset="2"/>
              <a:buChar char="q"/>
              <a:defRPr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Функции учителя</a:t>
            </a:r>
          </a:p>
          <a:p>
            <a:pPr marL="457200" indent="-457200">
              <a:buFont typeface="Wingdings" pitchFamily="2" charset="2"/>
              <a:buChar char="q"/>
              <a:defRPr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Формы ИКТ активности детей</a:t>
            </a:r>
          </a:p>
          <a:p>
            <a:pPr marL="457200" indent="-457200">
              <a:buFont typeface="Wingdings" pitchFamily="2" charset="2"/>
              <a:buChar char="q"/>
              <a:defRPr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Ожидаемые результаты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87624" y="620688"/>
            <a:ext cx="7197035" cy="8463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9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Ожидаемые результаты</a:t>
            </a:r>
            <a:r>
              <a:rPr lang="ru-RU" sz="49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4900" dirty="0">
              <a:solidFill>
                <a:srgbClr val="FFFF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340769"/>
            <a:ext cx="792088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11480">
              <a:defRPr/>
            </a:pPr>
            <a:r>
              <a:rPr lang="ru-RU" sz="32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ru-RU" sz="32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Повышение эффективности учебного процесса. </a:t>
            </a:r>
          </a:p>
          <a:p>
            <a:pPr marL="411480">
              <a:defRPr/>
            </a:pPr>
            <a:r>
              <a:rPr lang="ru-RU" sz="32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3200" b="1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Повышение качества преподавания. </a:t>
            </a:r>
          </a:p>
          <a:p>
            <a:pPr marL="411480">
              <a:defRPr/>
            </a:pPr>
            <a:r>
              <a:rPr lang="ru-RU" sz="32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ru-RU" sz="32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компьютерной грамотности. </a:t>
            </a:r>
          </a:p>
          <a:p>
            <a:pPr marL="411480">
              <a:defRPr/>
            </a:pPr>
            <a:r>
              <a:rPr lang="ru-RU" sz="32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ru-RU" sz="32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Улучшение освоения школьниками учебного материала. </a:t>
            </a:r>
          </a:p>
          <a:p>
            <a:pPr marL="411480">
              <a:defRPr/>
            </a:pPr>
            <a:r>
              <a:rPr lang="ru-RU" sz="32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3200" b="1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Обеспечение широкого доступа участников образовательного процесса к информации.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260648"/>
            <a:ext cx="79208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Использование ИКТ позволяет построить учебно – воспитательный процесс на основе психологически корректных режимов функционирования внимания, памяти, мыслительной деятельности, реконструкции процесса обучения с позиции целостности.</a:t>
            </a:r>
            <a:endParaRPr lang="ru-RU" sz="2400" dirty="0">
              <a:solidFill>
                <a:schemeClr val="tx1">
                  <a:lumMod val="95000"/>
                </a:schemeClr>
              </a:solidFill>
            </a:endParaRPr>
          </a:p>
        </p:txBody>
      </p:sp>
      <p:pic>
        <p:nvPicPr>
          <p:cNvPr id="5" name="Picture 2" descr="K:\ВЫСШЕЕ ОБРАЗОВАНИЕ ДИРЕКТОР\2 ЭТАП\ВСЕ ЗАДАНИЯ\12gr2et\№ 1 Информационные технологии в образовательном учреждении\ДЛЯ ПРЕЗЕНТАЦИИ ИКТ В НАЧАЛЬНОЙ ШКОЛЕ\DSC019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420888"/>
            <a:ext cx="6192838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1124744"/>
            <a:ext cx="828092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0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Литература:</a:t>
            </a:r>
          </a:p>
          <a:p>
            <a:pPr marL="514350" indent="-514350">
              <a:buAutoNum type="arabicPeriod"/>
              <a:defRPr/>
            </a:pPr>
            <a:r>
              <a:rPr lang="ru-RU" sz="2400" i="1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Юркина С. В.Использование ИКТ в начальной школе.</a:t>
            </a:r>
          </a:p>
          <a:p>
            <a:pPr marL="514350" lvl="0" indent="-514350">
              <a:buFontTx/>
              <a:buAutoNum type="arabicPeriod"/>
              <a:defRPr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Методическое письмо по вопросам обучения информатике в начальной школе. –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Минообразования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России.</a:t>
            </a:r>
          </a:p>
          <a:p>
            <a:pPr marL="514350" indent="-514350">
              <a:buFontTx/>
              <a:buAutoNum type="arabicPeriod"/>
              <a:defRPr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Рекомендации по использованию компьютеров в начальной школе. – Минобразования России.</a:t>
            </a:r>
          </a:p>
          <a:p>
            <a:pPr marL="514350" indent="-514350">
              <a:buFontTx/>
              <a:buAutoNum type="arabicPeriod"/>
              <a:defRPr/>
            </a:pPr>
            <a:r>
              <a:rPr lang="en-US" sz="2400" i="1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http://school83.centerstart.ru/taxonomy/term/1/42?page=8</a:t>
            </a:r>
            <a:endParaRPr lang="ru-RU" sz="2400" i="1" dirty="0" smtClean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Tx/>
              <a:buAutoNum type="arabicPeriod"/>
              <a:defRPr/>
            </a:pPr>
            <a:r>
              <a:rPr lang="en-US" sz="2400" i="1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http://900igr.net/prezentatsii/informatika/IKT-na-urokakh-v-nachalnoj-shkoly/006-Ispolzovanie-IKT-v-nachalnoj-shkole.html</a:t>
            </a:r>
            <a:endParaRPr lang="ru-RU" sz="2400" i="1" dirty="0" smtClean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defRPr/>
            </a:pP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Tx/>
              <a:buAutoNum type="arabicPeriod"/>
              <a:defRPr/>
            </a:pP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defRPr/>
            </a:pPr>
            <a:r>
              <a:rPr lang="ru-RU" sz="3200" i="1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i="1" dirty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620688"/>
            <a:ext cx="835292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44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Скажи мне, и я забуду.</a:t>
            </a:r>
          </a:p>
          <a:p>
            <a:pPr algn="just">
              <a:defRPr/>
            </a:pPr>
            <a:r>
              <a:rPr lang="ru-RU" sz="4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Покажи мне, - и я смогу запомнить.</a:t>
            </a:r>
          </a:p>
          <a:p>
            <a:pPr algn="just">
              <a:defRPr/>
            </a:pPr>
            <a:r>
              <a:rPr lang="ru-RU" sz="4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Позволь мне это сделать самому,</a:t>
            </a:r>
          </a:p>
          <a:p>
            <a:pPr algn="just">
              <a:defRPr/>
            </a:pPr>
            <a:r>
              <a:rPr lang="ru-RU" sz="4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И это станет моим навсегда.</a:t>
            </a:r>
            <a:endParaRPr lang="ru-RU" sz="44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80112" y="5085184"/>
            <a:ext cx="30177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ru-RU" sz="2800" i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Древняя мудрость</a:t>
            </a:r>
            <a:endParaRPr lang="ru-RU" sz="2800" i="1" dirty="0">
              <a:solidFill>
                <a:schemeClr val="tx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79473" y="188640"/>
            <a:ext cx="595502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Актуальность темы</a:t>
            </a:r>
            <a:endParaRPr lang="ru-RU" sz="48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052736"/>
            <a:ext cx="849694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3200" b="1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Ученики 1-4 классов имеют наглядно-образное мышление, поэтому уроки </a:t>
            </a:r>
          </a:p>
          <a:p>
            <a:pPr algn="just">
              <a:defRPr/>
            </a:pPr>
            <a:r>
              <a:rPr lang="ru-RU" sz="3200" b="1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использованием ИКТ особенно актуальны в начальной школе .</a:t>
            </a:r>
          </a:p>
          <a:p>
            <a:pPr algn="just">
              <a:defRPr/>
            </a:pPr>
            <a:r>
              <a:rPr lang="ru-RU" sz="3200" b="1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Необходимо строить их обучение с привлечением качественного иллюстративного материала, вовлекая в процесс восприятия как зрение, так и слух, </a:t>
            </a:r>
          </a:p>
          <a:p>
            <a:pPr algn="just">
              <a:defRPr/>
            </a:pPr>
            <a:r>
              <a:rPr lang="ru-RU" sz="3200" b="1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эмоции, и воображение.</a:t>
            </a:r>
            <a:endParaRPr lang="ru-RU" sz="3200" b="1" dirty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548680"/>
            <a:ext cx="69847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Цели использования ИКТ</a:t>
            </a:r>
          </a:p>
          <a:p>
            <a:pPr algn="ctr"/>
            <a:r>
              <a:rPr lang="ru-RU" sz="4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в начальной школе: 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1772816"/>
            <a:ext cx="7920880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0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ru-RU" sz="3000" b="1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повышение качества образования за счет использования компьютерных технологий;</a:t>
            </a:r>
          </a:p>
          <a:p>
            <a:pPr>
              <a:defRPr/>
            </a:pPr>
            <a:r>
              <a:rPr lang="ru-RU" sz="30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3000" b="1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информационного мышления школьников;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30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информационно-коммуникационной компетенции учащихся;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30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приобретение учащимися навыков работы на компьютере с соблюдением правил безопасности.</a:t>
            </a:r>
          </a:p>
          <a:p>
            <a:pPr>
              <a:defRPr/>
            </a:pPr>
            <a:endParaRPr lang="ru-RU" sz="2800" b="1" dirty="0" smtClean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800" b="1" dirty="0" smtClean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800" b="1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000" b="1" dirty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332656"/>
            <a:ext cx="83529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Грамотное использование возможностей ИКТ</a:t>
            </a:r>
          </a:p>
          <a:p>
            <a:r>
              <a:rPr lang="ru-RU" sz="2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соответствует триединой дидактической цели урока:</a:t>
            </a:r>
            <a:endParaRPr lang="ru-RU" sz="28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700808"/>
            <a:ext cx="78488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000" b="1" i="1" u="sng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Образовательный аспект </a:t>
            </a:r>
            <a:r>
              <a:rPr lang="ru-RU" sz="4000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4000" b="1" i="1" u="sng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b="1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2420888"/>
            <a:ext cx="795739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800" b="1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восприятие учащимися учебного    материала, осмысление связей и отношений между объектами изучения.</a:t>
            </a:r>
            <a:endParaRPr lang="ru-RU" sz="4800" b="1" dirty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260648"/>
            <a:ext cx="78488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000" b="1" i="1" u="sng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Воспитательный аспект </a:t>
            </a:r>
            <a:r>
              <a:rPr lang="ru-RU" sz="4000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endParaRPr lang="ru-RU" sz="4000" dirty="0">
              <a:solidFill>
                <a:srgbClr val="92D05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052736"/>
            <a:ext cx="799288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400" b="1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научного мировоззрения, умения  организовывать самостоятельную и групповую работу, воспитание чувства товарищества, способности к взаимопомощи.</a:t>
            </a:r>
            <a:endParaRPr lang="ru-RU" sz="4400" b="1" dirty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548680"/>
            <a:ext cx="559544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i="1" u="sng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Развивающий аспект </a:t>
            </a:r>
            <a:r>
              <a:rPr lang="ru-RU" sz="4000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endParaRPr lang="ru-RU" sz="4000" b="1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484784"/>
            <a:ext cx="842493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5400" b="1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познавательного интереса, умения обобщать, анализировать; активизация творческой деятельности.</a:t>
            </a:r>
            <a:endParaRPr lang="ru-RU" sz="5400" b="1" dirty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99792" y="404664"/>
            <a:ext cx="406021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РЕСУРСЫ ИКТ:</a:t>
            </a:r>
            <a:endParaRPr lang="ru-RU" sz="40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755576" y="1268760"/>
            <a:ext cx="3382962" cy="518457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560">
            <a:solidFill>
              <a:srgbClr val="DADADA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i="1" u="sng" dirty="0">
                <a:solidFill>
                  <a:srgbClr val="161616"/>
                </a:solidFill>
                <a:latin typeface="Times New Roman" pitchFamily="18" charset="0"/>
                <a:cs typeface="Times New Roman" pitchFamily="18" charset="0"/>
              </a:rPr>
              <a:t>Проведение урока </a:t>
            </a:r>
            <a:endParaRPr lang="ru-RU" sz="2400" b="1" i="1" u="sng" dirty="0" smtClean="0">
              <a:solidFill>
                <a:srgbClr val="16161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i="1" u="sng" dirty="0" smtClean="0">
                <a:solidFill>
                  <a:srgbClr val="161616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400" b="1" i="1" u="sng" dirty="0">
                <a:solidFill>
                  <a:srgbClr val="161616"/>
                </a:solidFill>
                <a:latin typeface="Times New Roman" pitchFamily="18" charset="0"/>
                <a:cs typeface="Times New Roman" pitchFamily="18" charset="0"/>
              </a:rPr>
              <a:t>использованием ИКТ:</a:t>
            </a:r>
          </a:p>
          <a:p>
            <a:pPr>
              <a:buClr>
                <a:srgbClr val="161616"/>
              </a:buClr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 dirty="0">
                <a:solidFill>
                  <a:srgbClr val="161616"/>
                </a:solidFill>
              </a:rPr>
              <a:t> </a:t>
            </a:r>
            <a:r>
              <a:rPr lang="ru-RU" sz="2000" b="1" dirty="0">
                <a:solidFill>
                  <a:srgbClr val="161616"/>
                </a:solidFill>
                <a:latin typeface="Times New Roman" pitchFamily="18" charset="0"/>
                <a:cs typeface="Times New Roman" pitchFamily="18" charset="0"/>
              </a:rPr>
              <a:t>применение ИКТ на отдельных этапах урока;</a:t>
            </a:r>
          </a:p>
          <a:p>
            <a:pPr>
              <a:buClr>
                <a:srgbClr val="161616"/>
              </a:buClr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 dirty="0">
                <a:solidFill>
                  <a:srgbClr val="161616"/>
                </a:solidFill>
                <a:latin typeface="Times New Roman" pitchFamily="18" charset="0"/>
                <a:cs typeface="Times New Roman" pitchFamily="18" charset="0"/>
              </a:rPr>
              <a:t> использование ИКТ для закрепления и контроля знаний; </a:t>
            </a:r>
          </a:p>
          <a:p>
            <a:pPr>
              <a:buClr>
                <a:srgbClr val="161616"/>
              </a:buClr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 dirty="0">
                <a:solidFill>
                  <a:srgbClr val="161616"/>
                </a:solidFill>
                <a:latin typeface="Times New Roman" pitchFamily="18" charset="0"/>
                <a:cs typeface="Times New Roman" pitchFamily="18" charset="0"/>
              </a:rPr>
              <a:t>организация групповой и индивидуальной работы;</a:t>
            </a:r>
          </a:p>
          <a:p>
            <a:pPr>
              <a:buClr>
                <a:srgbClr val="161616"/>
              </a:buClr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 dirty="0">
                <a:solidFill>
                  <a:srgbClr val="161616"/>
                </a:solidFill>
                <a:latin typeface="Times New Roman" pitchFamily="18" charset="0"/>
                <a:cs typeface="Times New Roman" pitchFamily="18" charset="0"/>
              </a:rPr>
              <a:t> внеклассная работа.</a:t>
            </a: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5004048" y="1268760"/>
            <a:ext cx="3455988" cy="518457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560">
            <a:solidFill>
              <a:srgbClr val="DADADA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i="1" u="sng" dirty="0">
                <a:solidFill>
                  <a:srgbClr val="161616"/>
                </a:solidFill>
                <a:latin typeface="Times New Roman" pitchFamily="18" charset="0"/>
                <a:cs typeface="Times New Roman" pitchFamily="18" charset="0"/>
              </a:rPr>
              <a:t>Использование </a:t>
            </a:r>
            <a:r>
              <a:rPr lang="ru-RU" sz="2400" b="1" i="1" u="sng" dirty="0" smtClean="0">
                <a:solidFill>
                  <a:srgbClr val="161616"/>
                </a:solidFill>
                <a:latin typeface="Times New Roman" pitchFamily="18" charset="0"/>
                <a:cs typeface="Times New Roman" pitchFamily="18" charset="0"/>
              </a:rPr>
              <a:t>ИКТ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i="1" u="sng" dirty="0" smtClean="0">
                <a:solidFill>
                  <a:srgbClr val="16161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u="sng" dirty="0">
                <a:solidFill>
                  <a:srgbClr val="161616"/>
                </a:solidFill>
                <a:latin typeface="Times New Roman" pitchFamily="18" charset="0"/>
                <a:cs typeface="Times New Roman" pitchFamily="18" charset="0"/>
              </a:rPr>
              <a:t>в качестве дидактического средства обучения:</a:t>
            </a:r>
          </a:p>
          <a:p>
            <a:pPr algn="ctr">
              <a:buClr>
                <a:srgbClr val="161616"/>
              </a:buClr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 dirty="0">
                <a:solidFill>
                  <a:srgbClr val="161616"/>
                </a:solidFill>
                <a:latin typeface="Times New Roman" pitchFamily="18" charset="0"/>
                <a:cs typeface="Times New Roman" pitchFamily="18" charset="0"/>
              </a:rPr>
              <a:t>создание дидактических пособий;</a:t>
            </a:r>
          </a:p>
          <a:p>
            <a:pPr algn="ctr">
              <a:buClr>
                <a:srgbClr val="161616"/>
              </a:buClr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 dirty="0">
                <a:solidFill>
                  <a:srgbClr val="161616"/>
                </a:solidFill>
                <a:latin typeface="Times New Roman" pitchFamily="18" charset="0"/>
                <a:cs typeface="Times New Roman" pitchFamily="18" charset="0"/>
              </a:rPr>
              <a:t> разработка и применение готовых компьютерных программ по различным предметам.</a:t>
            </a:r>
            <a:r>
              <a:rPr lang="ru-RU" sz="20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 animBg="1"/>
      <p:bldP spid="6" grpId="0" build="allAtOnce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152</TotalTime>
  <Words>689</Words>
  <Application>Microsoft Office PowerPoint</Application>
  <PresentationFormat>Экран (4:3)</PresentationFormat>
  <Paragraphs>96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Метро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игарёк</cp:lastModifiedBy>
  <cp:revision>18</cp:revision>
  <dcterms:modified xsi:type="dcterms:W3CDTF">2015-03-01T12:53:18Z</dcterms:modified>
</cp:coreProperties>
</file>