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352" r:id="rId3"/>
    <p:sldId id="334" r:id="rId4"/>
    <p:sldId id="335" r:id="rId5"/>
    <p:sldId id="351" r:id="rId6"/>
    <p:sldId id="337" r:id="rId7"/>
    <p:sldId id="338" r:id="rId8"/>
    <p:sldId id="342" r:id="rId9"/>
    <p:sldId id="356" r:id="rId10"/>
    <p:sldId id="350" r:id="rId11"/>
    <p:sldId id="353" r:id="rId12"/>
    <p:sldId id="365" r:id="rId13"/>
    <p:sldId id="354" r:id="rId14"/>
    <p:sldId id="355" r:id="rId15"/>
    <p:sldId id="358" r:id="rId16"/>
    <p:sldId id="359" r:id="rId17"/>
    <p:sldId id="360" r:id="rId18"/>
    <p:sldId id="361" r:id="rId19"/>
    <p:sldId id="362" r:id="rId20"/>
    <p:sldId id="363" r:id="rId21"/>
    <p:sldId id="364" r:id="rId22"/>
    <p:sldId id="344" r:id="rId23"/>
    <p:sldId id="347" r:id="rId24"/>
    <p:sldId id="348" r:id="rId25"/>
    <p:sldId id="357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C31"/>
    <a:srgbClr val="FF0066"/>
    <a:srgbClr val="7BD3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>
        <p:scale>
          <a:sx n="100" d="100"/>
          <a:sy n="100" d="100"/>
        </p:scale>
        <p:origin x="-132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18252E-9507-48F6-83AA-7142153B764B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AC1053-9B4A-46C5-8F71-5E604156EB90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музеи</a:t>
          </a:r>
          <a:endParaRPr lang="ru-RU" dirty="0"/>
        </a:p>
      </dgm:t>
    </dgm:pt>
    <dgm:pt modelId="{0BBF1221-18FC-45EB-9B71-B8B5826B63DA}" type="parTrans" cxnId="{A3BA5EC8-1B35-4CAC-B92B-C9BF2368F5C7}">
      <dgm:prSet/>
      <dgm:spPr/>
      <dgm:t>
        <a:bodyPr/>
        <a:lstStyle/>
        <a:p>
          <a:endParaRPr lang="ru-RU"/>
        </a:p>
      </dgm:t>
    </dgm:pt>
    <dgm:pt modelId="{41137195-09E1-4683-8859-06B0D44BBD77}" type="sibTrans" cxnId="{A3BA5EC8-1B35-4CAC-B92B-C9BF2368F5C7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101701E0-840C-4E8C-A029-B4C34ED3C967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семья</a:t>
          </a:r>
          <a:endParaRPr lang="ru-RU" dirty="0"/>
        </a:p>
      </dgm:t>
    </dgm:pt>
    <dgm:pt modelId="{513312F0-987A-43EC-BA95-394E132A9097}" type="parTrans" cxnId="{A1B2124A-3A0D-45D4-9F63-89F6E9982EE0}">
      <dgm:prSet/>
      <dgm:spPr/>
      <dgm:t>
        <a:bodyPr/>
        <a:lstStyle/>
        <a:p>
          <a:endParaRPr lang="ru-RU"/>
        </a:p>
      </dgm:t>
    </dgm:pt>
    <dgm:pt modelId="{8FF79499-E7BF-4027-83B4-7D1BFA5337BA}" type="sibTrans" cxnId="{A1B2124A-3A0D-45D4-9F63-89F6E9982EE0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C00B0005-D9AD-49FC-B3A5-F0F37F89817C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детский сад</a:t>
          </a:r>
          <a:endParaRPr lang="ru-RU" dirty="0"/>
        </a:p>
      </dgm:t>
    </dgm:pt>
    <dgm:pt modelId="{5A35C487-BEA1-4B3B-9318-F8A56187C555}" type="parTrans" cxnId="{EB96B5A7-80C1-4083-AFF0-2E8E0DFFCF4E}">
      <dgm:prSet/>
      <dgm:spPr/>
      <dgm:t>
        <a:bodyPr/>
        <a:lstStyle/>
        <a:p>
          <a:endParaRPr lang="ru-RU"/>
        </a:p>
      </dgm:t>
    </dgm:pt>
    <dgm:pt modelId="{0C201725-98A6-4A28-A650-66332096CDD7}" type="sibTrans" cxnId="{EB96B5A7-80C1-4083-AFF0-2E8E0DFFCF4E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60716BDB-7426-4912-9D36-E44EA6213C72}" type="pres">
      <dgm:prSet presAssocID="{1D18252E-9507-48F6-83AA-7142153B76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B4AB7A-524D-4DBA-8D60-B09CFEACBED6}" type="pres">
      <dgm:prSet presAssocID="{BFAC1053-9B4A-46C5-8F71-5E604156EB90}" presName="node" presStyleLbl="node1" presStyleIdx="0" presStyleCnt="3" custRadScaleRad="98482" custRadScaleInc="-9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8D857-8061-4188-8857-283CC4723524}" type="pres">
      <dgm:prSet presAssocID="{41137195-09E1-4683-8859-06B0D44BBD77}" presName="sibTrans" presStyleLbl="sibTrans2D1" presStyleIdx="0" presStyleCnt="3"/>
      <dgm:spPr/>
      <dgm:t>
        <a:bodyPr/>
        <a:lstStyle/>
        <a:p>
          <a:endParaRPr lang="ru-RU"/>
        </a:p>
      </dgm:t>
    </dgm:pt>
    <dgm:pt modelId="{06F9580D-5BA8-4056-AACB-3F3A4B4D1AFD}" type="pres">
      <dgm:prSet presAssocID="{41137195-09E1-4683-8859-06B0D44BBD77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23253DDC-6570-4F7B-B3C8-4936F2B1580F}" type="pres">
      <dgm:prSet presAssocID="{101701E0-840C-4E8C-A029-B4C34ED3C96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743FF9-872A-4977-A282-43359971DD74}" type="pres">
      <dgm:prSet presAssocID="{8FF79499-E7BF-4027-83B4-7D1BFA5337BA}" presName="sibTrans" presStyleLbl="sibTrans2D1" presStyleIdx="1" presStyleCnt="3"/>
      <dgm:spPr/>
      <dgm:t>
        <a:bodyPr/>
        <a:lstStyle/>
        <a:p>
          <a:endParaRPr lang="ru-RU"/>
        </a:p>
      </dgm:t>
    </dgm:pt>
    <dgm:pt modelId="{3BD2DB52-93E2-40A3-B973-8A5B10C5B8A4}" type="pres">
      <dgm:prSet presAssocID="{8FF79499-E7BF-4027-83B4-7D1BFA5337BA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8D8EB698-BED6-4CD6-AF03-764893EE3EFA}" type="pres">
      <dgm:prSet presAssocID="{C00B0005-D9AD-49FC-B3A5-F0F37F89817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E7FDF-F0B1-4AD4-82B9-E9A15919FAEE}" type="pres">
      <dgm:prSet presAssocID="{0C201725-98A6-4A28-A650-66332096CDD7}" presName="sibTrans" presStyleLbl="sibTrans2D1" presStyleIdx="2" presStyleCnt="3" custLinFactNeighborX="2367" custLinFactNeighborY="-5400"/>
      <dgm:spPr/>
      <dgm:t>
        <a:bodyPr/>
        <a:lstStyle/>
        <a:p>
          <a:endParaRPr lang="ru-RU"/>
        </a:p>
      </dgm:t>
    </dgm:pt>
    <dgm:pt modelId="{3C2D20B5-25CC-44F5-887D-AD813E00E03F}" type="pres">
      <dgm:prSet presAssocID="{0C201725-98A6-4A28-A650-66332096CDD7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F49D3567-3C26-4ECE-8FE1-2B86367EB699}" type="presOf" srcId="{1D18252E-9507-48F6-83AA-7142153B764B}" destId="{60716BDB-7426-4912-9D36-E44EA6213C72}" srcOrd="0" destOrd="0" presId="urn:microsoft.com/office/officeart/2005/8/layout/cycle7"/>
    <dgm:cxn modelId="{44E0FF74-949E-4B4E-BADC-74E4F0A8C630}" type="presOf" srcId="{BFAC1053-9B4A-46C5-8F71-5E604156EB90}" destId="{F9B4AB7A-524D-4DBA-8D60-B09CFEACBED6}" srcOrd="0" destOrd="0" presId="urn:microsoft.com/office/officeart/2005/8/layout/cycle7"/>
    <dgm:cxn modelId="{7A9DEEE1-CB60-453C-B7F1-571D7E4EDF3E}" type="presOf" srcId="{101701E0-840C-4E8C-A029-B4C34ED3C967}" destId="{23253DDC-6570-4F7B-B3C8-4936F2B1580F}" srcOrd="0" destOrd="0" presId="urn:microsoft.com/office/officeart/2005/8/layout/cycle7"/>
    <dgm:cxn modelId="{D4AD3DD9-71D6-4A2C-82FD-8405355D66E0}" type="presOf" srcId="{C00B0005-D9AD-49FC-B3A5-F0F37F89817C}" destId="{8D8EB698-BED6-4CD6-AF03-764893EE3EFA}" srcOrd="0" destOrd="0" presId="urn:microsoft.com/office/officeart/2005/8/layout/cycle7"/>
    <dgm:cxn modelId="{23F2A161-B2DA-49D8-ADDE-E45C94A0D662}" type="presOf" srcId="{41137195-09E1-4683-8859-06B0D44BBD77}" destId="{4CC8D857-8061-4188-8857-283CC4723524}" srcOrd="0" destOrd="0" presId="urn:microsoft.com/office/officeart/2005/8/layout/cycle7"/>
    <dgm:cxn modelId="{F0798F22-A1DA-4671-90FF-BBAB3F8DAF13}" type="presOf" srcId="{8FF79499-E7BF-4027-83B4-7D1BFA5337BA}" destId="{3BD2DB52-93E2-40A3-B973-8A5B10C5B8A4}" srcOrd="1" destOrd="0" presId="urn:microsoft.com/office/officeart/2005/8/layout/cycle7"/>
    <dgm:cxn modelId="{A7D55216-8CD8-48D0-9A96-26827BA48957}" type="presOf" srcId="{8FF79499-E7BF-4027-83B4-7D1BFA5337BA}" destId="{74743FF9-872A-4977-A282-43359971DD74}" srcOrd="0" destOrd="0" presId="urn:microsoft.com/office/officeart/2005/8/layout/cycle7"/>
    <dgm:cxn modelId="{A3BA5EC8-1B35-4CAC-B92B-C9BF2368F5C7}" srcId="{1D18252E-9507-48F6-83AA-7142153B764B}" destId="{BFAC1053-9B4A-46C5-8F71-5E604156EB90}" srcOrd="0" destOrd="0" parTransId="{0BBF1221-18FC-45EB-9B71-B8B5826B63DA}" sibTransId="{41137195-09E1-4683-8859-06B0D44BBD77}"/>
    <dgm:cxn modelId="{778846D5-2BC4-4895-B3CD-043131271D16}" type="presOf" srcId="{0C201725-98A6-4A28-A650-66332096CDD7}" destId="{FADE7FDF-F0B1-4AD4-82B9-E9A15919FAEE}" srcOrd="0" destOrd="0" presId="urn:microsoft.com/office/officeart/2005/8/layout/cycle7"/>
    <dgm:cxn modelId="{6EA14BAA-2296-418F-86C7-6880F5CD0FC9}" type="presOf" srcId="{41137195-09E1-4683-8859-06B0D44BBD77}" destId="{06F9580D-5BA8-4056-AACB-3F3A4B4D1AFD}" srcOrd="1" destOrd="0" presId="urn:microsoft.com/office/officeart/2005/8/layout/cycle7"/>
    <dgm:cxn modelId="{EB96B5A7-80C1-4083-AFF0-2E8E0DFFCF4E}" srcId="{1D18252E-9507-48F6-83AA-7142153B764B}" destId="{C00B0005-D9AD-49FC-B3A5-F0F37F89817C}" srcOrd="2" destOrd="0" parTransId="{5A35C487-BEA1-4B3B-9318-F8A56187C555}" sibTransId="{0C201725-98A6-4A28-A650-66332096CDD7}"/>
    <dgm:cxn modelId="{A1B2124A-3A0D-45D4-9F63-89F6E9982EE0}" srcId="{1D18252E-9507-48F6-83AA-7142153B764B}" destId="{101701E0-840C-4E8C-A029-B4C34ED3C967}" srcOrd="1" destOrd="0" parTransId="{513312F0-987A-43EC-BA95-394E132A9097}" sibTransId="{8FF79499-E7BF-4027-83B4-7D1BFA5337BA}"/>
    <dgm:cxn modelId="{2EB7EB91-0882-47BC-BBB8-BBA6BBC3C014}" type="presOf" srcId="{0C201725-98A6-4A28-A650-66332096CDD7}" destId="{3C2D20B5-25CC-44F5-887D-AD813E00E03F}" srcOrd="1" destOrd="0" presId="urn:microsoft.com/office/officeart/2005/8/layout/cycle7"/>
    <dgm:cxn modelId="{FCEB23B9-52D4-41A3-92E7-C38B8B598837}" type="presParOf" srcId="{60716BDB-7426-4912-9D36-E44EA6213C72}" destId="{F9B4AB7A-524D-4DBA-8D60-B09CFEACBED6}" srcOrd="0" destOrd="0" presId="urn:microsoft.com/office/officeart/2005/8/layout/cycle7"/>
    <dgm:cxn modelId="{FC20F2DC-018A-4948-8735-D89259EF2A02}" type="presParOf" srcId="{60716BDB-7426-4912-9D36-E44EA6213C72}" destId="{4CC8D857-8061-4188-8857-283CC4723524}" srcOrd="1" destOrd="0" presId="urn:microsoft.com/office/officeart/2005/8/layout/cycle7"/>
    <dgm:cxn modelId="{966A28F2-F93D-4595-A9F7-D62D83F11CF7}" type="presParOf" srcId="{4CC8D857-8061-4188-8857-283CC4723524}" destId="{06F9580D-5BA8-4056-AACB-3F3A4B4D1AFD}" srcOrd="0" destOrd="0" presId="urn:microsoft.com/office/officeart/2005/8/layout/cycle7"/>
    <dgm:cxn modelId="{4A75C421-D99E-4DB9-9C04-313DE4AD1E1E}" type="presParOf" srcId="{60716BDB-7426-4912-9D36-E44EA6213C72}" destId="{23253DDC-6570-4F7B-B3C8-4936F2B1580F}" srcOrd="2" destOrd="0" presId="urn:microsoft.com/office/officeart/2005/8/layout/cycle7"/>
    <dgm:cxn modelId="{6B688876-0BC8-45C4-87A2-8187B5F9E6E0}" type="presParOf" srcId="{60716BDB-7426-4912-9D36-E44EA6213C72}" destId="{74743FF9-872A-4977-A282-43359971DD74}" srcOrd="3" destOrd="0" presId="urn:microsoft.com/office/officeart/2005/8/layout/cycle7"/>
    <dgm:cxn modelId="{940AA386-EBC3-4703-B476-7EE26C26C1C0}" type="presParOf" srcId="{74743FF9-872A-4977-A282-43359971DD74}" destId="{3BD2DB52-93E2-40A3-B973-8A5B10C5B8A4}" srcOrd="0" destOrd="0" presId="urn:microsoft.com/office/officeart/2005/8/layout/cycle7"/>
    <dgm:cxn modelId="{C4BBB17B-4FFC-4EBE-940F-DB8FF1085C67}" type="presParOf" srcId="{60716BDB-7426-4912-9D36-E44EA6213C72}" destId="{8D8EB698-BED6-4CD6-AF03-764893EE3EFA}" srcOrd="4" destOrd="0" presId="urn:microsoft.com/office/officeart/2005/8/layout/cycle7"/>
    <dgm:cxn modelId="{A3B433B8-92C0-4BE7-BBF3-5F2F093EF51C}" type="presParOf" srcId="{60716BDB-7426-4912-9D36-E44EA6213C72}" destId="{FADE7FDF-F0B1-4AD4-82B9-E9A15919FAEE}" srcOrd="5" destOrd="0" presId="urn:microsoft.com/office/officeart/2005/8/layout/cycle7"/>
    <dgm:cxn modelId="{E13828A4-FB73-42F3-9B51-497E1624D53D}" type="presParOf" srcId="{FADE7FDF-F0B1-4AD4-82B9-E9A15919FAEE}" destId="{3C2D20B5-25CC-44F5-887D-AD813E00E03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B4AB7A-524D-4DBA-8D60-B09CFEACBED6}">
      <dsp:nvSpPr>
        <dsp:cNvPr id="0" name=""/>
        <dsp:cNvSpPr/>
      </dsp:nvSpPr>
      <dsp:spPr>
        <a:xfrm>
          <a:off x="2072601" y="34206"/>
          <a:ext cx="2289720" cy="1144860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музеи</a:t>
          </a:r>
          <a:endParaRPr lang="ru-RU" sz="3000" kern="1200" dirty="0"/>
        </a:p>
      </dsp:txBody>
      <dsp:txXfrm>
        <a:off x="2106133" y="67738"/>
        <a:ext cx="2222656" cy="1077796"/>
      </dsp:txXfrm>
    </dsp:sp>
    <dsp:sp modelId="{4CC8D857-8061-4188-8857-283CC4723524}">
      <dsp:nvSpPr>
        <dsp:cNvPr id="0" name=""/>
        <dsp:cNvSpPr/>
      </dsp:nvSpPr>
      <dsp:spPr>
        <a:xfrm rot="3568162">
          <a:off x="3577008" y="2026061"/>
          <a:ext cx="1191482" cy="400701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3697218" y="2106201"/>
        <a:ext cx="951062" cy="240421"/>
      </dsp:txXfrm>
    </dsp:sp>
    <dsp:sp modelId="{23253DDC-6570-4F7B-B3C8-4936F2B1580F}">
      <dsp:nvSpPr>
        <dsp:cNvPr id="0" name=""/>
        <dsp:cNvSpPr/>
      </dsp:nvSpPr>
      <dsp:spPr>
        <a:xfrm>
          <a:off x="3983176" y="3273756"/>
          <a:ext cx="2289720" cy="1144860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семья</a:t>
          </a:r>
          <a:endParaRPr lang="ru-RU" sz="3000" kern="1200" dirty="0"/>
        </a:p>
      </dsp:txBody>
      <dsp:txXfrm>
        <a:off x="4016708" y="3307288"/>
        <a:ext cx="2222656" cy="1077796"/>
      </dsp:txXfrm>
    </dsp:sp>
    <dsp:sp modelId="{74743FF9-872A-4977-A282-43359971DD74}">
      <dsp:nvSpPr>
        <dsp:cNvPr id="0" name=""/>
        <dsp:cNvSpPr/>
      </dsp:nvSpPr>
      <dsp:spPr>
        <a:xfrm rot="10800000">
          <a:off x="2642758" y="3645836"/>
          <a:ext cx="1191482" cy="400701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2762968" y="3725976"/>
        <a:ext cx="951062" cy="240421"/>
      </dsp:txXfrm>
    </dsp:sp>
    <dsp:sp modelId="{8D8EB698-BED6-4CD6-AF03-764893EE3EFA}">
      <dsp:nvSpPr>
        <dsp:cNvPr id="0" name=""/>
        <dsp:cNvSpPr/>
      </dsp:nvSpPr>
      <dsp:spPr>
        <a:xfrm>
          <a:off x="204102" y="3273756"/>
          <a:ext cx="2289720" cy="1144860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детский сад</a:t>
          </a:r>
          <a:endParaRPr lang="ru-RU" sz="3000" kern="1200" dirty="0"/>
        </a:p>
      </dsp:txBody>
      <dsp:txXfrm>
        <a:off x="237634" y="3307288"/>
        <a:ext cx="2222656" cy="1077796"/>
      </dsp:txXfrm>
    </dsp:sp>
    <dsp:sp modelId="{FADE7FDF-F0B1-4AD4-82B9-E9A15919FAEE}">
      <dsp:nvSpPr>
        <dsp:cNvPr id="0" name=""/>
        <dsp:cNvSpPr/>
      </dsp:nvSpPr>
      <dsp:spPr>
        <a:xfrm rot="17998522">
          <a:off x="1715673" y="2004423"/>
          <a:ext cx="1191482" cy="400701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1835883" y="2084563"/>
        <a:ext cx="951062" cy="2404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270B4E9-B5A7-4BBA-8844-8A749E3E74E5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C13E90-5FDB-46E3-BB29-724D51514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589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D8BF1-A9FD-4620-ACCA-122707EE4825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003D-FA6C-4B8A-9D9E-E2F3BC150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50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4677C-57DB-421A-B444-10D54AAE91CD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49E8C-755A-4A6B-A249-E583824D6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6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2D6DC-4AFE-463F-99FA-0498071C9350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67100-2D26-46FC-9253-B80D89177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36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C4FAD-7E0B-495D-B5FA-B17F1209771E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BCFE0-4CE1-4DDE-BE3F-FE419D90B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05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FE388-D8D9-4AC7-9ED8-44DEC36CD2FB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C7F74-D20A-45F7-ABCA-3F267C67AC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B746D-722B-4B77-BAAD-CBBE4E60C38D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40C0-1203-4C00-B204-4D6C2D95B8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7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E03CC-8FFA-48A5-AA70-EAC39C897DA3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7683A-3F02-401C-A228-DE459BAA2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351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EFE67-4A4F-429E-9654-BDBFFCC78163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E2B9A-D8AD-4AC4-96B1-9DCE2C41A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75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6652D-B4F9-4B4E-A8FF-96E6D6FD4E77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4682E-5A79-4EBC-AABA-E5579C7234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02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9D0A6-3A95-42ED-8985-886074031288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DD148-7D32-4069-97FC-F962C5F5FE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56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7A08-7575-4ACE-90EB-AD11332F729D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A3FF6-A375-4139-8524-FDEB80FDD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93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1B5BB4-5155-44CA-A1D5-5790231D64E9}" type="datetimeFigureOut">
              <a:rPr lang="en-US"/>
              <a:pPr>
                <a:defRPr/>
              </a:pPr>
              <a:t>3/1/2015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A0DCEF-B8F7-4AB3-B21F-B34F400AF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1600200" y="0"/>
            <a:ext cx="6324600" cy="2986088"/>
          </a:xfrm>
        </p:spPr>
        <p:txBody>
          <a:bodyPr>
            <a:spAutoFit/>
          </a:bodyPr>
          <a:lstStyle/>
          <a:p>
            <a:pPr eaLnBrk="1" hangingPunct="1"/>
            <a:r>
              <a:rPr lang="ru-RU" altLang="ru-RU" sz="1400" b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 b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 b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г.Семенов </a:t>
            </a:r>
            <a:br>
              <a:rPr lang="ru-RU" altLang="ru-RU" sz="1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2013-2014 год</a:t>
            </a:r>
            <a:br>
              <a:rPr lang="ru-RU" altLang="ru-RU" sz="1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CC0099"/>
                </a:solidFill>
              </a:rPr>
              <a:t/>
            </a:r>
            <a:br>
              <a:rPr lang="ru-RU" altLang="ru-RU" b="1" smtClean="0">
                <a:solidFill>
                  <a:srgbClr val="CC0099"/>
                </a:solidFill>
              </a:rPr>
            </a:br>
            <a:r>
              <a:rPr lang="ru-RU" altLang="ru-RU" b="1" smtClean="0">
                <a:solidFill>
                  <a:srgbClr val="CC0099"/>
                </a:solidFill>
              </a:rPr>
              <a:t> </a:t>
            </a:r>
            <a:r>
              <a:rPr lang="ru-RU" altLang="ru-RU" i="1" smtClean="0">
                <a:solidFill>
                  <a:schemeClr val="accent2"/>
                </a:solidFill>
              </a:rPr>
              <a:t/>
            </a:r>
            <a:br>
              <a:rPr lang="ru-RU" altLang="ru-RU" i="1" smtClean="0">
                <a:solidFill>
                  <a:schemeClr val="accent2"/>
                </a:solidFill>
              </a:rPr>
            </a:br>
            <a:r>
              <a:rPr lang="ru-RU" altLang="ru-RU" i="1" smtClean="0">
                <a:solidFill>
                  <a:schemeClr val="accent2"/>
                </a:solidFill>
              </a:rPr>
              <a:t> </a:t>
            </a:r>
            <a:endParaRPr lang="ru-RU" altLang="ru-RU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916360"/>
            <a:ext cx="7162800" cy="1332039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МИНИ-МУЗЕЙ «МИР КУКОЛ»</a:t>
            </a:r>
          </a:p>
          <a:p>
            <a:pPr eaLnBrk="1" hangingPunct="1"/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2052" name="Прямоугольник 6"/>
          <p:cNvSpPr>
            <a:spLocks noChangeArrowheads="1"/>
          </p:cNvSpPr>
          <p:nvPr/>
        </p:nvSpPr>
        <p:spPr bwMode="auto">
          <a:xfrm>
            <a:off x="914400" y="5257800"/>
            <a:ext cx="800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pPr algn="ctr" eaLnBrk="1" hangingPunct="1"/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Воспитатель Петухова Т.П</a:t>
            </a:r>
          </a:p>
        </p:txBody>
      </p:sp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2054" name="Прямоугольник 8"/>
          <p:cNvSpPr>
            <a:spLocks noChangeArrowheads="1"/>
          </p:cNvSpPr>
          <p:nvPr/>
        </p:nvSpPr>
        <p:spPr bwMode="auto">
          <a:xfrm>
            <a:off x="2286000" y="99060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МБДОУ детский сад №11 «Колосок»</a:t>
            </a:r>
          </a:p>
          <a:p>
            <a:pPr algn="ctr" eaLnBrk="1" hangingPunct="1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Комбинированного вида</a:t>
            </a:r>
            <a:endParaRPr lang="ru-RU" altLang="ru-RU"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0" y="1828800"/>
            <a:ext cx="4054802" cy="285908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Оформление мини-музея</a:t>
            </a:r>
          </a:p>
        </p:txBody>
      </p:sp>
      <p:sp>
        <p:nvSpPr>
          <p:cNvPr id="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600200" y="1600200"/>
            <a:ext cx="6858000" cy="129540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Все экспонаты собраны в соответствии с возрастом детей.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Коллекция мини-музея располагается в доступном для детей месте.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экспонатов: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Бумажные куклы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Куклы из теста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Куклы обереги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Мини-куклы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Театральные куклы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Куклы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Барби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Старинные куклы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Куклы матрешки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Деревянные куклы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Глиняные куклы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Фарфоровые куклы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Куклы-статуэтки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Образные куклы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Куклы марионетки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Куклы из мультфильмов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«Библиотека»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библиотека сказок, песенок,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стихов о куклах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«Игротека»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Игры и атрибуты для игр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362200"/>
            <a:ext cx="3279648" cy="279449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0" dur="500"/>
                                        <p:tgtEl>
                                          <p:spTgt spid="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Паспортные данные мини-музея</a:t>
            </a:r>
          </a:p>
        </p:txBody>
      </p:sp>
      <p:sp>
        <p:nvSpPr>
          <p:cNvPr id="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447800" y="838200"/>
            <a:ext cx="7239000" cy="4572000"/>
          </a:xfrm>
        </p:spPr>
        <p:txBody>
          <a:bodyPr rtlCol="0">
            <a:normAutofit fontScale="2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Мини-музей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«Мир кукол»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создавался в МБДОУ детский сад №11 «Колосок», так как его экспозиция была обращена к детям всех возрастов, членам их семей, а также педагогам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Петухова Т.П воспитатель средней группы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ЦЕЛЬ :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ознакомление с предметным миром через приобщение к общекультурному наследию (историей развития куклы, как наиболее близкого детям образа, на основе которого детям раскрываются исторические и временные представления)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ЦЕЛЕСООБРАЗНОСТЬ :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использование кукольного материала в качестве дидактического при ознакомлении детей дошкольного возраста с историей общекультурного наследия видится целесообразным ввиду 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Доступности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Образности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Эстетичности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Привлекательности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Кроме того кукольный материал позволяет выстроить наглядный ряд исторического развития на примере куклы.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ПРИНЦИПЫ ПОСТРОЕНИЯ ЭКСПОЗИЦИИ: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историческая достоверность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тематическое единство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соответствие целям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логичность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соответствие возрасту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МЕТОДЫ АКТИВИЗАЦИИ И ПРИЕМЫ ВКЛЮЧЕНИЯ ДЕТЕЙ В ПОЗНАВАТЕЛЬНУЮ ДЕЯТЕЛЬНОСТЬ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при работе в мини-музее: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• словесные (проблемные вопросы, художественное слово, загадки, словесные игры и т. д.)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• наглядно-практические (видеоряд, сопровождение наблюдения с практической деятельностью и т. д.)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• использование различных видов деятельности (ручной труд, конструирование, рисование, игра и т. п.)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мини-музее проводятся экскурсии во время которых детям сообщается материал, который является доступным для их понимания, так как кукольная история достаточно интересна детям разного возраста. Кроме того в мини-музее предусмотрена возможность потрогать некоторые экспонаты, поиграть с ними, что также способствует усилению заинтересованности (куклы из запасника) 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Методическое обеспечение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828800"/>
            <a:ext cx="4742068" cy="362102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- «МИР КУКОЛ»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(ДОЛГОСРОЧНЫЙ, СЕМЕЙНЫЙ, ИНДИВИДУАЛЬНЫЙ)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КАРТА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905002" y="1380019"/>
          <a:ext cx="6553199" cy="5062743"/>
        </p:xfrm>
        <a:graphic>
          <a:graphicData uri="http://schemas.openxmlformats.org/drawingml/2006/table">
            <a:tbl>
              <a:tblPr/>
              <a:tblGrid>
                <a:gridCol w="1376949"/>
                <a:gridCol w="1376949"/>
                <a:gridCol w="884454"/>
                <a:gridCol w="884454"/>
                <a:gridCol w="884454"/>
                <a:gridCol w="955721"/>
                <a:gridCol w="190218"/>
              </a:tblGrid>
              <a:tr h="69610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виды деятельности, которые обеспечивает воспитатель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СЕНТЯБРЬ</a:t>
                      </a:r>
                      <a:endParaRPr lang="ru-RU" sz="9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439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Игровая деятельность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Сюжетно-ролевые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«Мы в музее»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61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«Мы купаем куклу Таню»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«Купаем куклу»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«Кукла Оля обедает»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68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Театрализованные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«Где гуляли»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«Зайка серый умывается»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«Догонялки»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43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Предварительная работа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Беседы на тему: «Для чего нужны музеи»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61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Стихотворения и загадки о куклах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43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7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Прослушивание аудиозаписей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7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Упражнения с куклой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615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Социализация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книг, фотоальбомов, заочные экскурсии в музей через просмотр видеофильмов и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мультимедийных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презентаций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43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Привлечение детей к трудовым поручениям в группе и дома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7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Культурно-досуговая деятельность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7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Сбор экспонатов для мини-музея «Мир кукол…»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487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родителями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Опрос родителей «Играете ли Вы с ребёнком дома в куклы?» и исследовательское наблюдение детей «Использование детьми кукол в самостоятельной деятельности».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7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Итоговое мероприятие по проекту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79" marR="431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ПРОЕКТ - «МИР КУКОЛ»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(ДОЛГОСРОЧНЫЙ, СЕМЕЙНЫЙ, ИНДИВИДУАЛЬНЫЙ)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КАРТА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828800" y="1447800"/>
          <a:ext cx="6781800" cy="5065100"/>
        </p:xfrm>
        <a:graphic>
          <a:graphicData uri="http://schemas.openxmlformats.org/drawingml/2006/table">
            <a:tbl>
              <a:tblPr/>
              <a:tblGrid>
                <a:gridCol w="1370825"/>
                <a:gridCol w="1370825"/>
                <a:gridCol w="872579"/>
                <a:gridCol w="872579"/>
                <a:gridCol w="1030401"/>
                <a:gridCol w="476012"/>
                <a:gridCol w="78857"/>
                <a:gridCol w="709722"/>
              </a:tblGrid>
              <a:tr h="2481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виды деятельности, которые обеспечивает воспитатель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ОКТЯБРЬ</a:t>
                      </a:r>
                      <a:endParaRPr lang="ru-RU" sz="9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05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Игровая деятельность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Сюжетно-ролевые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«Мы в музее»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1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«Накормим куклу Машу»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«У Танюшки день рождения»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91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Театрализованные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Инсценирование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загадок о кукле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1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«Успей взять»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«У медведя во бору»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11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Предварительная работа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Показ видеороликов детям: 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«Музеи г.Семенова»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«История возникновения народной куклы»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1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стихотворений о куклах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974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 «Народная кукла»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 «Костюм для народной куклы»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Аппликация «Украсим наряд кукле»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Дом для куклы 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05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Прослушивание аудиозаписей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05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Упражнения с куклами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1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Социализация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книг, фотоальбомов, заочные экскурсии в музей через просмотр видеофильмов и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мультимедийных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презентаций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05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Привлечение детей к трудовым поручениям в группе и дома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05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Культурно-досуговая деятельность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Досуг «Волшебница осень»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1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Выставка поделок родителей, детей и воспитателей :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«Куклы из природного материала»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28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родителями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Сбор экспонатов для мини-музея «Мир кукол» 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«Семейный досуг»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(информация о музеях, театрах, выставках для детей)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творческих альбомов (подбор стихов, сказок, загадок)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Консультация «Как выбрать куклу»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05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Итоговое мероприятие по проекту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452" marR="17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ПРОЕКТ - «МИР КУКОЛ»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(ДОЛГОСРОЧНЫЙ, СЕМЕЙНЫЙ, ИНДИВИДУАЛЬНЫЙ)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КАРТА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52599" y="1295401"/>
          <a:ext cx="7010400" cy="5281942"/>
        </p:xfrm>
        <a:graphic>
          <a:graphicData uri="http://schemas.openxmlformats.org/drawingml/2006/table">
            <a:tbl>
              <a:tblPr/>
              <a:tblGrid>
                <a:gridCol w="1477286"/>
                <a:gridCol w="1477286"/>
                <a:gridCol w="519047"/>
                <a:gridCol w="137750"/>
                <a:gridCol w="137750"/>
                <a:gridCol w="137750"/>
                <a:gridCol w="998168"/>
                <a:gridCol w="137750"/>
                <a:gridCol w="1353375"/>
                <a:gridCol w="634238"/>
              </a:tblGrid>
              <a:tr h="2555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виды деятельности, которые обеспечивает воспитатель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  <a:endParaRPr lang="ru-RU" sz="9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9805">
                <a:tc rowSpan="4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Игровая деятельность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Сюжетно-ролевые игры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«Мы в музее»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3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«Что подарим Мишке на день рождения?»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«Кукла хочет спать»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«Расти, коса, до пояса»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8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Театрализованные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Сценки  с обыгрывание кукол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3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«Сбей кеглю»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«Самолётики»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«Докати до стены»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964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Предварительная работа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Беседы на тему:  «Куклы наших бабушек»(виды кукол)»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3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стихотворений о куклах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(сборник)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Загадки о куклах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8996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 «Маленькие куклы»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 «Портрет куклы»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Аппликация «Тапочки для куклы»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7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«Театр для куклы»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79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Прослушивание аудиозаписей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79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Зарядка с куклами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19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Социализация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книг, фотоальбомов, заочные экскурсии в музей через просмотр видеофильмов и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мультимедийных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презентаций 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альбома «Мир кукол»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Выпуск газет «Мир кукол»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96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Привлечение детей к трудовым поручениям в группе и дома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79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Культурно-досуговая деятельность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Досуг «Ты лучше всех на свете»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5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Выставка поделок родителей, детей и воспитателей :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«Тряпичные куклы…» 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899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родителями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Анкетирование родителей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«Заинтересованность семьи в работе по музейной педагогике»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70510" marR="17843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Мини-лекция «Какой должна быть идеальная игрушка»</a:t>
                      </a:r>
                      <a:endParaRPr lang="ru-RU" sz="9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творческих альбомов (подбор стихов, сказок, загадок)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Сбор экспонатов для мини-музея «Мир кукол»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79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Итоговое мероприятие по проекту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618" marR="32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ПРОЕКТ - «МИР КУКОЛ»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(ДОЛГОСРОЧНЫЙ, СЕМЕЙНЫЙ, ИНДИВИДУАЛЬНЫЙ)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КАРТА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52600" y="1371600"/>
          <a:ext cx="6857999" cy="5034081"/>
        </p:xfrm>
        <a:graphic>
          <a:graphicData uri="http://schemas.openxmlformats.org/drawingml/2006/table">
            <a:tbl>
              <a:tblPr/>
              <a:tblGrid>
                <a:gridCol w="1380379"/>
                <a:gridCol w="1380379"/>
                <a:gridCol w="865861"/>
                <a:gridCol w="867176"/>
                <a:gridCol w="1054036"/>
                <a:gridCol w="608780"/>
                <a:gridCol w="701388"/>
              </a:tblGrid>
              <a:tr h="15240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виды деятельности, которые обеспечивает воспитатель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ДЕКАБРЬ</a:t>
                      </a:r>
                      <a:endParaRPr lang="ru-RU" sz="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67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Игровая деятельность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Сюжетно-ролевые игры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«Мы в музее»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4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«Новоселье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«Кукла заболела»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«Чего не стало»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0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Театрализованные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Инсценирование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сказки «Маша и медведь»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4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«Птички и кошка»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«Заяц»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86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Предварительная работа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с детьми: «С чего начинается музей?»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(видеоролики, отражение в календарном плане)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с детьми: 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«Куклы наших мам» (история кукол прошлого века)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«Обрядовые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кулы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9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произведений о куклах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92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 «Кукла для мамы»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 «Платье для куклы»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Аппликация «Украсим плате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«Стеллажи для хранения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6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Прослушивание аудиозаписей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6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Упражнения с куклой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86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Социализация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книг, фотоальбомов, заочные экскурсии в музей через просмотр видеофильмов и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мультимедийных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презентаций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альбома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Выпуск газет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6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Привлечение детей к трудовым поручениям в группе и дома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6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Культурно-досуговая деятельность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Тематическое занятие «Зимушка - зима»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93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Выставка поделок родителей, детей и воспитателей :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«Новогодняя кукла»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233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родителями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информационных стендов для родителей в группах на тему: «Такие разные музеи…»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(Информационный материал)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творческих альбомов (подбор стихов, сказок, загадок)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Сбор экспонатов для мини-музея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6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Итоговое мероприятие по проекту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57" marR="152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ПРОЕКТ - «МИР КУКОЛ»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(ДОЛГОСРОЧНЫЙ, СЕМЕЙНЫЙ, ИНДИВИДУАЛЬНЫЙ)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КАРТА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00200" y="1219200"/>
          <a:ext cx="6934199" cy="5244355"/>
        </p:xfrm>
        <a:graphic>
          <a:graphicData uri="http://schemas.openxmlformats.org/drawingml/2006/table">
            <a:tbl>
              <a:tblPr/>
              <a:tblGrid>
                <a:gridCol w="1373057"/>
                <a:gridCol w="1373057"/>
                <a:gridCol w="849988"/>
                <a:gridCol w="1016785"/>
                <a:gridCol w="1040800"/>
                <a:gridCol w="670912"/>
                <a:gridCol w="76200"/>
                <a:gridCol w="533400"/>
              </a:tblGrid>
              <a:tr h="23718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виды деятельности, которые обеспечивает воспитатель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ЯНВАРЬ</a:t>
                      </a:r>
                      <a:endParaRPr lang="ru-RU" sz="9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59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Игровая деятельность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Сюжетно-ролевые игры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«Путешествие по музею кукол»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«Комната куклы Кати»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«Одежда для кукол»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«Барыня - сударыня»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3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Театрализованные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Инсценирование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«Игры с куклой»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«Перелёт птиц»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«Найди, где спрятано»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«Попади мячом»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18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Предварительная работа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Беседы на тему: «Куклы сувениры и коллекционные куклы»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«Правила поведения в музее»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стихотворений, рассказов о куклах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056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  «Кукла-сувенир»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 «Красивая кукла»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Аппликация «Шляпа для куклы»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Дом для куклы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59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Прослушивание аудиозаписей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59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Упражнения с куклами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36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Социализация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книг, фотоальбомов, заочные экскурсии в музей через просмотр видеофильмов и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мультимедийных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презентаций 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альбома «Мир кукол»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Выпуск газет «Мир кукол»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59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Привлечение детей к трудовым поручениям в группе и дома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59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Культурно-досуговая деятельность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Досуг «Мишкины именины»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18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Выставка поделок родителей, детей и воспитателей :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«Куклы - сувениры» 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77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родителями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Консультация для родителей «История кукол»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творческих альбомов (подбор стихов, сказок, загадок)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Сбор экспонатов для мини-музея «Мир кукол»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59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Итоговое мероприятие по проекту</a:t>
                      </a:r>
                      <a:endParaRPr lang="ru-RU" sz="9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8077" marR="18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ПРОЕКТ - «МИР КУКОЛ»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(ДОЛГОСРОЧНЫЙ, СЕМЕЙНЫЙ, ИНДИВИДУАЛЬНЫЙ)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КАРТА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52600" y="1219200"/>
          <a:ext cx="6934199" cy="5232401"/>
        </p:xfrm>
        <a:graphic>
          <a:graphicData uri="http://schemas.openxmlformats.org/drawingml/2006/table">
            <a:tbl>
              <a:tblPr/>
              <a:tblGrid>
                <a:gridCol w="1367397"/>
                <a:gridCol w="1367397"/>
                <a:gridCol w="846485"/>
                <a:gridCol w="1152124"/>
                <a:gridCol w="1152124"/>
                <a:gridCol w="456727"/>
                <a:gridCol w="591945"/>
              </a:tblGrid>
              <a:tr h="14181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виды деятельности, которые обеспечивает воспитатель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ФЕВРАЛЬ</a:t>
                      </a:r>
                      <a:endParaRPr lang="ru-RU" sz="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70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Игровая деятельность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Сюжетно-ролевые игры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«Экскурсия в музей»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0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«Магазин»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«Кукла заболела»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«Путешествие»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70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Театрализованные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Инсценирование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сюжетов с использованием кукол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«Лошадки»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Ловишки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«Лиса в курятнике»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40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Предварительная работа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Беседы на тему: «Куклы на все времена» (история и настоящее набивной куклы. Куклы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Барби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 другие заграничные гости)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«В каких музеях был ты»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0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Рассказы, стихи, загадки о куклах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96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«Хоровод кукол»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«Необычный наряд для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Аппликация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«Узоры для платья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«Платье для куклы» (из бумаги)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5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Прослушивание аудиозаписей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5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Зарядка для куклы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76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Социализация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книг, фотоальбомов, заочные экскурсии в музей через просмотр видеофильмов и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мультимедийных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презентаций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альбома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Выпуск газет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70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Привлечение детей к трудовым поручениям в группе и дома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5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Культурно-досуговая деятельность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Досуг «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Мульт-концерт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70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Выставка поделок родителей, детей и воспитателей :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«Куклы на все времена…»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40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родителями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Консультация для родителей «О куклах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Братц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…»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творческих альбомов (подбор стихов, сказок, загадок)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Сбор экспонатов для мини-музея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5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Итоговое мероприятие по проекту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9" marR="142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ПРОЕКТ - «МИР КУКОЛ»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(ДОЛГОСРОЧНЫЙ, СЕМЕЙНЫЙ, ИНДИВИДУАЛЬНЫЙ)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КАРТА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76402" y="1295397"/>
          <a:ext cx="6857999" cy="5105400"/>
        </p:xfrm>
        <a:graphic>
          <a:graphicData uri="http://schemas.openxmlformats.org/drawingml/2006/table">
            <a:tbl>
              <a:tblPr/>
              <a:tblGrid>
                <a:gridCol w="1367439"/>
                <a:gridCol w="1367439"/>
                <a:gridCol w="906354"/>
                <a:gridCol w="1109229"/>
                <a:gridCol w="1109229"/>
                <a:gridCol w="458916"/>
                <a:gridCol w="539393"/>
              </a:tblGrid>
              <a:tr h="25607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виды деятельности, которые обеспечивает воспитатель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МАРТ</a:t>
                      </a:r>
                      <a:endParaRPr lang="ru-RU" sz="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035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Игровая деятельность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Сюжетно-ролевые игры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«Экскурсия в музей»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4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«День рождения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«Обед для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«Спать пора»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2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Театрализованные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Инсценирование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стихотворений про куклы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«Ласточка без гнезда»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«Кабачок»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«Летящий мяч»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607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Предварительная работа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Беседы на тему: «Театральные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«История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6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Загадки про куклу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24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«кукла - клоун»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«Костюм для театральной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Аппликация «Театральная кукла» 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Мебель для игры с куклами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03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Прослушивание аудиозаписей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03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Упражнения с куклами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214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Социализация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книг, фотоальбомов, заочные экскурсии в музей через просмотр видеофильмов и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мультимедийных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презентаций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альбома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Выпуск газет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03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Привлечение детей к трудовым поручениям в группе и дома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03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Культурно-досуговая деятельность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Досуг «Праздник мам»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03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Макет  «Дом кукол…»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410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родителями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Консультация для родителей «Современные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творческих альбомов (подбор стихов, сказок, загадок)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Сбор экспонатов для мини-музея «Мир кукол»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03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Итоговое мероприятие по проекту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44" marR="16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533400"/>
            <a:ext cx="8229600" cy="8382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проекта:</a:t>
            </a:r>
          </a:p>
        </p:txBody>
      </p:sp>
      <p:sp>
        <p:nvSpPr>
          <p:cNvPr id="931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057400" y="1447800"/>
            <a:ext cx="2286000" cy="49530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Сведения о совете музея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Паспортные данные мини-музея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План работы по созданию мини-музея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Аспекты музейной деятельности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Тематическое планирование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 Перспектива развития мини-музея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 smtClean="0">
              <a:solidFill>
                <a:schemeClr val="accent6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839208"/>
            <a:ext cx="3581400" cy="364719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ПРОЕКТ - «МИР КУКОЛ»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(ДОЛГОСРОЧНЫЙ, СЕМЕЙНЫЙ, ИНДИВИДУАЛЬНЫЙ)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КАРТА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828800" y="1143000"/>
          <a:ext cx="6934199" cy="5333997"/>
        </p:xfrm>
        <a:graphic>
          <a:graphicData uri="http://schemas.openxmlformats.org/drawingml/2006/table">
            <a:tbl>
              <a:tblPr/>
              <a:tblGrid>
                <a:gridCol w="1380599"/>
                <a:gridCol w="1380599"/>
                <a:gridCol w="914628"/>
                <a:gridCol w="1118322"/>
                <a:gridCol w="1118322"/>
                <a:gridCol w="436918"/>
                <a:gridCol w="584811"/>
              </a:tblGrid>
              <a:tr h="25861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виды деятельности, которые обеспечивает воспитатель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АПРЕЛЬ</a:t>
                      </a:r>
                      <a:endParaRPr lang="ru-RU" sz="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618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Игровая деятельность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Сюжетно-ролевые игры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«Экскурсия в музей»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«Мы идём в музей»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79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«Поставь игрушку в нужное место»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«Кукла Катя встречает гостей»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«Сценки-загадки куклы Андрюшки»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2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Театрализованные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Инсценирование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загадок про куклы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9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«Попади в круг»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«Через верёвочку в обруч»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«Зайка умывается»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30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Предварительная работа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Беседы на тему: «Тряпичные куклы»</a:t>
                      </a:r>
                      <a:endParaRPr lang="ru-RU" sz="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Стихотворения, загадки, рассказы о куклах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132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 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«Необычная кукла тряпичная»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«Тряпичная кукла»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Аппликация «Украсим сарафан для куклы»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3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30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Прослушивание аудиозаписей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30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Упражнения с куклами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723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Социализация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книг, фотоальбомов, заочные экскурсии в музей через просмотр видеофильмов и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мультимедийных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презентаций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альбома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Выпуск газет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30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Привлечение детей к трудовым поручениям в группе и дома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30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Культурно-досуговая деятельность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Досуг </a:t>
                      </a: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8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Паравозик</a:t>
                      </a:r>
                      <a:r>
                        <a:rPr lang="ru-RU" sz="8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из </a:t>
                      </a:r>
                      <a:r>
                        <a:rPr lang="ru-RU" sz="80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ромашкова</a:t>
                      </a: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30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723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родителями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Консультация «Выбор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«Какой должна быть идеальная игрушка»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творческих альбомов (подбор стихов, сказок, загадок)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Сбор экспонатов для мини-музея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30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Итоговое мероприятие по проекту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781" marR="157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ПРОЕКТ - «МИР КУКОЛ»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(ДОЛГОСРОЧНЫЙ, СЕМЕЙНЫЙ, ИНДИВИДУАЛЬНЫЙ)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КАРТА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828800" y="1138333"/>
          <a:ext cx="6858001" cy="5262470"/>
        </p:xfrm>
        <a:graphic>
          <a:graphicData uri="http://schemas.openxmlformats.org/drawingml/2006/table">
            <a:tbl>
              <a:tblPr/>
              <a:tblGrid>
                <a:gridCol w="1350027"/>
                <a:gridCol w="1350027"/>
                <a:gridCol w="888173"/>
                <a:gridCol w="1090813"/>
                <a:gridCol w="1090813"/>
                <a:gridCol w="509763"/>
                <a:gridCol w="578385"/>
              </a:tblGrid>
              <a:tr h="27134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виды деятельности, которые обеспечивает воспитатель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МАЙ</a:t>
                      </a:r>
                      <a:endParaRPr lang="ru-RU" sz="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672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Игровая деятельность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Сюжетно-ролевые игры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«Экскурсия в музей»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7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«Весёлые куклы»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«Купание куклы Кати»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«Оденем куклу на прогулку»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74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Театрализованные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Инсценирование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Стихотворений о кукле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«Попади и поймай»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«Зайка серенький сидит»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701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Предварительная работа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Беседы на тему: «Что такое музей»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«Какие бывают музеи?»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«Куклы разных народов»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3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Загадки про кукол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19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 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«Куклы разных народов»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«Куклы разные»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Аппликация «Костюмы для разных кукол»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6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Кукла из ткани 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67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Прослушивание аудиозаписей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67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Упражнения с куклами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68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Социализация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книг, фотоальбомов, заочные экскурсии в музей через просмотр видеофильмов и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мультимедийных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презентаций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альбома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Выпуск газет «Мир кукол»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67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Привлечение детей к трудовым поручениям в группе и дома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67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Культурно-досуговая деятельность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Праздник «Здравствуй, лето!»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67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«Журнал» об истории разных кукол.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68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родителями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Опрос родителей «Играете ли Вы с ребёнком дома в куклы?» и исследовательское наблюдение детей «Использование детьми кукол в самостоятельной деятельности».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творческих альбомов (подбор стихов, сказок, загадок)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Сбор экспонатов для мини-музея «Мир кукол» 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67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Итоговое мероприятие по проекту</a:t>
                      </a:r>
                      <a:endParaRPr lang="ru-RU" sz="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Презентация проекта</a:t>
                      </a:r>
                      <a:endParaRPr lang="ru-RU" sz="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5204" marR="15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Художественная –творческая деятельность (изобразительная)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76" y="1636776"/>
            <a:ext cx="2974848" cy="23652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819400"/>
            <a:ext cx="3127248" cy="2438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76" y="4073652"/>
            <a:ext cx="2974848" cy="229209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Художественная –творческая деятельность (театрализованная)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034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828800"/>
            <a:ext cx="5486400" cy="3962401"/>
          </a:xfr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Художественная –творческая деятельность (словесная)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752600"/>
            <a:ext cx="5565648" cy="434644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533400"/>
            <a:ext cx="8610600" cy="12192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Перспектива развития мини-музея</a:t>
            </a:r>
            <a:endParaRPr lang="ru-RU" altLang="ru-RU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1981200" y="1601788"/>
            <a:ext cx="27432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>
                <a:cs typeface="Times New Roman" pitchFamily="18" charset="0"/>
              </a:rPr>
              <a:t>- 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Подбор детской литературы,  детских мультфильмов и наглядного материала.</a:t>
            </a:r>
          </a:p>
          <a:p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– Проведение экскурсий для других групп детского сада</a:t>
            </a:r>
          </a:p>
          <a:p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На базе мини-музея или с использованием его коллекций можно проводить занятия по разным видам деятельности.</a:t>
            </a:r>
          </a:p>
          <a:p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943100"/>
            <a:ext cx="3736848" cy="373684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</a:t>
            </a:r>
          </a:p>
        </p:txBody>
      </p:sp>
      <p:graphicFrame>
        <p:nvGraphicFramePr>
          <p:cNvPr id="16" name="Схема 15"/>
          <p:cNvGraphicFramePr/>
          <p:nvPr/>
        </p:nvGraphicFramePr>
        <p:xfrm>
          <a:off x="1905000" y="1524000"/>
          <a:ext cx="6477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Graphic spid="1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57188"/>
            <a:ext cx="8229600" cy="857250"/>
          </a:xfrm>
        </p:spPr>
        <p:txBody>
          <a:bodyPr/>
          <a:lstStyle/>
          <a:p>
            <a:pPr eaLnBrk="1" hangingPunct="1"/>
            <a:r>
              <a:rPr lang="ru-RU" altLang="ru-RU" sz="4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проекта: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95400" y="1066800"/>
            <a:ext cx="6781800" cy="2057400"/>
          </a:xfrm>
        </p:spPr>
        <p:txBody>
          <a:bodyPr rtlCol="0">
            <a:normAutofit fontScale="92500"/>
          </a:bodyPr>
          <a:lstStyle/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создать условия для формирования интереса дошкольников к окружающему посредством организации музейной, педагогической деятельности с использованием интерактивных методик  и современных информационных технологий</a:t>
            </a:r>
          </a:p>
          <a:p>
            <a:pPr algn="just"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 smtClean="0">
              <a:solidFill>
                <a:schemeClr val="accent6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428999"/>
            <a:ext cx="3505200" cy="248624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533400"/>
            <a:ext cx="8229600" cy="8382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</p:txBody>
      </p:sp>
      <p:sp>
        <p:nvSpPr>
          <p:cNvPr id="931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66800" y="1447800"/>
            <a:ext cx="7258050" cy="495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музейную культуру, внутреннюю духовную потребность в посещении музеев;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формировать представление о музее как об особом источнике культурно-исторического опыта человечества;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формировать бережное отношение к музейному предмету как к части материальной и духовной культуры;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формировать визуальную грамотность (наблюдательность, умение в элементарной форме анализировать и обобщать зрительные впечатления, эмоционально переживать визуальный образ, а также творчески воспринимать и осмыслять увиденное);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-пробуждать интерес детей к истории родного края через историческое и культурное наследие;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-дать элементарные знания об окружающем.</a:t>
            </a: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заинтересованность родителей совместным с детьми посещением музеев; </a:t>
            </a: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повысить компетентность родителей в области музейной педагогики, информируя их о тенденциях её развития; </a:t>
            </a: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создать инициативную группу родителей-единомышленников.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93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09600"/>
            <a:ext cx="8229600" cy="838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применения учебного проекта</a:t>
            </a:r>
          </a:p>
        </p:txBody>
      </p:sp>
      <p:sp>
        <p:nvSpPr>
          <p:cNvPr id="1239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43000" y="2057400"/>
            <a:ext cx="7400925" cy="4376738"/>
          </a:xfrm>
        </p:spPr>
        <p:txBody>
          <a:bodyPr rtlCol="0"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Знакомство с данным проектом воспитателей (разработка проектной карты) и родителей (анкетирование, встречи со специалистами, консультации,  мероприятия по созданию мини музеев в группах );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методических материалов для реализации проекта в каждой возрастной группе;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дидактических материалов и пособий; 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сроков реализации проекта.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12390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66800" y="1600200"/>
          <a:ext cx="7229475" cy="4397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382"/>
                <a:gridCol w="1793336"/>
                <a:gridCol w="4923757"/>
              </a:tblGrid>
              <a:tr h="602866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just"/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Реализация проекта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noFill/>
                  </a:tcPr>
                </a:tc>
              </a:tr>
              <a:tr h="209230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Первый этап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первом этапе реализации проекта  планируется работа по использованию культурного наследия для всестороннего развития детей.</a:t>
                      </a:r>
                    </a:p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Организуется деятельность детей по ознакомлению их произведениями изобразительного искусства, литературы и музыки, культурным и историческим наследием.</a:t>
                      </a:r>
                    </a:p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Привлекаются родители к активному участию к посещению музеев, созданию различных коллекций, семейных проектов и мини-музеев</a:t>
                      </a:r>
                    </a:p>
                  </a:txBody>
                  <a:tcPr marL="91442" marR="91442" marT="45727" marB="45727">
                    <a:noFill/>
                  </a:tcPr>
                </a:tc>
              </a:tr>
              <a:tr h="602866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Второй этап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втором этапе - организация экскурсий в музеи - приобщение детей к подлинникам искусства.</a:t>
                      </a:r>
                    </a:p>
                  </a:txBody>
                  <a:tcPr marL="91442" marR="91442" marT="45727" marB="45727">
                    <a:noFill/>
                  </a:tcPr>
                </a:tc>
              </a:tr>
              <a:tr h="1099344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Третий этап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третьем этапе закрепление полученных впечатлений дошкольниками в музее, через отражение в художественно-творческой деятельности в детском саду и семье: изобразительной, театрализованной, словесной.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2" marR="91442" marT="45727" marB="45727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Аспекты деятельности мини-музея</a:t>
            </a:r>
          </a:p>
        </p:txBody>
      </p:sp>
      <p:sp>
        <p:nvSpPr>
          <p:cNvPr id="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05000" y="1981200"/>
            <a:ext cx="5334000" cy="4114800"/>
          </a:xfrm>
        </p:spPr>
        <p:txBody>
          <a:bodyPr rtlCol="0">
            <a:normAutofit fontScale="32500" lnSpcReduction="20000"/>
          </a:bodyPr>
          <a:lstStyle/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Мини-музей предназначен для формирования первичных представлений о музеях, для познавательного развития детей, для развития художественных, изобразительных навыков.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Формы деятельности:</a:t>
            </a:r>
          </a:p>
          <a:p>
            <a:pPr marL="0" lvl="1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поисковая;</a:t>
            </a:r>
          </a:p>
          <a:p>
            <a:pPr marL="0" lvl="1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фондовая;</a:t>
            </a:r>
          </a:p>
          <a:p>
            <a:pPr marL="0" lvl="1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игровая;</a:t>
            </a:r>
          </a:p>
          <a:p>
            <a:pPr marL="0" lvl="1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экспозиционная;</a:t>
            </a:r>
          </a:p>
          <a:p>
            <a:pPr marL="0" lvl="1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познавательная. 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581400"/>
            <a:ext cx="3017045" cy="240182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ринципы деятельности мини-музея</a:t>
            </a:r>
          </a:p>
        </p:txBody>
      </p:sp>
      <p:sp>
        <p:nvSpPr>
          <p:cNvPr id="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28800" y="1828800"/>
            <a:ext cx="2895600" cy="41148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принцип учета возрастных особенностей дошкольников;</a:t>
            </a:r>
            <a:br>
              <a:rPr lang="ru-RU" altLang="ru-RU" sz="160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16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принцип опоры на интересы ребенка;</a:t>
            </a:r>
            <a:br>
              <a:rPr lang="ru-RU" altLang="ru-RU" sz="160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16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принцип осуществления взаимодействия воспитателя с детьми при руководящей роли взрослого;</a:t>
            </a:r>
            <a:br>
              <a:rPr lang="ru-RU" altLang="ru-RU" sz="160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16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принцип наглядности;</a:t>
            </a:r>
            <a:br>
              <a:rPr lang="ru-RU" altLang="ru-RU" sz="160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16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принцип последовательности;</a:t>
            </a:r>
            <a:br>
              <a:rPr lang="ru-RU" altLang="ru-RU" sz="160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16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принцип сотрудничества и взаимоуважения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438400"/>
            <a:ext cx="2874887" cy="263042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1818</TotalTime>
  <Words>2668</Words>
  <Application>Microsoft Office PowerPoint</Application>
  <PresentationFormat>Экран (4:3)</PresentationFormat>
  <Paragraphs>576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Times New Roman</vt:lpstr>
      <vt:lpstr>Wingdings</vt:lpstr>
      <vt:lpstr>Тема Office</vt:lpstr>
      <vt:lpstr>  г.Семенов  2013-2014 год     </vt:lpstr>
      <vt:lpstr>Содержание проекта:</vt:lpstr>
      <vt:lpstr>Взаимодействие </vt:lpstr>
      <vt:lpstr>Цели проекта:</vt:lpstr>
      <vt:lpstr>Задачи проекта:</vt:lpstr>
      <vt:lpstr> План  применения учебного проекта</vt:lpstr>
      <vt:lpstr> Этапы реализации проекта</vt:lpstr>
      <vt:lpstr> Аспекты деятельности мини-музея</vt:lpstr>
      <vt:lpstr> Принципы деятельности мини-музея</vt:lpstr>
      <vt:lpstr> Оформление мини-музея</vt:lpstr>
      <vt:lpstr> Паспортные данные мини-музея</vt:lpstr>
      <vt:lpstr> Методическое обеспечение</vt:lpstr>
      <vt:lpstr> ПРОЕКТ - «МИР КУКОЛ» (ДОЛГОСРОЧНЫЙ, СЕМЕЙНЫЙ, ИНДИВИДУАЛЬНЫЙ) ДЛЯ ДЕТЕЙ СРЕДНЕЙ ГРУППЫ ПРОЕКТНАЯ КАРТА </vt:lpstr>
      <vt:lpstr>  ПРОЕКТ - «МИР КУКОЛ» (ДОЛГОСРОЧНЫЙ, СЕМЕЙНЫЙ, ИНДИВИДУАЛЬНЫЙ) ДЛЯ ДЕТЕЙ СРЕДНЕЙ ГРУППЫ ПРОЕКТНАЯ КАРТА   </vt:lpstr>
      <vt:lpstr>  ПРОЕКТ - «МИР КУКОЛ» (ДОЛГОСРОЧНЫЙ, СЕМЕЙНЫЙ, ИНДИВИДУАЛЬНЫЙ) ДЛЯ ДЕТЕЙ СРЕДНЕЙ ГРУППЫ ПРОЕКТНАЯ КАРТА  </vt:lpstr>
      <vt:lpstr>  ПРОЕКТ - «МИР КУКОЛ» (ДОЛГОСРОЧНЫЙ, СЕМЕЙНЫЙ, ИНДИВИДУАЛЬНЫЙ) ДЛЯ ДЕТЕЙ СРЕДНЕЙ ГРУППЫ ПРОЕКТНАЯ КАРТА  </vt:lpstr>
      <vt:lpstr>  ПРОЕКТ - «МИР КУКОЛ» (ДОЛГОСРОЧНЫЙ, СЕМЕЙНЫЙ, ИНДИВИДУАЛЬНЫЙ) ДЛЯ ДЕТЕЙ СРЕДНЕЙ ГРУППЫ ПРОЕКТНАЯ КАРТА  </vt:lpstr>
      <vt:lpstr>  ПРОЕКТ - «МИР КУКОЛ» (ДОЛГОСРОЧНЫЙ, СЕМЕЙНЫЙ, ИНДИВИДУАЛЬНЫЙ) ДЛЯ ДЕТЕЙ СРЕДНЕЙ ГРУППЫ ПРОЕКТНАЯ КАРТА  </vt:lpstr>
      <vt:lpstr>  ПРОЕКТ - «МИР КУКОЛ» (ДОЛГОСРОЧНЫЙ, СЕМЕЙНЫЙ, ИНДИВИДУАЛЬНЫЙ) ДЛЯ ДЕТЕЙ СРЕДНЕЙ ГРУППЫ ПРОЕКТНАЯ КАРТА  </vt:lpstr>
      <vt:lpstr>  ПРОЕКТ - «МИР КУКОЛ» (ДОЛГОСРОЧНЫЙ, СЕМЕЙНЫЙ, ИНДИВИДУАЛЬНЫЙ) ДЛЯ ДЕТЕЙ СРЕДНЕЙ ГРУППЫ ПРОЕКТНАЯ КАРТА  </vt:lpstr>
      <vt:lpstr>  ПРОЕКТ - «МИР КУКОЛ» (ДОЛГОСРОЧНЫЙ, СЕМЕЙНЫЙ, ИНДИВИДУАЛЬНЫЙ) ДЛЯ ДЕТЕЙ СРЕДНЕЙ ГРУППЫ ПРОЕКТНАЯ КАРТА  </vt:lpstr>
      <vt:lpstr> Художественная –творческая деятельность (изобразительная)</vt:lpstr>
      <vt:lpstr> Художественная –творческая деятельность (театрализованная)</vt:lpstr>
      <vt:lpstr> Художественная –творческая деятельность (словесная)</vt:lpstr>
      <vt:lpstr>Перспектива развития мини-музея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ОБРАЗОВАНИЯ ГОРОДА МОСКВЫ СЕВЕРО-ВОСТОЧНОЕ ОКРУЖНОЕ УПРАВЛЕНИЕ ОБРАЗОВАНИЯ Государственное образовательное учреждение  детский сад  комбинированного вида № 5</dc:title>
  <dc:creator>Надежда</dc:creator>
  <cp:lastModifiedBy>Екатерина</cp:lastModifiedBy>
  <cp:revision>237</cp:revision>
  <dcterms:created xsi:type="dcterms:W3CDTF">2011-02-01T17:03:32Z</dcterms:created>
  <dcterms:modified xsi:type="dcterms:W3CDTF">2015-03-01T10:45:46Z</dcterms:modified>
</cp:coreProperties>
</file>