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1" r:id="rId2"/>
    <p:sldId id="327" r:id="rId3"/>
    <p:sldId id="329" r:id="rId4"/>
    <p:sldId id="331" r:id="rId5"/>
    <p:sldId id="334" r:id="rId6"/>
    <p:sldId id="407" r:id="rId7"/>
    <p:sldId id="339" r:id="rId8"/>
    <p:sldId id="410" r:id="rId9"/>
    <p:sldId id="346" r:id="rId10"/>
    <p:sldId id="415" r:id="rId11"/>
    <p:sldId id="364" r:id="rId12"/>
    <p:sldId id="354" r:id="rId13"/>
    <p:sldId id="369" r:id="rId14"/>
    <p:sldId id="367" r:id="rId15"/>
    <p:sldId id="372" r:id="rId16"/>
    <p:sldId id="376" r:id="rId17"/>
    <p:sldId id="380" r:id="rId18"/>
    <p:sldId id="382" r:id="rId19"/>
    <p:sldId id="386" r:id="rId20"/>
    <p:sldId id="389" r:id="rId21"/>
    <p:sldId id="393" r:id="rId22"/>
    <p:sldId id="398" r:id="rId23"/>
    <p:sldId id="401" r:id="rId24"/>
    <p:sldId id="403" r:id="rId25"/>
    <p:sldId id="405" r:id="rId26"/>
    <p:sldId id="41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FF66"/>
    <a:srgbClr val="CCECFF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2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dirty="0" smtClean="0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dirty="0" smtClean="0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dirty="0" smtClean="0"/>
            </a:p>
          </p:txBody>
        </p:sp>
      </p:grpSp>
      <p:sp>
        <p:nvSpPr>
          <p:cNvPr id="141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fld id="{868EDD75-CFE8-49FA-821B-1DD93C1D726C}" type="datetimeFigureOut">
              <a:rPr lang="ru-RU" smtClean="0"/>
              <a:pPr/>
              <a:t>01.03.2015</a:t>
            </a:fld>
            <a:endParaRPr lang="ru-RU" dirty="0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70F541E4-F02D-4424-84C6-204397D9F3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dirty="0" smtClean="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dirty="0" smtClean="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dirty="0" smtClean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103515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  <a:b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Городской округ</a:t>
            </a:r>
            <a:b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«Город Клинцы Брянской области»</a:t>
            </a:r>
            <a:b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–</a:t>
            </a:r>
            <a:b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 7</a:t>
            </a: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г. Клинцы  Брянской области</a:t>
            </a:r>
            <a:b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Шкуратова Ж.А.</a:t>
            </a: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Урок окружающего мира в 3 классе</a:t>
            </a:r>
            <a:b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663300"/>
                </a:solidFill>
              </a:rPr>
              <a:t>Думаю, что на уроке я узнаю …</a:t>
            </a:r>
          </a:p>
          <a:p>
            <a:endParaRPr lang="ru-RU" sz="4800" b="1" dirty="0" smtClean="0">
              <a:solidFill>
                <a:srgbClr val="663300"/>
              </a:solidFill>
            </a:endParaRPr>
          </a:p>
          <a:p>
            <a:r>
              <a:rPr lang="ru-RU" sz="4800" b="1" dirty="0" smtClean="0">
                <a:solidFill>
                  <a:srgbClr val="663300"/>
                </a:solidFill>
              </a:rPr>
              <a:t>Я хочу узнать 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7813"/>
            <a:ext cx="8003232" cy="3727251"/>
          </a:xfrm>
        </p:spPr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Размножение и развитие 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    насекомых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яйцо                          личинка                   куколка                   взрослая </a:t>
            </a:r>
            <a:b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                         (гусеница)                                                    бабочка </a:t>
            </a:r>
            <a:b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1378" name="Picture 2" descr="&amp;Bcy;&amp;lcy;&amp;ocy;&amp;gcy;&amp;icy; &amp;ZHcy;&amp;icy;&amp;vcy;&amp;ocy;&amp;jcy; &amp;Acy;&amp;ncy;&amp;gcy;&amp;acy;&amp;rcy;&amp;scy;&amp;kcy; LiveAngars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140968"/>
            <a:ext cx="1995677" cy="1800200"/>
          </a:xfrm>
          <a:prstGeom prst="rect">
            <a:avLst/>
          </a:prstGeom>
          <a:noFill/>
        </p:spPr>
      </p:pic>
      <p:pic>
        <p:nvPicPr>
          <p:cNvPr id="4" name="Picture 2" descr="&amp;YAcy;&amp;jcy;&amp;tscy;&amp;acy; &amp;bcy;&amp;acy;&amp;bcy;&amp;ocy;&amp;chcy;&amp;k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1905000" cy="1800200"/>
          </a:xfrm>
          <a:prstGeom prst="rect">
            <a:avLst/>
          </a:prstGeom>
          <a:noFill/>
        </p:spPr>
      </p:pic>
      <p:pic>
        <p:nvPicPr>
          <p:cNvPr id="5" name="Picture 4" descr="&amp;Gcy;&amp;ucy;&amp;scy;&amp;iecy;&amp;ncy;&amp;icy;&amp;ts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140968"/>
            <a:ext cx="1905000" cy="1800200"/>
          </a:xfrm>
          <a:prstGeom prst="rect">
            <a:avLst/>
          </a:prstGeom>
          <a:noFill/>
        </p:spPr>
      </p:pic>
      <p:pic>
        <p:nvPicPr>
          <p:cNvPr id="6" name="Picture 6" descr="&amp;Kcy;&amp;ucy;&amp;kcy;&amp;ocy;&amp;lcy;&amp;kcy;&amp;acy; &amp;bcy;&amp;acy;&amp;bcy;&amp;ocy;&amp;chcy;&amp;k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140968"/>
            <a:ext cx="1905000" cy="1800200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>
            <a:off x="1691680" y="2348880"/>
            <a:ext cx="792088" cy="0"/>
          </a:xfrm>
          <a:prstGeom prst="straightConnector1">
            <a:avLst/>
          </a:prstGeom>
          <a:ln w="28575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211960" y="2348880"/>
            <a:ext cx="792088" cy="0"/>
          </a:xfrm>
          <a:prstGeom prst="straightConnector1">
            <a:avLst/>
          </a:prstGeom>
          <a:ln w="28575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372200" y="2348880"/>
            <a:ext cx="792088" cy="0"/>
          </a:xfrm>
          <a:prstGeom prst="straightConnector1">
            <a:avLst/>
          </a:prstGeom>
          <a:ln w="28575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«Размножение и развитие животных»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484782"/>
          <a:ext cx="8352928" cy="1032126"/>
        </p:xfrm>
        <a:graphic>
          <a:graphicData uri="http://schemas.openxmlformats.org/drawingml/2006/table">
            <a:tbl>
              <a:tblPr/>
              <a:tblGrid>
                <a:gridCol w="2311972"/>
                <a:gridCol w="2386551"/>
                <a:gridCol w="3654405"/>
              </a:tblGrid>
              <a:tr h="36004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животных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8865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Насекомые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Откладывают яйца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личинка – куколка - взрослое насекомое (бабочка</a:t>
                      </a:r>
                      <a:r>
                        <a:rPr lang="ru-RU" sz="2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ru-RU" sz="2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Размножение и развитие 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насекомых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.slidesharecdn.com/3p1p-131213064244-phpapp02/95/3-p1-p-102-638.jpg?cb=1386938729"/>
          <p:cNvPicPr/>
          <p:nvPr/>
        </p:nvPicPr>
        <p:blipFill>
          <a:blip r:embed="rId2" cstate="print"/>
          <a:srcRect l="12589" t="54041" r="2962" b="16157"/>
          <a:stretch>
            <a:fillRect/>
          </a:stretch>
        </p:blipFill>
        <p:spPr bwMode="auto">
          <a:xfrm>
            <a:off x="467544" y="1556792"/>
            <a:ext cx="820891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«Размножение и развитие животных»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484782"/>
          <a:ext cx="8352928" cy="1704210"/>
        </p:xfrm>
        <a:graphic>
          <a:graphicData uri="http://schemas.openxmlformats.org/drawingml/2006/table">
            <a:tbl>
              <a:tblPr/>
              <a:tblGrid>
                <a:gridCol w="2311972"/>
                <a:gridCol w="2386551"/>
                <a:gridCol w="3654405"/>
              </a:tblGrid>
              <a:tr h="36004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животных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8865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Насекомые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Откладывают яйца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личинка – куколка - взрослое насекомое (бабочка)</a:t>
                      </a: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личинка – взрослое насекомое (кузнечик)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3223195"/>
          </a:xfrm>
        </p:spPr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Размножение  и  развитие 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           рыб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икра              малёк            рыба</a:t>
            </a:r>
            <a:b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6" name="Picture 2" descr="&amp;icy;&amp;kcy;&amp;r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2231967" cy="1675015"/>
          </a:xfrm>
          <a:prstGeom prst="rect">
            <a:avLst/>
          </a:prstGeom>
          <a:noFill/>
        </p:spPr>
      </p:pic>
      <p:pic>
        <p:nvPicPr>
          <p:cNvPr id="7" name="Picture 4" descr="&amp;lcy;&amp;icy;&amp;chcy;&amp;icy;&amp;n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356992"/>
            <a:ext cx="2232248" cy="1663227"/>
          </a:xfrm>
          <a:prstGeom prst="rect">
            <a:avLst/>
          </a:prstGeom>
          <a:noFill/>
        </p:spPr>
      </p:pic>
      <p:pic>
        <p:nvPicPr>
          <p:cNvPr id="8" name="Picture 6" descr="&amp;mcy;&amp;acy;&amp;lcy;&amp;iecy;&amp;k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356992"/>
            <a:ext cx="2122770" cy="1656184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2051720" y="2564904"/>
            <a:ext cx="1008112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364088" y="2564904"/>
            <a:ext cx="1008112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«Размножение и развитие животных»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484782"/>
          <a:ext cx="8352928" cy="720082"/>
        </p:xfrm>
        <a:graphic>
          <a:graphicData uri="http://schemas.openxmlformats.org/drawingml/2006/table">
            <a:tbl>
              <a:tblPr/>
              <a:tblGrid>
                <a:gridCol w="2311972"/>
                <a:gridCol w="2386551"/>
                <a:gridCol w="3654405"/>
              </a:tblGrid>
              <a:tr h="36004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животных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Рыбы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Мечут икру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Икра – малёк - рыба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Размножение и развитие 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земноводных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икра         головастик       лягушка</a:t>
            </a:r>
            <a:endParaRPr lang="ru-RU" sz="44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fs1.ppt4web.ru/images/5552/83697/640/img4.jpg"/>
          <p:cNvPicPr>
            <a:picLocks noChangeAspect="1" noChangeArrowheads="1"/>
          </p:cNvPicPr>
          <p:nvPr/>
        </p:nvPicPr>
        <p:blipFill>
          <a:blip r:embed="rId2" cstate="print"/>
          <a:srcRect l="2953" t="35433" b="42323"/>
          <a:stretch>
            <a:fillRect/>
          </a:stretch>
        </p:blipFill>
        <p:spPr bwMode="auto">
          <a:xfrm>
            <a:off x="611560" y="2348880"/>
            <a:ext cx="8164961" cy="2520280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1835696" y="2060848"/>
            <a:ext cx="792088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580112" y="2060848"/>
            <a:ext cx="792088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«Размножение и развитие животных»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484782"/>
          <a:ext cx="8352928" cy="696084"/>
        </p:xfrm>
        <a:graphic>
          <a:graphicData uri="http://schemas.openxmlformats.org/drawingml/2006/table">
            <a:tbl>
              <a:tblPr/>
              <a:tblGrid>
                <a:gridCol w="2311972"/>
                <a:gridCol w="2386551"/>
                <a:gridCol w="3654405"/>
              </a:tblGrid>
              <a:tr h="36004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животных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Земноводные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Мечут икру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Икра – головастик - лягушка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Размножение и развитие 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пресмыкающихся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яйцо           детёныш       взрослое 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животное</a:t>
            </a:r>
          </a:p>
          <a:p>
            <a:endParaRPr lang="ru-RU" dirty="0"/>
          </a:p>
        </p:txBody>
      </p:sp>
      <p:pic>
        <p:nvPicPr>
          <p:cNvPr id="2050" name="Picture 2" descr="&amp;Zcy;&amp;acy;&amp;pcy;&amp;acy;&amp;dcy;&amp;ncy;&amp;acy;&amp;yacy; &amp;icy; &amp;Vcy;&amp;ocy;&amp;scy;&amp;tcy;&amp;ocy;&amp;chcy;&amp;ncy;&amp;acy;&amp;yacy; &amp;Zcy;&amp;iecy;&amp;lcy;&amp;iecy;&amp;ncy;&amp;ycy;&amp;iecy; &amp;YAcy;&amp;shchcy;&amp;iecy;&amp;rcy;&amp;icy;&amp;tscy;&amp;ycy;"/>
          <p:cNvPicPr>
            <a:picLocks noChangeAspect="1" noChangeArrowheads="1"/>
          </p:cNvPicPr>
          <p:nvPr/>
        </p:nvPicPr>
        <p:blipFill>
          <a:blip r:embed="rId2" cstate="print"/>
          <a:srcRect l="12211" t="13277" r="10466" b="7081"/>
          <a:stretch>
            <a:fillRect/>
          </a:stretch>
        </p:blipFill>
        <p:spPr bwMode="auto">
          <a:xfrm>
            <a:off x="179512" y="3284984"/>
            <a:ext cx="2713650" cy="1908207"/>
          </a:xfrm>
          <a:prstGeom prst="rect">
            <a:avLst/>
          </a:prstGeom>
          <a:noFill/>
        </p:spPr>
      </p:pic>
      <p:pic>
        <p:nvPicPr>
          <p:cNvPr id="2052" name="Picture 4" descr="&amp;Ocy;&amp;tcy;&amp;kcy;&amp;rcy;&amp;ycy;&amp;tcy;&amp;ycy;&amp;jcy; &amp;ucy;&amp;rcy;&amp;ocy;&amp;kcy; &amp;dcy;&amp;lcy;&amp;yacy; &amp;kcy;&amp;ocy;&amp;ncy;&amp;kcy;&amp;ucy;&amp;rcy;&amp;scy;&amp;acy; &amp;Scy;&amp;iecy;&amp;tcy;&amp;iecy;&amp;vcy;&amp;ocy;&amp;iecy; &amp;ocy;&amp;bcy;&amp;rcy;&amp;acy;&amp;zcy;&amp;ocy;&amp;vcy;&amp;acy;&amp;ncy;&amp;icy;&amp;iecy;. &amp;Ecy;&amp;kcy;&amp;scy;&amp;pcy;&amp;iecy;&amp;rcy;&amp;tcy;&amp;icy;&amp;zcy;&amp;acy;. …"/>
          <p:cNvPicPr>
            <a:picLocks noChangeAspect="1" noChangeArrowheads="1"/>
          </p:cNvPicPr>
          <p:nvPr/>
        </p:nvPicPr>
        <p:blipFill>
          <a:blip r:embed="rId3" cstate="print"/>
          <a:srcRect l="13498" t="20247" r="26997" b="24747"/>
          <a:stretch>
            <a:fillRect/>
          </a:stretch>
        </p:blipFill>
        <p:spPr bwMode="auto">
          <a:xfrm>
            <a:off x="3059832" y="3284984"/>
            <a:ext cx="2736304" cy="1897070"/>
          </a:xfrm>
          <a:prstGeom prst="rect">
            <a:avLst/>
          </a:prstGeom>
          <a:noFill/>
        </p:spPr>
      </p:pic>
      <p:pic>
        <p:nvPicPr>
          <p:cNvPr id="2054" name="Picture 6" descr="&amp;Rcy;&amp;iecy;&amp;pcy;&amp;tcy;&amp;icy;&amp;lcy;&amp;icy;&amp;icy; - &amp;Pcy;&amp;rcy;&amp;iecy;&amp;scy;&amp;mcy;&amp;ycy;&amp;kcy;&amp;acy;&amp;yucy;&amp;shchcy;&amp;icy;&amp;iecy;&amp;scy;&amp;yacy; - &amp;Fcy;&amp;ocy;&amp;tcy;&amp;ocy; &amp;pcy;&amp;ocy; &amp;bcy;&amp;icy;&amp;ocy;&amp;lcy;&amp;ocy;&amp;gcy;&amp;i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212976"/>
            <a:ext cx="2736304" cy="1872208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1835696" y="2060848"/>
            <a:ext cx="1224136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6096" y="2060848"/>
            <a:ext cx="864096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3871267"/>
          </a:xfrm>
        </p:spPr>
        <p:txBody>
          <a:bodyPr/>
          <a:lstStyle/>
          <a:p>
            <a:pPr algn="ctr"/>
            <a:r>
              <a:rPr lang="ru-RU" sz="10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10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&amp;pcy;&amp;ocy;&amp;lcy;&amp;iecy;&amp;zcy;&amp;ncy;&amp;ycy;&amp;iecy; &amp;ncy;&amp;acy;&amp;scy;&amp;iecy;&amp;kcy;&amp;ocy;&amp;mcy;&amp;ycy;&amp;iecy;. &amp;Fcy;&amp;ocy;&amp;rcy;&amp;ucy;&amp;mcy; &amp;ocy; &amp;tscy;&amp;vcy;&amp;iecy;&amp;tcy;&amp;acy;&amp;khcy; &amp;icy; &amp;kcy;&amp;ocy;&amp;mcy;&amp;ncy;&amp;acy;&amp;tcy;&amp;ncy;&amp;ycy;&amp;khcy; &amp;rcy;&amp;acy;&amp;scy;&amp;tcy;&amp;iecy;&amp;ncy;&amp;icy;&amp;yacy;&amp;khcy; - flowrum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2448272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«Размножение и развитие животных»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484782"/>
          <a:ext cx="8352928" cy="1032126"/>
        </p:xfrm>
        <a:graphic>
          <a:graphicData uri="http://schemas.openxmlformats.org/drawingml/2006/table">
            <a:tbl>
              <a:tblPr/>
              <a:tblGrid>
                <a:gridCol w="2311972"/>
                <a:gridCol w="2386551"/>
                <a:gridCol w="3654405"/>
              </a:tblGrid>
              <a:tr h="36004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животных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Пресмыкающиеся, или рептилии</a:t>
                      </a:r>
                      <a:endParaRPr lang="ru-RU" sz="2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Откладывают яйца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детёныш – взрослое животное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Размножение  и  развитие 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           птиц</a:t>
            </a:r>
            <a:endParaRPr lang="ru-RU" dirty="0"/>
          </a:p>
        </p:txBody>
      </p:sp>
      <p:pic>
        <p:nvPicPr>
          <p:cNvPr id="5" name="Picture 2" descr="http://fs1.ppt4web.ru/images/5552/83697/640/img6.jpg"/>
          <p:cNvPicPr>
            <a:picLocks noChangeAspect="1" noChangeArrowheads="1"/>
          </p:cNvPicPr>
          <p:nvPr/>
        </p:nvPicPr>
        <p:blipFill>
          <a:blip r:embed="rId2" cstate="print"/>
          <a:srcRect l="2215" t="36417" r="76772" b="40354"/>
          <a:stretch>
            <a:fillRect/>
          </a:stretch>
        </p:blipFill>
        <p:spPr bwMode="auto">
          <a:xfrm>
            <a:off x="323528" y="2492896"/>
            <a:ext cx="2520280" cy="2088232"/>
          </a:xfrm>
          <a:prstGeom prst="rect">
            <a:avLst/>
          </a:prstGeom>
          <a:noFill/>
        </p:spPr>
      </p:pic>
      <p:pic>
        <p:nvPicPr>
          <p:cNvPr id="6" name="Picture 2" descr="http://fs1.ppt4web.ru/images/16566/98846/640/img12.jpg"/>
          <p:cNvPicPr>
            <a:picLocks noChangeAspect="1" noChangeArrowheads="1"/>
          </p:cNvPicPr>
          <p:nvPr/>
        </p:nvPicPr>
        <p:blipFill>
          <a:blip r:embed="rId3" cstate="print"/>
          <a:srcRect l="15502" t="9843" r="28051" b="31496"/>
          <a:stretch>
            <a:fillRect/>
          </a:stretch>
        </p:blipFill>
        <p:spPr bwMode="auto">
          <a:xfrm>
            <a:off x="2915816" y="4581128"/>
            <a:ext cx="2782400" cy="19442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1484785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яйцо            птенец       взрослая птица</a:t>
            </a:r>
          </a:p>
        </p:txBody>
      </p:sp>
      <p:pic>
        <p:nvPicPr>
          <p:cNvPr id="96258" name="Picture 2" descr="&amp;pcy;&amp;tcy;&amp;icy;&amp;tscy;&amp;ycy; &amp;Zcy;&amp;acy;&amp;pcy;&amp;icy;&amp;scy;&amp;icy; &amp;scy; &amp;mcy;&amp;iecy;&amp;tcy;&amp;kcy;&amp;ocy;&amp;jcy; &amp;pcy;&amp;tcy;&amp;icy;&amp;tscy;&amp;ycy; &amp;Bcy;&amp;lcy;&amp;ocy;&amp;gcy; &amp;khcy;&amp;ocy;&amp;rcy;&amp;ocy;&amp;shcy;&amp;iecy;&amp;gcy;&amp;ocy; &amp;ncy;&amp;acy;&amp;scy;&amp;tcy;&amp;rcy;&amp;ocy;&amp;iecy;&amp;ncy;&amp;icy;&amp;yacy; : LiveI…"/>
          <p:cNvPicPr>
            <a:picLocks noChangeAspect="1" noChangeArrowheads="1"/>
          </p:cNvPicPr>
          <p:nvPr/>
        </p:nvPicPr>
        <p:blipFill>
          <a:blip r:embed="rId4" cstate="print"/>
          <a:srcRect l="23032" t="12868" r="15354" b="9191"/>
          <a:stretch>
            <a:fillRect/>
          </a:stretch>
        </p:blipFill>
        <p:spPr bwMode="auto">
          <a:xfrm>
            <a:off x="3059832" y="2564904"/>
            <a:ext cx="2480767" cy="1872208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96260" name="Picture 4" descr="&amp;Gcy;&amp;ucy;&amp;scy;&amp;icy; &amp;ucy;&amp;tcy;&amp;kcy;&amp;icy; &amp;icy;&amp;ncy;&amp;dcy;&amp;iecy;&amp;jcy;&amp;kcy;&amp;icy; &amp;fcy;&amp;iecy;&amp;rcy;&amp;mcy;&amp;iecy;&amp;rcy;&amp;scy;&amp;kcy;&amp;acy;&amp;yacy; &amp;pcy;&amp;tcy;&amp;icy;&amp;tscy;&amp;acy;. &amp;TScy;&amp;iecy;&amp;ncy;&amp;acy;: 20 &amp;rcy;&amp;ucy;&amp;bcy;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564904"/>
            <a:ext cx="2304256" cy="1872208"/>
          </a:xfrm>
          <a:prstGeom prst="rect">
            <a:avLst/>
          </a:prstGeom>
          <a:noFill/>
        </p:spPr>
      </p:pic>
      <p:pic>
        <p:nvPicPr>
          <p:cNvPr id="96262" name="Picture 6" descr="&amp;Gcy;&amp;acy;&amp;lcy;&amp;iecy;&amp;rcy;&amp;iecy;&amp;ya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581128"/>
            <a:ext cx="2400267" cy="1944216"/>
          </a:xfrm>
          <a:prstGeom prst="rect">
            <a:avLst/>
          </a:prstGeom>
          <a:noFill/>
        </p:spPr>
      </p:pic>
      <p:cxnSp>
        <p:nvCxnSpPr>
          <p:cNvPr id="14" name="Прямая со стрелкой 13"/>
          <p:cNvCxnSpPr/>
          <p:nvPr/>
        </p:nvCxnSpPr>
        <p:spPr>
          <a:xfrm>
            <a:off x="1835696" y="1916832"/>
            <a:ext cx="1080120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644008" y="1916832"/>
            <a:ext cx="792088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«Размножение и развитие животных»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484782"/>
          <a:ext cx="8352928" cy="1032126"/>
        </p:xfrm>
        <a:graphic>
          <a:graphicData uri="http://schemas.openxmlformats.org/drawingml/2006/table">
            <a:tbl>
              <a:tblPr/>
              <a:tblGrid>
                <a:gridCol w="2311972"/>
                <a:gridCol w="2386551"/>
                <a:gridCol w="3654405"/>
              </a:tblGrid>
              <a:tr h="36004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животных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Птицы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Откладывают яйца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птенец – взрослая птица</a:t>
                      </a:r>
                      <a:endParaRPr lang="ru-RU" sz="2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855043"/>
          </a:xfrm>
        </p:spPr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Размножение  и  развитие зверей, или млекопитающих</a:t>
            </a:r>
            <a:b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4450" name="Picture 2" descr="&amp;Mcy;&amp;icy;&amp;lcy;&amp;ycy;&amp;iecy; &amp;dcy;&amp;iecy;&amp;tcy;&amp;iecy;&amp;ncy;&amp;ycy;&amp;shcy;&amp;icy; - &amp;khcy;&amp;icy;&amp;shchcy;&amp;ncy;&amp;icy;&amp;kcy;&amp;icy; - 12 &amp;Fcy;&amp;iecy;&amp;vcy;&amp;rcy;&amp;acy;&amp;lcy;&amp;yacy; 2012 - &amp;Ncy;&amp;Acy;&amp;SHcy;&amp;Acy; &amp;Pcy;&amp;Lcy;&amp;Acy;&amp;Ncy;&amp;IEcy;&amp;Tcy;&amp;Acy;. -…"/>
          <p:cNvPicPr>
            <a:picLocks noChangeAspect="1" noChangeArrowheads="1"/>
          </p:cNvPicPr>
          <p:nvPr/>
        </p:nvPicPr>
        <p:blipFill>
          <a:blip r:embed="rId2" cstate="print"/>
          <a:srcRect l="32834" t="17828" r="7296" b="27552"/>
          <a:stretch>
            <a:fillRect/>
          </a:stretch>
        </p:blipFill>
        <p:spPr bwMode="auto">
          <a:xfrm>
            <a:off x="539552" y="3068960"/>
            <a:ext cx="2808312" cy="1922470"/>
          </a:xfrm>
          <a:prstGeom prst="rect">
            <a:avLst/>
          </a:prstGeom>
          <a:noFill/>
        </p:spPr>
      </p:pic>
      <p:pic>
        <p:nvPicPr>
          <p:cNvPr id="104452" name="Picture 4" descr="&amp;Gcy;&amp;ocy;&amp;lcy;&amp;ocy;&amp;scy; &amp;lcy;&amp;icy;&amp;scy;&amp;ycy; &amp;lcy;&amp;icy;&amp;scy;&amp;icy;&amp;tscy;&amp;ycy; mp3 &amp;gcy;&amp;ocy;&amp;lcy;&amp;ocy;&amp;scy; &amp;kcy;&amp;rcy;&amp;icy;&amp;kcy;&amp;icy; &amp;Lcy;&amp;icy;&amp;scy;&amp;icy;&amp;tscy;&amp;acy; &amp;ocy;&amp;bcy;&amp;ycy;&amp;kcy;&amp;ncy;&amp;ocy;&amp;vcy;&amp;iecy;&amp;ncy;&amp;ncy;&amp;acy;&amp;yacy; (Vulpes vulpes) &amp;scy;&amp;lcy;&amp;ucy;&amp;shcy;&amp;acy;&amp;tcy;&amp;softcy; &amp;scy;&amp;kcy;&amp;acy;&amp;chcy;&amp;acy;&amp;tcy;&amp;softcy; &amp;ocy;&amp;ncy;&amp;lcy;&amp;acy;&amp;jcy;&amp;ncy; &amp;bcy;&amp;iecy;&amp;scy;&amp;pcy;&amp;lcy;&amp;acy;&amp;tcy;&amp;ncy;&amp;ocy; &amp;gcy;&amp;ocy;&amp;lcy;&amp;ocy;&amp;scy;&amp;acy; &amp;khcy;&amp;icy;&amp;shchcy;&amp;ncy;&amp;icy;&amp;kcy;&amp;ocy;&amp;vcy; &amp;zcy;&amp;vcy;&amp;ucy;&amp;kcy;&amp;icy; &amp;khcy;&amp;icy;&amp;shchcy;"/>
          <p:cNvPicPr>
            <a:picLocks noChangeAspect="1" noChangeArrowheads="1"/>
          </p:cNvPicPr>
          <p:nvPr/>
        </p:nvPicPr>
        <p:blipFill>
          <a:blip r:embed="rId3" cstate="print"/>
          <a:srcRect l="43369" r="4614"/>
          <a:stretch>
            <a:fillRect/>
          </a:stretch>
        </p:blipFill>
        <p:spPr bwMode="auto">
          <a:xfrm>
            <a:off x="4932040" y="2780928"/>
            <a:ext cx="2396709" cy="28803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1916832"/>
            <a:ext cx="8424936" cy="769441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детёныш         взрослое  животное </a:t>
            </a:r>
            <a:endParaRPr lang="ru-RU" sz="4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915816" y="2348880"/>
            <a:ext cx="720080" cy="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«Размножение и развитие животных»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484782"/>
          <a:ext cx="8352928" cy="4416544"/>
        </p:xfrm>
        <a:graphic>
          <a:graphicData uri="http://schemas.openxmlformats.org/drawingml/2006/table">
            <a:tbl>
              <a:tblPr/>
              <a:tblGrid>
                <a:gridCol w="2311972"/>
                <a:gridCol w="2386551"/>
                <a:gridCol w="3654405"/>
              </a:tblGrid>
              <a:tr h="36004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животных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Размножение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8865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Насекомые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Откладывают яйца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личинка – куколка - взрослое насекомое (бабочка)</a:t>
                      </a: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личинка – взрослое насекомое (кузнечик)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Рыбы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Мечут икру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Икра – малёк - рыба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Земноводные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Мечут икру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Икра – головастик - лягушка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Пресмыкающиеся, или рептилии</a:t>
                      </a:r>
                      <a:endParaRPr lang="ru-RU" sz="2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Откладывают яйца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детёныш – взрослое животное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Птицы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Откладывают яйца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Яйцо – птенец – взрослая птица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Звери, </a:t>
                      </a: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или млекопитающие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Рождают детёнышей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Детёныш – взрослое животное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Рабочая тетрадь стр. 60 № 2</a:t>
            </a:r>
            <a:endParaRPr lang="ru-RU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39552" y="1647279"/>
          <a:ext cx="7992888" cy="4907087"/>
        </p:xfrm>
        <a:graphic>
          <a:graphicData uri="http://schemas.openxmlformats.org/drawingml/2006/table">
            <a:tbl>
              <a:tblPr/>
              <a:tblGrid>
                <a:gridCol w="3168352"/>
                <a:gridCol w="1728192"/>
                <a:gridCol w="1656184"/>
                <a:gridCol w="1440160"/>
              </a:tblGrid>
              <a:tr h="390234">
                <a:tc rowSpan="2"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</a:rPr>
                        <a:t>             Группы </a:t>
                      </a:r>
                    </a:p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</a:rPr>
                        <a:t>            животных</a:t>
                      </a:r>
                      <a:endParaRPr lang="ru-RU" sz="20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</a:rPr>
                        <a:t>               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</a:rPr>
                        <a:t>Способы  </a:t>
                      </a:r>
                      <a:r>
                        <a:rPr lang="ru-RU" sz="2000" dirty="0">
                          <a:latin typeface="Times New Roman"/>
                          <a:ea typeface="Calibri"/>
                        </a:rPr>
                        <a:t>размножения</a:t>
                      </a:r>
                      <a:endParaRPr lang="ru-RU" sz="20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27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</a:rPr>
                        <a:t>Откладывают</a:t>
                      </a:r>
                    </a:p>
                    <a:p>
                      <a:pPr algn="l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</a:rPr>
                        <a:t>          яйца</a:t>
                      </a:r>
                      <a:endParaRPr lang="ru-RU" sz="20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</a:rPr>
                        <a:t>Откладывают</a:t>
                      </a:r>
                    </a:p>
                    <a:p>
                      <a:pPr algn="l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</a:rPr>
                        <a:t>      </a:t>
                      </a:r>
                      <a:r>
                        <a:rPr lang="ru-RU" sz="2000" dirty="0">
                          <a:latin typeface="Times New Roman"/>
                          <a:ea typeface="Calibri"/>
                        </a:rPr>
                        <a:t>икру</a:t>
                      </a:r>
                      <a:endParaRPr lang="ru-RU" sz="20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</a:rPr>
                        <a:t>Рождают детёнышей</a:t>
                      </a:r>
                      <a:endParaRPr lang="ru-RU" sz="20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81503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Насекомые</a:t>
                      </a:r>
                      <a:endParaRPr lang="ru-RU" sz="24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+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15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Рыбы</a:t>
                      </a:r>
                      <a:endParaRPr lang="ru-RU" sz="24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+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15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Земноводные</a:t>
                      </a:r>
                      <a:endParaRPr lang="ru-RU" sz="24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+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387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</a:rPr>
                        <a:t>Пресмыкающиеся, </a:t>
                      </a:r>
                    </a:p>
                    <a:p>
                      <a:pPr algn="l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</a:rPr>
                        <a:t>или рептилии</a:t>
                      </a:r>
                      <a:endParaRPr lang="ru-RU" sz="24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+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15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Птицы</a:t>
                      </a:r>
                      <a:endParaRPr lang="ru-RU" sz="24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+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755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</a:rPr>
                        <a:t>Звери, или млекопитающие</a:t>
                      </a:r>
                      <a:endParaRPr lang="ru-RU" sz="2400" dirty="0">
                        <a:latin typeface="Arial"/>
                        <a:ea typeface="Calibri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endParaRPr lang="ru-RU" sz="3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240"/>
                        </a:spcBef>
                        <a:spcAft>
                          <a:spcPts val="18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+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786" marR="607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Развитие животных</a:t>
            </a:r>
            <a:endParaRPr lang="ru-RU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age.slidesharecdn.com/3geogrt1p-140602070858-phpapp01/95/3-geogrt1-p-74-638.jpg?cb=140171126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443" t="37817" r="10367" b="6577"/>
          <a:stretch>
            <a:fillRect/>
          </a:stretch>
        </p:blipFill>
        <p:spPr bwMode="auto">
          <a:xfrm>
            <a:off x="467544" y="1556792"/>
            <a:ext cx="7807725" cy="4752528"/>
          </a:xfrm>
          <a:prstGeom prst="rect">
            <a:avLst/>
          </a:prstGeom>
          <a:noFill/>
        </p:spPr>
      </p:pic>
      <p:pic>
        <p:nvPicPr>
          <p:cNvPr id="6" name="Рисунок 5" descr="http://image.slidesharecdn.com/3geogrt1p-140602070858-phpapp01/95/3-geogrt1-p-110-638.jpg?cb=1401711269"/>
          <p:cNvPicPr/>
          <p:nvPr/>
        </p:nvPicPr>
        <p:blipFill>
          <a:blip r:embed="rId3" cstate="print"/>
          <a:srcRect l="2222" t="22471" r="78493" b="69606"/>
          <a:stretch>
            <a:fillRect/>
          </a:stretch>
        </p:blipFill>
        <p:spPr bwMode="auto">
          <a:xfrm>
            <a:off x="3491880" y="4725144"/>
            <a:ext cx="17281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age.slidesharecdn.com/3geogrt1p-140602070858-phpapp01/95/3-geogrt1-p-110-638.jpg?cb=1401711269"/>
          <p:cNvPicPr/>
          <p:nvPr/>
        </p:nvPicPr>
        <p:blipFill>
          <a:blip r:embed="rId3" cstate="print"/>
          <a:srcRect l="23696" t="12058" r="57759" b="80019"/>
          <a:stretch>
            <a:fillRect/>
          </a:stretch>
        </p:blipFill>
        <p:spPr bwMode="auto">
          <a:xfrm>
            <a:off x="3491880" y="5517232"/>
            <a:ext cx="165618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age.slidesharecdn.com/3geogrt1p-140602070858-phpapp01/95/3-geogrt1-p-110-638.jpg?cb=1401711269"/>
          <p:cNvPicPr/>
          <p:nvPr/>
        </p:nvPicPr>
        <p:blipFill>
          <a:blip r:embed="rId3" cstate="print"/>
          <a:srcRect l="65164" t="12058" r="15551" b="80019"/>
          <a:stretch>
            <a:fillRect/>
          </a:stretch>
        </p:blipFill>
        <p:spPr bwMode="auto">
          <a:xfrm>
            <a:off x="3491880" y="3933056"/>
            <a:ext cx="17281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age.slidesharecdn.com/3geogrt1p-140602070858-phpapp01/95/3-geogrt1-p-110-638.jpg?cb=1401711269"/>
          <p:cNvPicPr/>
          <p:nvPr/>
        </p:nvPicPr>
        <p:blipFill>
          <a:blip r:embed="rId3" cstate="print"/>
          <a:srcRect l="23696" t="22471" r="60721" b="69606"/>
          <a:stretch>
            <a:fillRect/>
          </a:stretch>
        </p:blipFill>
        <p:spPr bwMode="auto">
          <a:xfrm>
            <a:off x="2627784" y="1628800"/>
            <a:ext cx="136815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age.slidesharecdn.com/3geogrt1p-140602070858-phpapp01/95/3-geogrt1-p-110-638.jpg?cb=1401711269"/>
          <p:cNvPicPr/>
          <p:nvPr/>
        </p:nvPicPr>
        <p:blipFill>
          <a:blip r:embed="rId3" cstate="print"/>
          <a:srcRect l="2222" t="12058" r="79234" b="80019"/>
          <a:stretch>
            <a:fillRect/>
          </a:stretch>
        </p:blipFill>
        <p:spPr bwMode="auto">
          <a:xfrm>
            <a:off x="3491880" y="2348880"/>
            <a:ext cx="165618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age.slidesharecdn.com/3geogrt1p-140602070858-phpapp01/95/3-geogrt1-p-110-638.jpg?cb=1401711269"/>
          <p:cNvPicPr/>
          <p:nvPr/>
        </p:nvPicPr>
        <p:blipFill>
          <a:blip r:embed="rId3" cstate="print"/>
          <a:srcRect l="44430" t="12058" r="37025" b="80019"/>
          <a:stretch>
            <a:fillRect/>
          </a:stretch>
        </p:blipFill>
        <p:spPr bwMode="auto">
          <a:xfrm>
            <a:off x="3491880" y="3140968"/>
            <a:ext cx="165618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3871267"/>
          </a:xfrm>
        </p:spPr>
        <p:txBody>
          <a:bodyPr/>
          <a:lstStyle/>
          <a:p>
            <a:pPr algn="ctr"/>
            <a:r>
              <a:rPr lang="ru-RU" sz="10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Рыбы</a:t>
            </a:r>
            <a:endParaRPr lang="ru-RU" sz="10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6" name="Picture 4" descr="&amp;Ocy;&amp;bcy;&amp;ocy;&amp;icy; hq &amp;Dcy;&amp;ocy;&amp;mcy;&amp;acy; &amp;ucy; &amp;ocy;&amp;zcy;&amp;iecy;&amp;rcy;&amp;acy; 1280 x 960 &amp;ncy;&amp;acy; &amp;rcy;&amp;acy;&amp;bcy;&amp;ocy;&amp;chcy;&amp;icy;&amp;jcy; &amp;scy;&amp;tcy;&amp;ocy;&amp;lcy;, high quality &amp;ocy;&amp;bcy;&amp;ocy;&amp;icy;, 3d &amp;ocy;&amp;bcy;&amp;ocy;&amp;icy;, &amp;fcy;&amp;ocy;&amp;ncy;&amp;ycy;, &amp;zcy;&amp;acy;&amp;scy;&amp;tcy;&amp;acy;&amp;vcy;&amp;kcy;&amp;icy;, &amp;kcy;&amp;acy;&amp;rcy;&amp;tcy;&amp;icy;&amp;ncy;&amp;kcy;&amp;icy;, wallpap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2520280" cy="1890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3871267"/>
          </a:xfrm>
        </p:spPr>
        <p:txBody>
          <a:bodyPr/>
          <a:lstStyle/>
          <a:p>
            <a:pPr algn="ctr"/>
            <a:r>
              <a:rPr lang="ru-RU" sz="10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Земноводные</a:t>
            </a:r>
            <a:endParaRPr lang="ru-RU" sz="10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 descr="&amp;Kcy;&amp;rcy;&amp;acy;&amp;scy;&amp;icy;&amp;vcy;&amp;ycy;&amp;iecy; &amp;lcy;&amp;yacy;&amp;gcy;&amp;ucy;&amp;shcy;&amp;kcy;&amp;icy; (28 &amp;fcy;&amp;ocy;&amp;tcy;&amp;ocy;) &quot; &amp;Pcy;&amp;rcy;&amp;icy;&amp;kcy;&amp;ocy;&amp;lcy;&amp;softcy;&amp;ncy;&amp;ycy;&amp;iecy; &amp;kcy;&amp;acy;&amp;rcy;&amp;tcy;&amp;icy;&amp;ncy;&amp;kcy;&amp;icy;, &amp;fcy;&amp;ocy;&amp;tcy;&amp;ocy; &amp;dcy;&amp;iecy;&amp;vcy;&amp;ucy;&amp;shcy;&amp;iecy;&amp;kcy;, &amp;bcy;&amp;iecy;&amp;scy;&amp;pcy;&amp;lcy;&amp;acy;&amp;tcy;&amp;ncy;&amp;ocy;&amp;iecy; &amp;vcy;&amp;icy;&amp;dcy;&amp;iecy;&amp;ocy;, &amp;fcy;&amp;ocy;&amp;tcy;&amp;ocy; &amp;pcy;&amp;rcy;&amp;icy;&amp;kcy;&amp;ocy;&amp;lcy;&amp;ycy;, &amp;yucy;&amp;mcy;&amp;o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2688299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3871267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Пресмыкающиеся,</a:t>
            </a:r>
            <a:br>
              <a:rPr lang="ru-RU" sz="6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или  рептилии</a:t>
            </a:r>
            <a:endParaRPr lang="ru-RU" sz="6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5002" name="Picture 10" descr="&amp;Ocy;&amp;bcy;&amp;ocy;&amp;icy; &amp;scy; &amp;acy;&amp;lcy;&amp;lcy;&amp;icy;&amp;gcy;&amp;acy;&amp;tcy;&amp;ocy;&amp;rcy;&amp;acy;&amp;mcy;&amp;icy; &amp;icy; &amp;kcy;&amp;rcy;&amp;ocy;&amp;kcy;&amp;ocy;&amp;dcy;&amp;icy;&amp;lcy;&amp;acy;&amp;mcy;&amp;icy; &amp;dcy;&amp;lcy;&amp;yacy; &amp;rcy;&amp;acy;&amp;bcy;&amp;ocy;&amp;chcy;&amp;iecy;&amp;gcy;&amp;ocy; &amp;scy;&amp;tcy;&amp;ocy;&amp;lcy;&amp;acy; &quot; ALLDAY - &amp;ncy;&amp;acy;&amp;rcy;&amp;ocy;&amp;dcy;&amp;ncy;&amp;ycy;&amp;jcy; &amp;scy;&amp;acy;&amp;jcy;&amp;tcy; &amp;ocy; &amp;dcy;&amp;icy;&amp;zcy;&amp;acy;&amp;jcy;&amp;n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2736304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3871267"/>
          </a:xfrm>
        </p:spPr>
        <p:txBody>
          <a:bodyPr/>
          <a:lstStyle/>
          <a:p>
            <a:pPr algn="ctr"/>
            <a:r>
              <a:rPr lang="ru-RU" sz="10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10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114" name="Picture 2" descr="&amp;Scy;&amp;tcy;&amp;rcy;&amp;acy;&amp;ucy;&amp;scy;&amp;y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2304256" cy="2604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095403"/>
          </a:xfrm>
        </p:spPr>
        <p:txBody>
          <a:bodyPr/>
          <a:lstStyle/>
          <a:p>
            <a:pPr algn="ctr"/>
            <a:r>
              <a:rPr lang="ru-RU" sz="75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Звери, или</a:t>
            </a:r>
            <a:r>
              <a:rPr lang="ru-RU" sz="7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млекопитающие</a:t>
            </a:r>
            <a:r>
              <a:rPr lang="ru-RU" sz="8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64" name="Picture 4" descr="Znakomstva.eu - Server di incontri - Forum : &amp;Rcy;&amp;acy;&amp;zcy;&amp;ncy;&amp;ocy;&amp;iecy; : &amp;Pcy; &amp;Ocy; &amp;Zcy; &amp;Dcy; &amp;Rcy; &amp;Acy; &amp;Vcy; &amp;Lcy; &amp;YAcy; &amp;Y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1951037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8640"/>
            <a:ext cx="2232248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Насекомые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268760"/>
            <a:ext cx="2232248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  <a:cs typeface="Times New Roman" pitchFamily="18" charset="0"/>
              </a:rPr>
              <a:t>Рыбы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348880"/>
            <a:ext cx="2232248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</a:rPr>
              <a:t>Земноводные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429000"/>
            <a:ext cx="2232248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663300"/>
                </a:solidFill>
              </a:rPr>
              <a:t>Пресмыкающиеся,</a:t>
            </a:r>
          </a:p>
          <a:p>
            <a:r>
              <a:rPr lang="ru-RU" sz="1400" b="1" smtClean="0">
                <a:solidFill>
                  <a:srgbClr val="663300"/>
                </a:solidFill>
              </a:rPr>
              <a:t>   </a:t>
            </a:r>
            <a:r>
              <a:rPr lang="ru-RU" sz="1400" b="1" dirty="0" smtClean="0">
                <a:solidFill>
                  <a:srgbClr val="663300"/>
                </a:solidFill>
              </a:rPr>
              <a:t>или рептилии</a:t>
            </a:r>
            <a:endParaRPr lang="ru-RU" sz="1400" b="1" dirty="0">
              <a:solidFill>
                <a:srgbClr val="6633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509120"/>
            <a:ext cx="2232248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Птицы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589240"/>
            <a:ext cx="2232248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663300"/>
                </a:solidFill>
              </a:rPr>
              <a:t>Звери, или </a:t>
            </a:r>
            <a:r>
              <a:rPr lang="ru-RU" sz="1400" b="1" dirty="0" smtClean="0">
                <a:solidFill>
                  <a:srgbClr val="663300"/>
                </a:solidFill>
              </a:rPr>
              <a:t>млекопитающие</a:t>
            </a:r>
            <a:endParaRPr lang="ru-RU" sz="1400" b="1" dirty="0">
              <a:solidFill>
                <a:srgbClr val="663300"/>
              </a:solidFill>
            </a:endParaRPr>
          </a:p>
        </p:txBody>
      </p:sp>
      <p:pic>
        <p:nvPicPr>
          <p:cNvPr id="94210" name="Picture 2" descr="&amp;mcy;&amp;icy;&amp;rcy; &amp;Kcy;&amp;lcy;&amp;icy;&amp;pcy;&amp;acy;&amp;rcy;&amp;tcy; &quot;&amp;Bcy;&amp;acy;&amp;bcy;&amp;ocy;&amp;chcy;&amp;kcy;&amp;icy;&quot; &quot; ALLDAY - &amp;ncy;&amp;acy;&amp;rcy;&amp;ocy;&amp;dcy;&amp;ncy;&amp;ycy;&amp;jcy; &amp;scy;&amp;acy;&amp;jcy;&amp;tcy; &amp;ocy; &amp;dcy;&amp;icy;&amp;zcy;&amp;acy;&amp;jcy;&amp;ncy;&amp;iecy; &amp;lcy;&amp;ucy;&amp;chcy;&amp;shcy;&amp;icy;&amp;iecy;"/>
          <p:cNvPicPr>
            <a:picLocks noChangeAspect="1" noChangeArrowheads="1"/>
          </p:cNvPicPr>
          <p:nvPr/>
        </p:nvPicPr>
        <p:blipFill>
          <a:blip r:embed="rId2" cstate="print"/>
          <a:srcRect l="5233" t="11037" r="8286" b="9294"/>
          <a:stretch>
            <a:fillRect/>
          </a:stretch>
        </p:blipFill>
        <p:spPr bwMode="auto">
          <a:xfrm>
            <a:off x="2915816" y="260648"/>
            <a:ext cx="1275570" cy="864096"/>
          </a:xfrm>
          <a:prstGeom prst="rect">
            <a:avLst/>
          </a:prstGeom>
          <a:noFill/>
        </p:spPr>
      </p:pic>
      <p:pic>
        <p:nvPicPr>
          <p:cNvPr id="94214" name="Picture 6" descr="&amp;zcy;&amp;iecy;&amp;mcy;&amp;ncy;&amp;ocy;&amp;vcy;&amp;ocy;&amp;dcy;&amp;ncy;&amp;ocy;&amp;iecy;, &amp;lcy;&amp;yacy;&amp;gcy;&amp;ucy;&amp;shcy;&amp;kcy;&amp;acy;, &amp;bcy;&amp;ocy;&amp;lcy;&amp;ocy;&amp;tcy;&amp;ocy; &amp;Kcy;&amp;acy;&amp;rcy;&amp;tcy;&amp;icy;&amp;ncy;&amp;kcy;&amp;icy; &amp;ncy;&amp;acy; &amp;rcy;&amp;acy;&amp;bcy;&amp;ocy;&amp;chcy;&amp;icy;&amp;jcy; &amp;scy;&amp;tcy;&amp;ocy;&amp;l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348880"/>
            <a:ext cx="1248763" cy="936104"/>
          </a:xfrm>
          <a:prstGeom prst="rect">
            <a:avLst/>
          </a:prstGeom>
          <a:noFill/>
        </p:spPr>
      </p:pic>
      <p:pic>
        <p:nvPicPr>
          <p:cNvPr id="94216" name="Picture 8" descr="&amp;Gcy;&amp;rcy;&amp;iecy;&amp;bcy;&amp;ncy;&amp;icy;&amp;scy;&amp;tcy;&amp;ycy;&amp;jcy; &amp;kcy;&amp;rcy;&amp;ocy;&amp;kcy;&amp;ocy;&amp;dcy;&amp;icy;&amp;lcy; (Crocodylus porosus) &amp;acy;&amp;vcy;&amp;scy;&amp;tcy;&amp;rcy;&amp;acy;&amp;lcy;&amp;icy;&amp;jcy;&amp;scy;&amp;kcy;&amp;icy;&amp;jcy; &amp;kcy;&amp;rcy;&amp;ocy;&amp;kcy;&amp;ocy;&amp;dcy;&amp;icy;&amp;lcy; &amp;Scy;&amp;acy;&amp;lcy;&amp;vcy;&amp;acy;&amp;tcy;&amp;iecy;&amp;rcy;&amp;acy;, &amp;acy;&amp;rcy;&amp;iecy;&amp;acy;&amp;lcy; &amp;rcy;&amp;ocy;&amp;dcy;&amp;icy;&amp;ncy;&amp;acy; &amp;ocy;&amp;pcy;&amp;icy;&amp;scy;&amp;acy;&amp;ncy;&amp;icy;&amp;iecy; &amp;ocy;&amp;kcy;&amp;rcy;&amp;acy;&amp;scy; &amp;rcy;&amp;acy;&amp;zcy;&amp;mcy;&amp;iecy;&amp;rcy; &amp;mcy;&amp;acy;&amp;scy;&amp;scy;&amp;acy; &amp;gcy;&amp;ocy;&amp;lcy;&amp;ocy;&amp;scy; &amp;scy;&amp;rcy;&amp;iecy;&amp;d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429000"/>
            <a:ext cx="1152128" cy="864096"/>
          </a:xfrm>
          <a:prstGeom prst="rect">
            <a:avLst/>
          </a:prstGeom>
          <a:noFill/>
        </p:spPr>
      </p:pic>
      <p:pic>
        <p:nvPicPr>
          <p:cNvPr id="94218" name="Picture 10" descr="&amp;Scy;&amp;icy;&amp;ncy;&amp;icy;&amp;tscy;&amp;acy; &amp;bcy;&amp;ocy;&amp;lcy;&amp;softcy;&amp;shcy;&amp;acy;&amp;y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509120"/>
            <a:ext cx="1178299" cy="882818"/>
          </a:xfrm>
          <a:prstGeom prst="rect">
            <a:avLst/>
          </a:prstGeom>
          <a:noFill/>
        </p:spPr>
      </p:pic>
      <p:pic>
        <p:nvPicPr>
          <p:cNvPr id="94224" name="Picture 16" descr="&amp;Ocy;&amp;bcy;&amp;ocy;&amp;icy; &amp;Mcy;&amp;iecy;&amp;dcy;&amp;vcy;&amp;iecy;&amp;dcy;&amp;icy; &amp;Bcy;&amp;ucy;&amp;rcy;&amp;ycy;&amp;iecy; ( &amp;Gcy;&amp;rcy;&amp;icy;&amp;zcy;&amp;lcy;&amp;icy; ) &amp;Vcy;&amp;zcy;&amp;gcy;&amp;lcy;&amp;yacy;&amp;dcy; &amp;Zcy;&amp;iecy;&amp;lcy;&amp;iecy;&amp;ncy;&amp;ycy;&amp;jcy; &amp;Tcy;&amp;rcy;&amp;acy;&amp;vcy;&amp;acy; &amp;ZHcy;&amp;icy;&amp;vcy;&amp;ocy;&amp;tcy;&amp;ncy;&amp;ycy;&amp;iecy; &amp;Fcy;&amp;ocy;&amp;tcy;&amp;ocy; 330605"/>
          <p:cNvPicPr>
            <a:picLocks noChangeAspect="1" noChangeArrowheads="1"/>
          </p:cNvPicPr>
          <p:nvPr/>
        </p:nvPicPr>
        <p:blipFill>
          <a:blip r:embed="rId6" cstate="print"/>
          <a:srcRect l="32817" t="4476" b="11935"/>
          <a:stretch>
            <a:fillRect/>
          </a:stretch>
        </p:blipFill>
        <p:spPr bwMode="auto">
          <a:xfrm>
            <a:off x="2915816" y="5661248"/>
            <a:ext cx="1224136" cy="792088"/>
          </a:xfrm>
          <a:prstGeom prst="rect">
            <a:avLst/>
          </a:prstGeom>
          <a:noFill/>
        </p:spPr>
      </p:pic>
      <p:pic>
        <p:nvPicPr>
          <p:cNvPr id="94226" name="Picture 18" descr="&amp;scy;&amp;tcy;&amp;rcy;&amp;acy;&amp;ncy;&amp;icy;&amp;tscy;&amp;acy; &amp;fcy;&amp;ocy;&amp;tcy;&amp;ocy;&amp;gcy;&amp;rcy;&amp;acy;&amp;fcy;&amp;acy; WWW.PHOTODOM.COM"/>
          <p:cNvPicPr>
            <a:picLocks noChangeAspect="1" noChangeArrowheads="1"/>
          </p:cNvPicPr>
          <p:nvPr/>
        </p:nvPicPr>
        <p:blipFill>
          <a:blip r:embed="rId7" cstate="print"/>
          <a:srcRect l="25157" t="19843" r="6024" b="15118"/>
          <a:stretch>
            <a:fillRect/>
          </a:stretch>
        </p:blipFill>
        <p:spPr bwMode="auto">
          <a:xfrm>
            <a:off x="5940152" y="5085184"/>
            <a:ext cx="2031943" cy="1440160"/>
          </a:xfrm>
          <a:prstGeom prst="rect">
            <a:avLst/>
          </a:prstGeom>
          <a:noFill/>
        </p:spPr>
      </p:pic>
      <p:pic>
        <p:nvPicPr>
          <p:cNvPr id="94228" name="Picture 20" descr="&amp;yacy;&amp;jcy;&amp;tscy;&amp;ocy; &amp;scy;&amp;tcy;&amp;rcy;&amp;acy;&amp;ucy;&amp;scy;&amp;acy; &amp;Fcy;&amp;ocy;&amp;tcy;&amp;ocy; Online.u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404664"/>
            <a:ext cx="1920213" cy="1440160"/>
          </a:xfrm>
          <a:prstGeom prst="rect">
            <a:avLst/>
          </a:prstGeom>
          <a:noFill/>
        </p:spPr>
      </p:pic>
      <p:pic>
        <p:nvPicPr>
          <p:cNvPr id="94230" name="Picture 22" descr="&amp;Gcy;&amp;acy;&amp;lcy;&amp;iecy;&amp;rcy;&amp;iecy;&amp;yacy; &amp;Mcy;&amp;acy;&amp;kcy;&amp;rcy;&amp;ocy;&amp;kcy;&amp;lcy;&amp;ucy;&amp;bcy;&amp;acy; - &amp;Kcy;&amp;ocy;&amp;mcy;&amp;mcy;&amp;iecy;&amp;ncy;&amp;tcy;&amp;acy;&amp;rcy;&amp;icy;&amp;icy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2348880"/>
            <a:ext cx="1510691" cy="2376264"/>
          </a:xfrm>
          <a:prstGeom prst="rect">
            <a:avLst/>
          </a:prstGeom>
          <a:noFill/>
        </p:spPr>
      </p:pic>
      <p:pic>
        <p:nvPicPr>
          <p:cNvPr id="96258" name="Picture 2" descr="&amp;Ecy;&amp;ncy;&amp;tscy;&amp;icy;&amp;kcy;&amp;lcy;&amp;ocy;&amp;pcy;&amp;iecy;&amp;dcy;&amp;icy;&amp;yacy; &amp;rcy;&amp;ycy;&amp;bcy;&amp;acy;&amp;lcy;&amp;kcy;&amp;icy; - &amp;Rcy;&amp;ycy;&amp;bcy;&amp;acy; - &amp;Kcy;&amp;acy;&amp;rcy;&amp;acy;&amp;scy;&amp;softcy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87824" y="1196752"/>
            <a:ext cx="1080120" cy="1080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375323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br>
              <a:rPr lang="ru-RU" sz="5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«Размножение и развитие животных»</a:t>
            </a:r>
            <a:endParaRPr lang="ru-RU" sz="5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2" descr="&amp;Gcy;&amp;acy;&amp;lcy;&amp;iecy;&amp;rcy;&amp;iecy;&amp;yacy; &amp;Mcy;&amp;acy;&amp;kcy;&amp;rcy;&amp;ocy;&amp;kcy;&amp;lcy;&amp;ucy;&amp;bcy;&amp;acy; - &amp;Kcy;&amp;ocy;&amp;mcy;&amp;mcy;&amp;iecy;&amp;ncy;&amp;tcy;&amp;acy;&amp;r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481736"/>
            <a:ext cx="1510691" cy="2376264"/>
          </a:xfrm>
          <a:prstGeom prst="rect">
            <a:avLst/>
          </a:prstGeom>
          <a:noFill/>
        </p:spPr>
      </p:pic>
      <p:pic>
        <p:nvPicPr>
          <p:cNvPr id="6" name="Picture 18" descr="&amp;scy;&amp;tcy;&amp;rcy;&amp;acy;&amp;ncy;&amp;icy;&amp;tscy;&amp;acy; &amp;fcy;&amp;ocy;&amp;tcy;&amp;ocy;&amp;gcy;&amp;rcy;&amp;acy;&amp;fcy;&amp;acy; WWW.PHOTODOM.COM"/>
          <p:cNvPicPr>
            <a:picLocks noChangeAspect="1" noChangeArrowheads="1"/>
          </p:cNvPicPr>
          <p:nvPr/>
        </p:nvPicPr>
        <p:blipFill>
          <a:blip r:embed="rId3" cstate="print"/>
          <a:srcRect l="25157" t="19843" r="6024" b="15118"/>
          <a:stretch>
            <a:fillRect/>
          </a:stretch>
        </p:blipFill>
        <p:spPr bwMode="auto">
          <a:xfrm>
            <a:off x="6084168" y="404664"/>
            <a:ext cx="2608007" cy="1800200"/>
          </a:xfrm>
          <a:prstGeom prst="rect">
            <a:avLst/>
          </a:prstGeom>
          <a:noFill/>
        </p:spPr>
      </p:pic>
      <p:pic>
        <p:nvPicPr>
          <p:cNvPr id="7" name="Picture 20" descr="&amp;yacy;&amp;jcy;&amp;tscy;&amp;ocy; &amp;scy;&amp;tcy;&amp;rcy;&amp;acy;&amp;ucy;&amp;scy;&amp;acy; &amp;Fcy;&amp;ocy;&amp;tcy;&amp;ocy; Online.u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4664"/>
            <a:ext cx="2640293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Учитель года</Template>
  <TotalTime>1225</TotalTime>
  <Words>347</Words>
  <Application>Microsoft Office PowerPoint</Application>
  <PresentationFormat>Экран (4:3)</PresentationFormat>
  <Paragraphs>119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Уровень</vt:lpstr>
      <vt:lpstr>Российская Федерация Городской округ «Город Клинцы Брянской области» Муниципальное бюджетное общеобразовательное учреждение –  средняя общеобразовательная школа № 7 г. Клинцы  Брянской области Шкуратова Ж.А. Урок окружающего мира в 3 классе УМК «Школа России» </vt:lpstr>
      <vt:lpstr>Насекомые</vt:lpstr>
      <vt:lpstr>Рыбы</vt:lpstr>
      <vt:lpstr>Земноводные</vt:lpstr>
      <vt:lpstr>Пресмыкающиеся, или  рептилии</vt:lpstr>
      <vt:lpstr>Птицы</vt:lpstr>
      <vt:lpstr>Звери, или млекопитающие </vt:lpstr>
      <vt:lpstr>Слайд 8</vt:lpstr>
      <vt:lpstr>Тема:  «Размножение и развитие животных»</vt:lpstr>
      <vt:lpstr>Слайд 10</vt:lpstr>
      <vt:lpstr>      Размножение и развитие                  насекомых  яйцо                          личинка                   куколка                   взрослая                                    (гусеница)                                                    бабочка     </vt:lpstr>
      <vt:lpstr>«Размножение и развитие животных»</vt:lpstr>
      <vt:lpstr>Размножение и развитие    насекомых</vt:lpstr>
      <vt:lpstr>«Размножение и развитие животных»</vt:lpstr>
      <vt:lpstr>    Размножение  и  развитие                         рыб  икра              малёк            рыба </vt:lpstr>
      <vt:lpstr>«Размножение и развитие животных»</vt:lpstr>
      <vt:lpstr>     Размножение и развитие              земноводных</vt:lpstr>
      <vt:lpstr>«Размножение и развитие животных»</vt:lpstr>
      <vt:lpstr>       Размножение и развитие              пресмыкающихся</vt:lpstr>
      <vt:lpstr>«Размножение и развитие животных»</vt:lpstr>
      <vt:lpstr>  Размножение  и  развитие                         птиц</vt:lpstr>
      <vt:lpstr>«Размножение и развитие животных»</vt:lpstr>
      <vt:lpstr>    Размножение  и  развитие зверей, или млекопитающих </vt:lpstr>
      <vt:lpstr>«Размножение и развитие животных»</vt:lpstr>
      <vt:lpstr>Рабочая тетрадь стр. 60 № 2</vt:lpstr>
      <vt:lpstr>       Развитие животных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120</cp:revision>
  <dcterms:created xsi:type="dcterms:W3CDTF">2014-11-21T15:16:14Z</dcterms:created>
  <dcterms:modified xsi:type="dcterms:W3CDTF">2015-02-28T22:10:21Z</dcterms:modified>
</cp:coreProperties>
</file>