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tags/tag6.xml" ContentType="application/vnd.openxmlformats-officedocument.presentationml.tags+xml"/>
  <Override PartName="/ppt/tags/tag7.xml" ContentType="application/vnd.openxmlformats-officedocument.presentationml.tag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4" autoAdjust="0"/>
    <p:restoredTop sz="94709" autoAdjust="0"/>
  </p:normalViewPr>
  <p:slideViewPr>
    <p:cSldViewPr>
      <p:cViewPr>
        <p:scale>
          <a:sx n="77" d="100"/>
          <a:sy n="77" d="100"/>
        </p:scale>
        <p:origin x="-222" y="-72"/>
      </p:cViewPr>
      <p:guideLst>
        <p:guide orient="horz" pos="2160"/>
        <p:guide pos="2880"/>
      </p:guideLst>
    </p:cSldViewPr>
  </p:slideViewPr>
  <p:outlineViewPr>
    <p:cViewPr>
      <p:scale>
        <a:sx n="33" d="100"/>
        <a:sy n="33" d="100"/>
      </p:scale>
      <p:origin x="21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F5894A3-126F-4373-807F-DA1828FEDF91}" type="datetimeFigureOut">
              <a:rPr lang="ru-RU" smtClean="0"/>
              <a:pPr/>
              <a:t>09.12.2009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27379-EEBF-4211-8AB7-C14F694FB5F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F5894A3-126F-4373-807F-DA1828FEDF91}" type="datetimeFigureOut">
              <a:rPr lang="ru-RU" smtClean="0"/>
              <a:pPr/>
              <a:t>09.12.2009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27379-EEBF-4211-8AB7-C14F694FB5F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F5894A3-126F-4373-807F-DA1828FEDF91}" type="datetimeFigureOut">
              <a:rPr lang="ru-RU" smtClean="0"/>
              <a:pPr/>
              <a:t>09.12.2009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27379-EEBF-4211-8AB7-C14F694FB5F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F5894A3-126F-4373-807F-DA1828FEDF91}" type="datetimeFigureOut">
              <a:rPr lang="ru-RU" smtClean="0"/>
              <a:pPr/>
              <a:t>09.12.2009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27379-EEBF-4211-8AB7-C14F694FB5F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F5894A3-126F-4373-807F-DA1828FEDF91}" type="datetimeFigureOut">
              <a:rPr lang="ru-RU" smtClean="0"/>
              <a:pPr/>
              <a:t>09.12.2009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27379-EEBF-4211-8AB7-C14F694FB5F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F5894A3-126F-4373-807F-DA1828FEDF91}" type="datetimeFigureOut">
              <a:rPr lang="ru-RU" smtClean="0"/>
              <a:pPr/>
              <a:t>09.12.2009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A27379-EEBF-4211-8AB7-C14F694FB5F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F5894A3-126F-4373-807F-DA1828FEDF91}" type="datetimeFigureOut">
              <a:rPr lang="ru-RU" smtClean="0"/>
              <a:pPr/>
              <a:t>09.12.2009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4A27379-EEBF-4211-8AB7-C14F694FB5F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F5894A3-126F-4373-807F-DA1828FEDF91}" type="datetimeFigureOut">
              <a:rPr lang="ru-RU" smtClean="0"/>
              <a:pPr/>
              <a:t>09.12.2009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4A27379-EEBF-4211-8AB7-C14F694FB5F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F5894A3-126F-4373-807F-DA1828FEDF91}" type="datetimeFigureOut">
              <a:rPr lang="ru-RU" smtClean="0"/>
              <a:pPr/>
              <a:t>09.12.2009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4A27379-EEBF-4211-8AB7-C14F694FB5F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F5894A3-126F-4373-807F-DA1828FEDF91}" type="datetimeFigureOut">
              <a:rPr lang="ru-RU" smtClean="0"/>
              <a:pPr/>
              <a:t>09.12.2009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A27379-EEBF-4211-8AB7-C14F694FB5F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F5894A3-126F-4373-807F-DA1828FEDF91}" type="datetimeFigureOut">
              <a:rPr lang="ru-RU" smtClean="0"/>
              <a:pPr/>
              <a:t>09.12.2009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A27379-EEBF-4211-8AB7-C14F694FB5F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5894A3-126F-4373-807F-DA1828FEDF91}" type="datetimeFigureOut">
              <a:rPr lang="ru-RU" smtClean="0"/>
              <a:pPr/>
              <a:t>09.12.2009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A27379-EEBF-4211-8AB7-C14F694FB5F9}"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C:\Documents%20and%20Settings\All%20Users\&#1044;&#1086;&#1082;&#1091;&#1084;&#1077;&#1085;&#1090;&#1099;\&#1053;&#1072;&#1089;&#1090;&#1077;&#1085;&#1072;\the_crystal_method_-_london.mp3"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9.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9.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4.xml"/><Relationship Id="rId1" Type="http://schemas.openxmlformats.org/officeDocument/2006/relationships/tags" Target="../tags/tag7.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1714511"/>
          </a:xfrm>
        </p:spPr>
        <p:txBody>
          <a:bodyPr>
            <a:normAutofit/>
          </a:bodyPr>
          <a:lstStyle/>
          <a:p>
            <a:r>
              <a:rPr lang="en-US" sz="8000" b="1" dirty="0" smtClean="0">
                <a:latin typeface="Papyrus" pitchFamily="66" charset="0"/>
              </a:rPr>
              <a:t>LONDON</a:t>
            </a:r>
            <a:endParaRPr lang="ru-RU" sz="8000" b="1" dirty="0"/>
          </a:p>
        </p:txBody>
      </p:sp>
      <p:sp>
        <p:nvSpPr>
          <p:cNvPr id="3" name="Подзаголовок 2"/>
          <p:cNvSpPr>
            <a:spLocks noGrp="1"/>
          </p:cNvSpPr>
          <p:nvPr>
            <p:ph type="subTitle" idx="1"/>
          </p:nvPr>
        </p:nvSpPr>
        <p:spPr>
          <a:xfrm>
            <a:off x="1371600" y="1928802"/>
            <a:ext cx="6486548" cy="4429156"/>
          </a:xfrm>
        </p:spPr>
        <p:txBody>
          <a:bodyPr/>
          <a:lstStyle/>
          <a:p>
            <a:endParaRPr lang="ru-RU" dirty="0"/>
          </a:p>
        </p:txBody>
      </p:sp>
      <p:pic>
        <p:nvPicPr>
          <p:cNvPr id="1026" name="Picture 2" descr="C:\Documents and Settings\All Users\Документы\Настена\лондон\london10[1].jpg"/>
          <p:cNvPicPr>
            <a:picLocks noChangeAspect="1" noChangeArrowheads="1"/>
          </p:cNvPicPr>
          <p:nvPr/>
        </p:nvPicPr>
        <p:blipFill>
          <a:blip r:embed="rId3"/>
          <a:srcRect/>
          <a:stretch>
            <a:fillRect/>
          </a:stretch>
        </p:blipFill>
        <p:spPr bwMode="auto">
          <a:xfrm>
            <a:off x="1357290" y="1928802"/>
            <a:ext cx="6572296" cy="4500594"/>
          </a:xfrm>
          <a:prstGeom prst="rect">
            <a:avLst/>
          </a:prstGeom>
          <a:noFill/>
        </p:spPr>
      </p:pic>
      <p:pic>
        <p:nvPicPr>
          <p:cNvPr id="5" name="the_crystal_method_-_london.mp3">
            <a:hlinkClick r:id="" action="ppaction://media"/>
          </p:cNvPr>
          <p:cNvPicPr>
            <a:picLocks noRot="1" noChangeAspect="1"/>
          </p:cNvPicPr>
          <p:nvPr>
            <a:audioFile r:link="rId1"/>
          </p:nvPr>
        </p:nvPicPr>
        <p:blipFill>
          <a:blip r:embed="rId4"/>
          <a:stretch>
            <a:fillRect/>
          </a:stretch>
        </p:blipFill>
        <p:spPr>
          <a:xfrm>
            <a:off x="500034" y="714356"/>
            <a:ext cx="304800" cy="304800"/>
          </a:xfrm>
          <a:prstGeom prst="rect">
            <a:avLst/>
          </a:prstGeom>
        </p:spPr>
      </p:pic>
    </p:spTree>
  </p:cSld>
  <p:clrMapOvr>
    <a:masterClrMapping/>
  </p:clrMapOvr>
  <p:transition advTm="10000">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5000"/>
                                  </p:stCondLst>
                                  <p:childTnLst>
                                    <p:set>
                                      <p:cBhvr>
                                        <p:cTn id="6" dur="1" fill="hold">
                                          <p:stCondLst>
                                            <p:cond delay="0"/>
                                          </p:stCondLst>
                                        </p:cTn>
                                        <p:tgtEl>
                                          <p:spTgt spid="1026"/>
                                        </p:tgtEl>
                                        <p:attrNameLst>
                                          <p:attrName>style.visibility</p:attrName>
                                        </p:attrNameLst>
                                      </p:cBhvr>
                                      <p:to>
                                        <p:strVal val="visible"/>
                                      </p:to>
                                    </p:set>
                                    <p:animEffect transition="in" filter="diamond(in)">
                                      <p:cBhvr>
                                        <p:cTn id="7" dur="3000"/>
                                        <p:tgtEl>
                                          <p:spTgt spid="1026"/>
                                        </p:tgtEl>
                                      </p:cBhvr>
                                    </p:animEffect>
                                  </p:childTnLst>
                                </p:cTn>
                              </p:par>
                            </p:childTnLst>
                          </p:cTn>
                        </p:par>
                        <p:par>
                          <p:cTn id="8" fill="hold">
                            <p:stCondLst>
                              <p:cond delay="8000"/>
                            </p:stCondLst>
                            <p:childTnLst>
                              <p:par>
                                <p:cTn id="9" presetID="1" presetClass="mediacall" presetSubtype="0" fill="hold" nodeType="afterEffect">
                                  <p:stCondLst>
                                    <p:cond delay="0"/>
                                  </p:stCondLst>
                                  <p:childTnLst>
                                    <p:cmd type="call" cmd="playFrom(0.0)">
                                      <p:cBhvr>
                                        <p:cTn id="10"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1"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083056"/>
          </a:xfrm>
        </p:spPr>
        <p:txBody>
          <a:bodyPr/>
          <a:lstStyle/>
          <a:p>
            <a:endParaRPr lang="ru-RU" dirty="0"/>
          </a:p>
        </p:txBody>
      </p:sp>
      <p:sp>
        <p:nvSpPr>
          <p:cNvPr id="3" name="Содержимое 2"/>
          <p:cNvSpPr>
            <a:spLocks noGrp="1"/>
          </p:cNvSpPr>
          <p:nvPr>
            <p:ph idx="1"/>
          </p:nvPr>
        </p:nvSpPr>
        <p:spPr>
          <a:xfrm>
            <a:off x="457200" y="4572008"/>
            <a:ext cx="8229600" cy="2000264"/>
          </a:xfrm>
        </p:spPr>
        <p:txBody>
          <a:bodyPr>
            <a:normAutofit/>
          </a:bodyPr>
          <a:lstStyle/>
          <a:p>
            <a:pPr algn="just"/>
            <a:r>
              <a:rPr lang="en-US" sz="1800" i="1" dirty="0" smtClean="0">
                <a:solidFill>
                  <a:srgbClr val="FFFF00"/>
                </a:solidFill>
              </a:rPr>
              <a:t>Many, many years ago the Romans went to England.  They built a town on the River Thames. The name of the town  was </a:t>
            </a:r>
            <a:r>
              <a:rPr lang="en-US" sz="1800" i="1" dirty="0" err="1" smtClean="0">
                <a:solidFill>
                  <a:srgbClr val="FFFF00"/>
                </a:solidFill>
              </a:rPr>
              <a:t>Londinium</a:t>
            </a:r>
            <a:r>
              <a:rPr lang="en-US" sz="1800" i="1" dirty="0" smtClean="0">
                <a:solidFill>
                  <a:srgbClr val="FFFF00"/>
                </a:solidFill>
              </a:rPr>
              <a:t>. The Romans  built </a:t>
            </a:r>
            <a:r>
              <a:rPr lang="en-US" sz="1800" i="1" dirty="0" err="1" smtClean="0">
                <a:solidFill>
                  <a:srgbClr val="FFFF00"/>
                </a:solidFill>
              </a:rPr>
              <a:t>Londinium</a:t>
            </a:r>
            <a:r>
              <a:rPr lang="en-US" sz="1800" i="1" dirty="0" smtClean="0">
                <a:solidFill>
                  <a:srgbClr val="FFFF00"/>
                </a:solidFill>
              </a:rPr>
              <a:t> near the river.  Soon the Romans built  a bridge over the River Thames and a lot of roads from </a:t>
            </a:r>
            <a:r>
              <a:rPr lang="en-US" sz="1800" i="1" dirty="0" err="1">
                <a:solidFill>
                  <a:srgbClr val="FFFF00"/>
                </a:solidFill>
              </a:rPr>
              <a:t>L</a:t>
            </a:r>
            <a:r>
              <a:rPr lang="en-US" sz="1800" i="1" dirty="0" err="1" smtClean="0">
                <a:solidFill>
                  <a:srgbClr val="FFFF00"/>
                </a:solidFill>
              </a:rPr>
              <a:t>ondinium</a:t>
            </a:r>
            <a:r>
              <a:rPr lang="en-US" sz="1800" i="1" dirty="0" smtClean="0">
                <a:solidFill>
                  <a:srgbClr val="FFFF00"/>
                </a:solidFill>
              </a:rPr>
              <a:t> to other parts of </a:t>
            </a:r>
            <a:r>
              <a:rPr lang="en-US" sz="1800" i="1" dirty="0">
                <a:solidFill>
                  <a:srgbClr val="FFFF00"/>
                </a:solidFill>
              </a:rPr>
              <a:t>B</a:t>
            </a:r>
            <a:r>
              <a:rPr lang="en-US" sz="1800" i="1" dirty="0" smtClean="0">
                <a:solidFill>
                  <a:srgbClr val="FFFF00"/>
                </a:solidFill>
              </a:rPr>
              <a:t>ritain.  By the year 400, there were fifty thousands people in </a:t>
            </a:r>
            <a:r>
              <a:rPr lang="en-US" sz="1800" i="1" dirty="0" err="1" smtClean="0">
                <a:solidFill>
                  <a:srgbClr val="FFFF00"/>
                </a:solidFill>
              </a:rPr>
              <a:t>Londinium</a:t>
            </a:r>
            <a:r>
              <a:rPr lang="en-US" sz="1800" i="1" dirty="0" smtClean="0">
                <a:solidFill>
                  <a:srgbClr val="FFFF00"/>
                </a:solidFill>
              </a:rPr>
              <a:t>.  Soon after 400, the Romans left Britain. We don’t know very much about </a:t>
            </a:r>
            <a:r>
              <a:rPr lang="en-US" sz="1800" i="1" dirty="0" err="1" smtClean="0">
                <a:solidFill>
                  <a:srgbClr val="FFFF00"/>
                </a:solidFill>
              </a:rPr>
              <a:t>Londinium</a:t>
            </a:r>
            <a:r>
              <a:rPr lang="en-US" sz="1800" i="1" dirty="0" smtClean="0">
                <a:solidFill>
                  <a:srgbClr val="FFFF00"/>
                </a:solidFill>
              </a:rPr>
              <a:t> between 400 and 1000.</a:t>
            </a:r>
          </a:p>
        </p:txBody>
      </p:sp>
      <p:pic>
        <p:nvPicPr>
          <p:cNvPr id="2050" name="Picture 2" descr="C:\Documents and Settings\All Users\Документы\Настена\лондон\43097516_65[1].jpg"/>
          <p:cNvPicPr>
            <a:picLocks noChangeAspect="1" noChangeArrowheads="1"/>
          </p:cNvPicPr>
          <p:nvPr/>
        </p:nvPicPr>
        <p:blipFill>
          <a:blip r:embed="rId3"/>
          <a:srcRect/>
          <a:stretch>
            <a:fillRect/>
          </a:stretch>
        </p:blipFill>
        <p:spPr bwMode="auto">
          <a:xfrm>
            <a:off x="428596" y="158750"/>
            <a:ext cx="8286808" cy="4198944"/>
          </a:xfrm>
          <a:prstGeom prst="rect">
            <a:avLst/>
          </a:prstGeom>
          <a:noFill/>
        </p:spPr>
      </p:pic>
    </p:spTree>
    <p:custDataLst>
      <p:tags r:id="rId1"/>
    </p:custDataLst>
  </p:cSld>
  <p:clrMapOvr>
    <a:masterClrMapping/>
  </p:clrMapOvr>
  <p:transition advTm="2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3000"/>
                                  </p:stCondLst>
                                  <p:childTnLst>
                                    <p:set>
                                      <p:cBhvr>
                                        <p:cTn id="6" dur="1" fill="hold">
                                          <p:stCondLst>
                                            <p:cond delay="0"/>
                                          </p:stCondLst>
                                        </p:cTn>
                                        <p:tgtEl>
                                          <p:spTgt spid="2050"/>
                                        </p:tgtEl>
                                        <p:attrNameLst>
                                          <p:attrName>style.visibility</p:attrName>
                                        </p:attrNameLst>
                                      </p:cBhvr>
                                      <p:to>
                                        <p:strVal val="visible"/>
                                      </p:to>
                                    </p:set>
                                    <p:animEffect transition="in" filter="diamond(in)">
                                      <p:cBhvr>
                                        <p:cTn id="7" dur="3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4800600"/>
            <a:ext cx="5786478" cy="57160"/>
          </a:xfrm>
        </p:spPr>
        <p:txBody>
          <a:bodyPr>
            <a:normAutofit fontScale="90000"/>
          </a:bodyPr>
          <a:lstStyle/>
          <a:p>
            <a:pPr algn="ctr"/>
            <a:endParaRPr lang="ru-RU" sz="2800" dirty="0">
              <a:solidFill>
                <a:srgbClr val="FFFF00"/>
              </a:solidFill>
            </a:endParaRPr>
          </a:p>
        </p:txBody>
      </p:sp>
      <p:sp>
        <p:nvSpPr>
          <p:cNvPr id="4" name="Текст 3"/>
          <p:cNvSpPr>
            <a:spLocks noGrp="1"/>
          </p:cNvSpPr>
          <p:nvPr>
            <p:ph type="body" sz="half" idx="2"/>
          </p:nvPr>
        </p:nvSpPr>
        <p:spPr>
          <a:xfrm>
            <a:off x="428596" y="5072074"/>
            <a:ext cx="8215370" cy="1357322"/>
          </a:xfrm>
        </p:spPr>
        <p:txBody>
          <a:bodyPr>
            <a:normAutofit/>
          </a:bodyPr>
          <a:lstStyle/>
          <a:p>
            <a:pPr algn="just"/>
            <a:r>
              <a:rPr lang="en-US" sz="1600" i="1" dirty="0" smtClean="0">
                <a:solidFill>
                  <a:srgbClr val="FFFF00"/>
                </a:solidFill>
              </a:rPr>
              <a:t>The River Thames has always been part of London’s history. Until 1749, there was only one bridge over the river: London Bridge. Now there are more than twenty bridges  over the Thames.  In October 1796 there was a fire in the old city of London. The fire started in a house on London Bridge. The weather was fine that day, there were few houses on London Bridge. The fire started on Thursday and was over on Friday. The people of London built a new city after the fire.</a:t>
            </a:r>
            <a:endParaRPr lang="ru-RU" sz="1600" i="1" dirty="0">
              <a:solidFill>
                <a:srgbClr val="FFFF00"/>
              </a:solidFill>
            </a:endParaRPr>
          </a:p>
        </p:txBody>
      </p:sp>
      <p:pic>
        <p:nvPicPr>
          <p:cNvPr id="3074" name="Picture 2" descr="C:\Documents and Settings\All Users\Документы\Настена\лондон\0_7ae4_72120fff_XL.jpg"/>
          <p:cNvPicPr>
            <a:picLocks noGrp="1" noChangeAspect="1" noChangeArrowheads="1"/>
          </p:cNvPicPr>
          <p:nvPr>
            <p:ph type="pic" idx="1"/>
          </p:nvPr>
        </p:nvPicPr>
        <p:blipFill>
          <a:blip r:embed="rId3"/>
          <a:srcRect/>
          <a:stretch>
            <a:fillRect/>
          </a:stretch>
        </p:blipFill>
        <p:spPr bwMode="auto">
          <a:xfrm>
            <a:off x="1643042" y="285728"/>
            <a:ext cx="5786478" cy="4643470"/>
          </a:xfrm>
          <a:prstGeom prst="rect">
            <a:avLst/>
          </a:prstGeom>
          <a:noFill/>
        </p:spPr>
      </p:pic>
    </p:spTree>
    <p:custDataLst>
      <p:tags r:id="rId1"/>
    </p:custDataLst>
  </p:cSld>
  <p:clrMapOvr>
    <a:masterClrMapping/>
  </p:clrMapOvr>
  <p:transition advTm="2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3000"/>
                                  </p:stCondLst>
                                  <p:childTnLst>
                                    <p:set>
                                      <p:cBhvr>
                                        <p:cTn id="6" dur="1" fill="hold">
                                          <p:stCondLst>
                                            <p:cond delay="0"/>
                                          </p:stCondLst>
                                        </p:cTn>
                                        <p:tgtEl>
                                          <p:spTgt spid="3074"/>
                                        </p:tgtEl>
                                        <p:attrNameLst>
                                          <p:attrName>style.visibility</p:attrName>
                                        </p:attrNameLst>
                                      </p:cBhvr>
                                      <p:to>
                                        <p:strVal val="visible"/>
                                      </p:to>
                                    </p:set>
                                    <p:animEffect transition="in" filter="diamond(in)">
                                      <p:cBhvr>
                                        <p:cTn id="7" dur="3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368808"/>
          </a:xfrm>
        </p:spPr>
        <p:txBody>
          <a:bodyPr/>
          <a:lstStyle/>
          <a:p>
            <a:endParaRPr lang="ru-RU" dirty="0"/>
          </a:p>
        </p:txBody>
      </p:sp>
      <p:sp>
        <p:nvSpPr>
          <p:cNvPr id="3" name="Содержимое 2"/>
          <p:cNvSpPr>
            <a:spLocks noGrp="1"/>
          </p:cNvSpPr>
          <p:nvPr>
            <p:ph idx="1"/>
          </p:nvPr>
        </p:nvSpPr>
        <p:spPr>
          <a:xfrm>
            <a:off x="457200" y="5500702"/>
            <a:ext cx="8229600" cy="1071570"/>
          </a:xfrm>
        </p:spPr>
        <p:txBody>
          <a:bodyPr>
            <a:normAutofit fontScale="92500"/>
          </a:bodyPr>
          <a:lstStyle/>
          <a:p>
            <a:pPr algn="just"/>
            <a:r>
              <a:rPr lang="en-US" sz="1800" i="1" dirty="0" smtClean="0">
                <a:solidFill>
                  <a:srgbClr val="FFFF00"/>
                </a:solidFill>
              </a:rPr>
              <a:t>London is the biggest city in Britain.  London is one of the most important cities in the world. It is a centre for business and for tourism. In London you can find some of the best theatres, cinemas and museums. There are ten thousand streets in London.</a:t>
            </a:r>
            <a:endParaRPr lang="ru-RU" sz="1800" i="1" dirty="0">
              <a:solidFill>
                <a:srgbClr val="FFFF00"/>
              </a:solidFill>
            </a:endParaRPr>
          </a:p>
        </p:txBody>
      </p:sp>
      <p:pic>
        <p:nvPicPr>
          <p:cNvPr id="5123" name="Picture 3" descr="C:\Documents and Settings\All Users\Документы\Настена\лондон\3124London11[1].jpg"/>
          <p:cNvPicPr>
            <a:picLocks noChangeAspect="1" noChangeArrowheads="1"/>
          </p:cNvPicPr>
          <p:nvPr/>
        </p:nvPicPr>
        <p:blipFill>
          <a:blip r:embed="rId3"/>
          <a:srcRect/>
          <a:stretch>
            <a:fillRect/>
          </a:stretch>
        </p:blipFill>
        <p:spPr bwMode="auto">
          <a:xfrm>
            <a:off x="428596" y="285728"/>
            <a:ext cx="8286808" cy="5072098"/>
          </a:xfrm>
          <a:prstGeom prst="rect">
            <a:avLst/>
          </a:prstGeom>
          <a:noFill/>
        </p:spPr>
      </p:pic>
    </p:spTree>
    <p:custDataLst>
      <p:tags r:id="rId1"/>
    </p:custDataLst>
  </p:cSld>
  <p:clrMapOvr>
    <a:masterClrMapping/>
  </p:clrMapOvr>
  <p:transition advTm="2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3000"/>
                                  </p:stCondLst>
                                  <p:childTnLst>
                                    <p:set>
                                      <p:cBhvr>
                                        <p:cTn id="6" dur="1" fill="hold">
                                          <p:stCondLst>
                                            <p:cond delay="0"/>
                                          </p:stCondLst>
                                        </p:cTn>
                                        <p:tgtEl>
                                          <p:spTgt spid="5123"/>
                                        </p:tgtEl>
                                        <p:attrNameLst>
                                          <p:attrName>style.visibility</p:attrName>
                                        </p:attrNameLst>
                                      </p:cBhvr>
                                      <p:to>
                                        <p:strVal val="visible"/>
                                      </p:to>
                                    </p:set>
                                    <p:animEffect transition="in" filter="diamond(in)">
                                      <p:cBhvr>
                                        <p:cTn id="7" dur="3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5321618"/>
            <a:ext cx="5486400" cy="45719"/>
          </a:xfrm>
        </p:spPr>
        <p:txBody>
          <a:bodyPr>
            <a:normAutofit fontScale="90000"/>
          </a:bodyPr>
          <a:lstStyle/>
          <a:p>
            <a:endParaRPr lang="ru-RU" dirty="0"/>
          </a:p>
        </p:txBody>
      </p:sp>
      <p:sp>
        <p:nvSpPr>
          <p:cNvPr id="4" name="Текст 3"/>
          <p:cNvSpPr>
            <a:spLocks noGrp="1"/>
          </p:cNvSpPr>
          <p:nvPr>
            <p:ph type="body" sz="half" idx="2"/>
          </p:nvPr>
        </p:nvSpPr>
        <p:spPr>
          <a:xfrm>
            <a:off x="571472" y="5500702"/>
            <a:ext cx="7929618" cy="714380"/>
          </a:xfrm>
        </p:spPr>
        <p:txBody>
          <a:bodyPr>
            <a:normAutofit/>
          </a:bodyPr>
          <a:lstStyle/>
          <a:p>
            <a:pPr algn="just"/>
            <a:r>
              <a:rPr lang="en-US" sz="1800" i="1" dirty="0" smtClean="0">
                <a:solidFill>
                  <a:srgbClr val="FFFF00"/>
                </a:solidFill>
              </a:rPr>
              <a:t>The heart of London is the City. It is the  oldest part of London. Many people work in the City but very few live there. There are many banks and other offices there too.</a:t>
            </a:r>
            <a:endParaRPr lang="ru-RU" sz="1800" i="1" dirty="0">
              <a:solidFill>
                <a:srgbClr val="FFFF00"/>
              </a:solidFill>
            </a:endParaRPr>
          </a:p>
        </p:txBody>
      </p:sp>
      <p:pic>
        <p:nvPicPr>
          <p:cNvPr id="1026" name="Picture 2" descr="C:\Documents and Settings\All Users\Документы\Настена\P1020108.jpg"/>
          <p:cNvPicPr>
            <a:picLocks noGrp="1" noChangeAspect="1" noChangeArrowheads="1"/>
          </p:cNvPicPr>
          <p:nvPr>
            <p:ph type="pic" idx="1"/>
          </p:nvPr>
        </p:nvPicPr>
        <p:blipFill>
          <a:blip r:embed="rId3"/>
          <a:srcRect t="18056" b="18056"/>
          <a:stretch>
            <a:fillRect/>
          </a:stretch>
        </p:blipFill>
        <p:spPr bwMode="auto">
          <a:xfrm>
            <a:off x="1357290" y="285728"/>
            <a:ext cx="6429420" cy="5143536"/>
          </a:xfrm>
          <a:prstGeom prst="rect">
            <a:avLst/>
          </a:prstGeom>
          <a:noFill/>
        </p:spPr>
      </p:pic>
    </p:spTree>
    <p:custDataLst>
      <p:tags r:id="rId1"/>
    </p:custDataLst>
  </p:cSld>
  <p:clrMapOvr>
    <a:masterClrMapping/>
  </p:clrMapOvr>
  <p:transition advTm="2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3000"/>
                                  </p:stCondLst>
                                  <p:childTnLst>
                                    <p:set>
                                      <p:cBhvr>
                                        <p:cTn id="6" dur="1" fill="hold">
                                          <p:stCondLst>
                                            <p:cond delay="0"/>
                                          </p:stCondLst>
                                        </p:cTn>
                                        <p:tgtEl>
                                          <p:spTgt spid="1026"/>
                                        </p:tgtEl>
                                        <p:attrNameLst>
                                          <p:attrName>style.visibility</p:attrName>
                                        </p:attrNameLst>
                                      </p:cBhvr>
                                      <p:to>
                                        <p:strVal val="visible"/>
                                      </p:to>
                                    </p:set>
                                    <p:animEffect transition="in" filter="diamond(in)">
                                      <p:cBhvr>
                                        <p:cTn id="7" dur="3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725998"/>
          </a:xfrm>
        </p:spPr>
        <p:txBody>
          <a:bodyPr/>
          <a:lstStyle/>
          <a:p>
            <a:endParaRPr lang="ru-RU" dirty="0"/>
          </a:p>
        </p:txBody>
      </p:sp>
      <p:sp>
        <p:nvSpPr>
          <p:cNvPr id="3" name="Содержимое 2"/>
          <p:cNvSpPr>
            <a:spLocks noGrp="1"/>
          </p:cNvSpPr>
          <p:nvPr>
            <p:ph idx="1"/>
          </p:nvPr>
        </p:nvSpPr>
        <p:spPr>
          <a:xfrm>
            <a:off x="457200" y="5143512"/>
            <a:ext cx="8229600" cy="982651"/>
          </a:xfrm>
        </p:spPr>
        <p:txBody>
          <a:bodyPr>
            <a:normAutofit/>
          </a:bodyPr>
          <a:lstStyle/>
          <a:p>
            <a:r>
              <a:rPr lang="en-US" sz="1800" i="1" dirty="0" smtClean="0">
                <a:solidFill>
                  <a:srgbClr val="FFFF00"/>
                </a:solidFill>
              </a:rPr>
              <a:t>There are some interesting places in the City or near it. One of them is the Tower of London. The Tower of London was a fortress, a palace, a prison and the King’s Zoo. William Conqueror built it in the eleventh century. Now it is the museum.</a:t>
            </a:r>
            <a:endParaRPr lang="ru-RU" sz="1800" i="1" dirty="0">
              <a:solidFill>
                <a:srgbClr val="FFFF00"/>
              </a:solidFill>
            </a:endParaRPr>
          </a:p>
        </p:txBody>
      </p:sp>
      <p:pic>
        <p:nvPicPr>
          <p:cNvPr id="2050" name="Picture 2" descr="C:\Documents and Settings\All Users\Документы\Настена\Tower-of-London.jpg"/>
          <p:cNvPicPr>
            <a:picLocks noChangeAspect="1" noChangeArrowheads="1"/>
          </p:cNvPicPr>
          <p:nvPr/>
        </p:nvPicPr>
        <p:blipFill>
          <a:blip r:embed="rId3"/>
          <a:srcRect/>
          <a:stretch>
            <a:fillRect/>
          </a:stretch>
        </p:blipFill>
        <p:spPr bwMode="auto">
          <a:xfrm>
            <a:off x="1500166" y="285728"/>
            <a:ext cx="6286544" cy="4714908"/>
          </a:xfrm>
          <a:prstGeom prst="rect">
            <a:avLst/>
          </a:prstGeom>
          <a:noFill/>
        </p:spPr>
      </p:pic>
    </p:spTree>
    <p:custDataLst>
      <p:tags r:id="rId1"/>
    </p:custDataLst>
  </p:cSld>
  <p:clrMapOvr>
    <a:masterClrMapping/>
  </p:clrMapOvr>
  <p:transition advTm="2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3000"/>
                                  </p:stCondLst>
                                  <p:childTnLst>
                                    <p:set>
                                      <p:cBhvr>
                                        <p:cTn id="6" dur="1" fill="hold">
                                          <p:stCondLst>
                                            <p:cond delay="0"/>
                                          </p:stCondLst>
                                        </p:cTn>
                                        <p:tgtEl>
                                          <p:spTgt spid="2050"/>
                                        </p:tgtEl>
                                        <p:attrNameLst>
                                          <p:attrName>style.visibility</p:attrName>
                                        </p:attrNameLst>
                                      </p:cBhvr>
                                      <p:to>
                                        <p:strVal val="visible"/>
                                      </p:to>
                                    </p:set>
                                    <p:animEffect transition="in" filter="diamond(in)">
                                      <p:cBhvr>
                                        <p:cTn id="7" dur="3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797436"/>
          </a:xfrm>
        </p:spPr>
        <p:txBody>
          <a:bodyPr/>
          <a:lstStyle/>
          <a:p>
            <a:endParaRPr lang="ru-RU" dirty="0"/>
          </a:p>
        </p:txBody>
      </p:sp>
      <p:sp>
        <p:nvSpPr>
          <p:cNvPr id="3" name="Содержимое 2"/>
          <p:cNvSpPr>
            <a:spLocks noGrp="1"/>
          </p:cNvSpPr>
          <p:nvPr>
            <p:ph idx="1"/>
          </p:nvPr>
        </p:nvSpPr>
        <p:spPr>
          <a:xfrm>
            <a:off x="457200" y="5214950"/>
            <a:ext cx="8229600" cy="1285884"/>
          </a:xfrm>
        </p:spPr>
        <p:txBody>
          <a:bodyPr>
            <a:normAutofit/>
          </a:bodyPr>
          <a:lstStyle/>
          <a:p>
            <a:r>
              <a:rPr lang="en-US" sz="1800" i="1" dirty="0" smtClean="0">
                <a:solidFill>
                  <a:srgbClr val="FFFF00"/>
                </a:solidFill>
              </a:rPr>
              <a:t>The centre of London is Trafalgar Square. Some people say it is the most beautiful place in London. In the middle of the square stands a tall column. It is a monument to Admiral Nelson. Four bronze lions look at the square from the monument. There are two beautiful fountains.</a:t>
            </a:r>
            <a:endParaRPr lang="ru-RU" sz="1800" i="1" dirty="0">
              <a:solidFill>
                <a:srgbClr val="FFFF00"/>
              </a:solidFill>
            </a:endParaRPr>
          </a:p>
        </p:txBody>
      </p:sp>
      <p:pic>
        <p:nvPicPr>
          <p:cNvPr id="3075" name="Picture 3" descr="C:\Documents and Settings\All Users\Документы\Настена\P1020478.jpg"/>
          <p:cNvPicPr>
            <a:picLocks noChangeAspect="1" noChangeArrowheads="1"/>
          </p:cNvPicPr>
          <p:nvPr/>
        </p:nvPicPr>
        <p:blipFill>
          <a:blip r:embed="rId3"/>
          <a:srcRect/>
          <a:stretch>
            <a:fillRect/>
          </a:stretch>
        </p:blipFill>
        <p:spPr bwMode="auto">
          <a:xfrm>
            <a:off x="1500166" y="285728"/>
            <a:ext cx="6167438" cy="4857784"/>
          </a:xfrm>
          <a:prstGeom prst="rect">
            <a:avLst/>
          </a:prstGeom>
          <a:noFill/>
        </p:spPr>
      </p:pic>
    </p:spTree>
    <p:custDataLst>
      <p:tags r:id="rId1"/>
    </p:custDataLst>
  </p:cSld>
  <p:clrMapOvr>
    <a:masterClrMapping/>
  </p:clrMapOvr>
  <p:transition advTm="2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3000"/>
                                  </p:stCondLst>
                                  <p:childTnLst>
                                    <p:set>
                                      <p:cBhvr>
                                        <p:cTn id="6" dur="1" fill="hold">
                                          <p:stCondLst>
                                            <p:cond delay="0"/>
                                          </p:stCondLst>
                                        </p:cTn>
                                        <p:tgtEl>
                                          <p:spTgt spid="3075"/>
                                        </p:tgtEl>
                                        <p:attrNameLst>
                                          <p:attrName>style.visibility</p:attrName>
                                        </p:attrNameLst>
                                      </p:cBhvr>
                                      <p:to>
                                        <p:strVal val="visible"/>
                                      </p:to>
                                    </p:set>
                                    <p:animEffect transition="in" filter="diamond(in)">
                                      <p:cBhvr>
                                        <p:cTn id="7" dur="3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normAutofit fontScale="90000"/>
          </a:bodyPr>
          <a:lstStyle/>
          <a:p>
            <a:pPr algn="just"/>
            <a:r>
              <a:rPr lang="en-US" sz="1800" i="1" dirty="0" smtClean="0">
                <a:solidFill>
                  <a:srgbClr val="FFFF00"/>
                </a:solidFill>
              </a:rPr>
              <a:t>This was a small view of London. Visit to London and you will know much.</a:t>
            </a:r>
            <a:br>
              <a:rPr lang="en-US" sz="1800" i="1" dirty="0" smtClean="0">
                <a:solidFill>
                  <a:srgbClr val="FFFF00"/>
                </a:solidFill>
              </a:rPr>
            </a:br>
            <a:r>
              <a:rPr lang="en-US" sz="1800" i="1" dirty="0" smtClean="0">
                <a:solidFill>
                  <a:srgbClr val="FFFF00"/>
                </a:solidFill>
              </a:rPr>
              <a:t/>
            </a:r>
            <a:br>
              <a:rPr lang="en-US" sz="1800" i="1" dirty="0" smtClean="0">
                <a:solidFill>
                  <a:srgbClr val="FFFF00"/>
                </a:solidFill>
              </a:rPr>
            </a:br>
            <a:r>
              <a:rPr lang="en-US" sz="1800" i="1" dirty="0" smtClean="0">
                <a:solidFill>
                  <a:srgbClr val="FFFF00"/>
                </a:solidFill>
              </a:rPr>
              <a:t>This  slide show was prepared by </a:t>
            </a:r>
            <a:r>
              <a:rPr lang="en-US" sz="1800" i="1" dirty="0" err="1" smtClean="0">
                <a:solidFill>
                  <a:srgbClr val="FFFF00"/>
                </a:solidFill>
              </a:rPr>
              <a:t>Anastasiya</a:t>
            </a:r>
            <a:r>
              <a:rPr lang="en-US" sz="1800" i="1" dirty="0" smtClean="0">
                <a:solidFill>
                  <a:srgbClr val="FFFF00"/>
                </a:solidFill>
              </a:rPr>
              <a:t> </a:t>
            </a:r>
            <a:r>
              <a:rPr lang="en-US" sz="1800" i="1" dirty="0" err="1" smtClean="0">
                <a:solidFill>
                  <a:srgbClr val="FFFF00"/>
                </a:solidFill>
              </a:rPr>
              <a:t>Erokhina</a:t>
            </a:r>
            <a:r>
              <a:rPr lang="en-US" sz="1800" i="1" dirty="0" smtClean="0">
                <a:solidFill>
                  <a:srgbClr val="FFFF00"/>
                </a:solidFill>
              </a:rPr>
              <a:t> and </a:t>
            </a:r>
            <a:r>
              <a:rPr lang="en-US" sz="1800" i="1" dirty="0" err="1" smtClean="0">
                <a:solidFill>
                  <a:srgbClr val="FFFF00"/>
                </a:solidFill>
              </a:rPr>
              <a:t>Ksenia</a:t>
            </a:r>
            <a:r>
              <a:rPr lang="en-US" sz="1800" i="1" dirty="0" smtClean="0">
                <a:solidFill>
                  <a:srgbClr val="FFFF00"/>
                </a:solidFill>
              </a:rPr>
              <a:t> </a:t>
            </a:r>
            <a:r>
              <a:rPr lang="en-US" sz="1800" i="1" dirty="0" err="1" smtClean="0">
                <a:solidFill>
                  <a:srgbClr val="FFFF00"/>
                </a:solidFill>
              </a:rPr>
              <a:t>Maskoleva</a:t>
            </a:r>
            <a:r>
              <a:rPr lang="en-US" sz="1800" i="1" dirty="0" smtClean="0">
                <a:solidFill>
                  <a:srgbClr val="FFFF00"/>
                </a:solidFill>
              </a:rPr>
              <a:t>. </a:t>
            </a:r>
            <a:endParaRPr lang="ru-RU" sz="1800" i="1" dirty="0">
              <a:solidFill>
                <a:srgbClr val="FFFF00"/>
              </a:solidFill>
            </a:endParaRPr>
          </a:p>
        </p:txBody>
      </p:sp>
      <p:pic>
        <p:nvPicPr>
          <p:cNvPr id="4098" name="Picture 2" descr="C:\Documents and Settings\All Users\Документы\Настена\london_29.jpg"/>
          <p:cNvPicPr>
            <a:picLocks noGrp="1" noChangeAspect="1" noChangeArrowheads="1"/>
          </p:cNvPicPr>
          <p:nvPr>
            <p:ph sz="half" idx="1"/>
          </p:nvPr>
        </p:nvPicPr>
        <p:blipFill>
          <a:blip r:embed="rId3"/>
          <a:srcRect/>
          <a:stretch>
            <a:fillRect/>
          </a:stretch>
        </p:blipFill>
        <p:spPr bwMode="auto">
          <a:xfrm>
            <a:off x="218016" y="1643050"/>
            <a:ext cx="4386467" cy="4500594"/>
          </a:xfrm>
          <a:prstGeom prst="rect">
            <a:avLst/>
          </a:prstGeom>
          <a:noFill/>
        </p:spPr>
      </p:pic>
      <p:pic>
        <p:nvPicPr>
          <p:cNvPr id="4099" name="Picture 3" descr="C:\Documents and Settings\All Users\Документы\Настена\london_8.jpg"/>
          <p:cNvPicPr>
            <a:picLocks noGrp="1" noChangeAspect="1" noChangeArrowheads="1"/>
          </p:cNvPicPr>
          <p:nvPr>
            <p:ph sz="half" idx="2"/>
          </p:nvPr>
        </p:nvPicPr>
        <p:blipFill>
          <a:blip r:embed="rId4"/>
          <a:srcRect/>
          <a:stretch>
            <a:fillRect/>
          </a:stretch>
        </p:blipFill>
        <p:spPr bwMode="auto">
          <a:xfrm>
            <a:off x="4714876" y="1643050"/>
            <a:ext cx="3975874" cy="4500594"/>
          </a:xfrm>
          <a:prstGeom prst="rect">
            <a:avLst/>
          </a:prstGeom>
          <a:noFill/>
        </p:spPr>
      </p:pic>
    </p:spTree>
    <p:custDataLst>
      <p:tags r:id="rId1"/>
    </p:custDataLst>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3000"/>
                                  </p:stCondLst>
                                  <p:childTnLst>
                                    <p:set>
                                      <p:cBhvr>
                                        <p:cTn id="6" dur="1" fill="hold">
                                          <p:stCondLst>
                                            <p:cond delay="0"/>
                                          </p:stCondLst>
                                        </p:cTn>
                                        <p:tgtEl>
                                          <p:spTgt spid="4098"/>
                                        </p:tgtEl>
                                        <p:attrNameLst>
                                          <p:attrName>style.visibility</p:attrName>
                                        </p:attrNameLst>
                                      </p:cBhvr>
                                      <p:to>
                                        <p:strVal val="visible"/>
                                      </p:to>
                                    </p:set>
                                    <p:animEffect transition="in" filter="diamond(in)">
                                      <p:cBhvr>
                                        <p:cTn id="7" dur="3000"/>
                                        <p:tgtEl>
                                          <p:spTgt spid="4098"/>
                                        </p:tgtEl>
                                      </p:cBhvr>
                                    </p:animEffect>
                                  </p:childTnLst>
                                </p:cTn>
                              </p:par>
                              <p:par>
                                <p:cTn id="8" presetID="8" presetClass="entr" presetSubtype="16" fill="hold" nodeType="withEffect">
                                  <p:stCondLst>
                                    <p:cond delay="3000"/>
                                  </p:stCondLst>
                                  <p:childTnLst>
                                    <p:set>
                                      <p:cBhvr>
                                        <p:cTn id="9" dur="1" fill="hold">
                                          <p:stCondLst>
                                            <p:cond delay="0"/>
                                          </p:stCondLst>
                                        </p:cTn>
                                        <p:tgtEl>
                                          <p:spTgt spid="4099"/>
                                        </p:tgtEl>
                                        <p:attrNameLst>
                                          <p:attrName>style.visibility</p:attrName>
                                        </p:attrNameLst>
                                      </p:cBhvr>
                                      <p:to>
                                        <p:strVal val="visible"/>
                                      </p:to>
                                    </p:set>
                                    <p:animEffect transition="in" filter="diamond(in)">
                                      <p:cBhvr>
                                        <p:cTn id="10" dur="3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2|2.3"/>
</p:tagLst>
</file>

<file path=ppt/tags/tag2.xml><?xml version="1.0" encoding="utf-8"?>
<p:tagLst xmlns:a="http://schemas.openxmlformats.org/drawingml/2006/main" xmlns:r="http://schemas.openxmlformats.org/officeDocument/2006/relationships" xmlns:p="http://schemas.openxmlformats.org/presentationml/2006/main">
  <p:tag name="TIMING" val="|0.8"/>
</p:tagLst>
</file>

<file path=ppt/tags/tag3.xml><?xml version="1.0" encoding="utf-8"?>
<p:tagLst xmlns:a="http://schemas.openxmlformats.org/drawingml/2006/main" xmlns:r="http://schemas.openxmlformats.org/officeDocument/2006/relationships" xmlns:p="http://schemas.openxmlformats.org/presentationml/2006/main">
  <p:tag name="TIMING" val="|0.4"/>
</p:tagLst>
</file>

<file path=ppt/tags/tag4.xml><?xml version="1.0" encoding="utf-8"?>
<p:tagLst xmlns:a="http://schemas.openxmlformats.org/drawingml/2006/main" xmlns:r="http://schemas.openxmlformats.org/officeDocument/2006/relationships" xmlns:p="http://schemas.openxmlformats.org/presentationml/2006/main">
  <p:tag name="TIMING" val="|5.2"/>
</p:tagLst>
</file>

<file path=ppt/tags/tag5.xml><?xml version="1.0" encoding="utf-8"?>
<p:tagLst xmlns:a="http://schemas.openxmlformats.org/drawingml/2006/main" xmlns:r="http://schemas.openxmlformats.org/officeDocument/2006/relationships" xmlns:p="http://schemas.openxmlformats.org/presentationml/2006/main">
  <p:tag name="TIMING" val="|4.3"/>
</p:tagLst>
</file>

<file path=ppt/tags/tag6.xml><?xml version="1.0" encoding="utf-8"?>
<p:tagLst xmlns:a="http://schemas.openxmlformats.org/drawingml/2006/main" xmlns:r="http://schemas.openxmlformats.org/officeDocument/2006/relationships" xmlns:p="http://schemas.openxmlformats.org/presentationml/2006/main">
  <p:tag name="TIMING" val="|4.4"/>
</p:tagLst>
</file>

<file path=ppt/tags/tag7.xml><?xml version="1.0" encoding="utf-8"?>
<p:tagLst xmlns:a="http://schemas.openxmlformats.org/drawingml/2006/main" xmlns:r="http://schemas.openxmlformats.org/officeDocument/2006/relationships" xmlns:p="http://schemas.openxmlformats.org/presentationml/2006/main">
  <p:tag name="TIMING" val="|1.6"/>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TotalTime>
  <Words>411</Words>
  <Application>Microsoft Office PowerPoint</Application>
  <PresentationFormat>Экран (4:3)</PresentationFormat>
  <Paragraphs>8</Paragraphs>
  <Slides>8</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LONDON</vt:lpstr>
      <vt:lpstr>Слайд 2</vt:lpstr>
      <vt:lpstr>Слайд 3</vt:lpstr>
      <vt:lpstr>Слайд 4</vt:lpstr>
      <vt:lpstr>Слайд 5</vt:lpstr>
      <vt:lpstr>Слайд 6</vt:lpstr>
      <vt:lpstr>Слайд 7</vt:lpstr>
      <vt:lpstr>This was a small view of London. Visit to London and you will know much.  This  slide show was prepared by Anastasiya Erokhina and Ksenia Maskoleva. </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LONDON</dc:title>
  <dc:creator>COMP</dc:creator>
  <cp:lastModifiedBy>COMP</cp:lastModifiedBy>
  <cp:revision>28</cp:revision>
  <dcterms:created xsi:type="dcterms:W3CDTF">2009-11-29T12:10:31Z</dcterms:created>
  <dcterms:modified xsi:type="dcterms:W3CDTF">2009-12-09T20:07:25Z</dcterms:modified>
</cp:coreProperties>
</file>