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57" r:id="rId5"/>
    <p:sldId id="267" r:id="rId6"/>
    <p:sldId id="265" r:id="rId7"/>
    <p:sldId id="268" r:id="rId8"/>
    <p:sldId id="264" r:id="rId9"/>
    <p:sldId id="258" r:id="rId10"/>
    <p:sldId id="269" r:id="rId11"/>
    <p:sldId id="261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691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24351008465709256"/>
          <c:y val="6.6151537187527892E-2"/>
          <c:w val="0.48517880890680887"/>
          <c:h val="0.55578129025387535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ученики класса 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молочный </c:v>
                </c:pt>
                <c:pt idx="1">
                  <c:v>тёмный</c:v>
                </c:pt>
                <c:pt idx="2">
                  <c:v>белый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23</c:v>
                </c:pt>
                <c:pt idx="1">
                  <c:v>5</c:v>
                </c:pt>
                <c:pt idx="2">
                  <c:v>19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ученики школы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молочный </c:v>
                </c:pt>
                <c:pt idx="1">
                  <c:v>тёмный</c:v>
                </c:pt>
                <c:pt idx="2">
                  <c:v>белый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21</c:v>
                </c:pt>
                <c:pt idx="1">
                  <c:v>8</c:v>
                </c:pt>
                <c:pt idx="2">
                  <c:v>18</c:v>
                </c:pt>
              </c:numCache>
            </c:numRef>
          </c:val>
        </c:ser>
        <c:axId val="54608256"/>
        <c:axId val="54609792"/>
      </c:barChart>
      <c:catAx>
        <c:axId val="54608256"/>
        <c:scaling>
          <c:orientation val="minMax"/>
        </c:scaling>
        <c:axPos val="b"/>
        <c:tickLblPos val="nextTo"/>
        <c:crossAx val="54609792"/>
        <c:crosses val="autoZero"/>
        <c:auto val="1"/>
        <c:lblAlgn val="ctr"/>
        <c:lblOffset val="100"/>
      </c:catAx>
      <c:valAx>
        <c:axId val="54609792"/>
        <c:scaling>
          <c:orientation val="minMax"/>
        </c:scaling>
        <c:axPos val="l"/>
        <c:majorGridlines/>
        <c:numFmt formatCode="General" sourceLinked="1"/>
        <c:tickLblPos val="nextTo"/>
        <c:crossAx val="546082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3.5366187779159217E-2"/>
          <c:y val="0.70147075914468571"/>
          <c:w val="0.53374835731413095"/>
          <c:h val="0.19193753725727308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7E5E6-2029-481D-8AF5-CBFA1F68D479}" type="datetimeFigureOut">
              <a:rPr lang="ru-RU" smtClean="0"/>
              <a:pPr/>
              <a:t>11.03.2011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D8D3B2C-2299-4F76-9D02-D7142B2F57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7E5E6-2029-481D-8AF5-CBFA1F68D479}" type="datetimeFigureOut">
              <a:rPr lang="ru-RU" smtClean="0"/>
              <a:pPr/>
              <a:t>11.03.2011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D3B2C-2299-4F76-9D02-D7142B2F57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7E5E6-2029-481D-8AF5-CBFA1F68D479}" type="datetimeFigureOut">
              <a:rPr lang="ru-RU" smtClean="0"/>
              <a:pPr/>
              <a:t>11.03.2011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D3B2C-2299-4F76-9D02-D7142B2F57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7E5E6-2029-481D-8AF5-CBFA1F68D479}" type="datetimeFigureOut">
              <a:rPr lang="ru-RU" smtClean="0"/>
              <a:pPr/>
              <a:t>11.03.2011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D8D3B2C-2299-4F76-9D02-D7142B2F57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7E5E6-2029-481D-8AF5-CBFA1F68D479}" type="datetimeFigureOut">
              <a:rPr lang="ru-RU" smtClean="0"/>
              <a:pPr/>
              <a:t>11.03.2011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D3B2C-2299-4F76-9D02-D7142B2F57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7E5E6-2029-481D-8AF5-CBFA1F68D479}" type="datetimeFigureOut">
              <a:rPr lang="ru-RU" smtClean="0"/>
              <a:pPr/>
              <a:t>11.03.2011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D3B2C-2299-4F76-9D02-D7142B2F57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7E5E6-2029-481D-8AF5-CBFA1F68D479}" type="datetimeFigureOut">
              <a:rPr lang="ru-RU" smtClean="0"/>
              <a:pPr/>
              <a:t>11.03.2011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D8D3B2C-2299-4F76-9D02-D7142B2F57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7E5E6-2029-481D-8AF5-CBFA1F68D479}" type="datetimeFigureOut">
              <a:rPr lang="ru-RU" smtClean="0"/>
              <a:pPr/>
              <a:t>11.03.2011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D3B2C-2299-4F76-9D02-D7142B2F57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7E5E6-2029-481D-8AF5-CBFA1F68D479}" type="datetimeFigureOut">
              <a:rPr lang="ru-RU" smtClean="0"/>
              <a:pPr/>
              <a:t>11.03.2011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D3B2C-2299-4F76-9D02-D7142B2F57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7E5E6-2029-481D-8AF5-CBFA1F68D479}" type="datetimeFigureOut">
              <a:rPr lang="ru-RU" smtClean="0"/>
              <a:pPr/>
              <a:t>11.03.2011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D3B2C-2299-4F76-9D02-D7142B2F57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7E5E6-2029-481D-8AF5-CBFA1F68D479}" type="datetimeFigureOut">
              <a:rPr lang="ru-RU" smtClean="0"/>
              <a:pPr/>
              <a:t>11.03.2011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D3B2C-2299-4F76-9D02-D7142B2F57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F07E5E6-2029-481D-8AF5-CBFA1F68D479}" type="datetimeFigureOut">
              <a:rPr lang="ru-RU" smtClean="0"/>
              <a:pPr/>
              <a:t>11.03.2011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D8D3B2C-2299-4F76-9D02-D7142B2F57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0.png"/><Relationship Id="rId2" Type="http://schemas.openxmlformats.org/officeDocument/2006/relationships/hyperlink" Target="http://last24.info/pictures/052008/5/1103300050_392722741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21region.org/uploads/posts/2010-10/1287809376_motivator-9922.gif" TargetMode="External"/><Relationship Id="rId5" Type="http://schemas.openxmlformats.org/officeDocument/2006/relationships/image" Target="../media/image19.jpeg"/><Relationship Id="rId4" Type="http://schemas.openxmlformats.org/officeDocument/2006/relationships/hyperlink" Target="http://i1.woman.ru/images/article/9/e/img_9ee90eda852a7a36316f8b2c009ac9f6.jpg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stat17.privet.ru/lr/092e490a35e7d83aca5e869ed67cf21a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4048" y="5445224"/>
            <a:ext cx="3835152" cy="951853"/>
          </a:xfrm>
        </p:spPr>
        <p:txBody>
          <a:bodyPr>
            <a:normAutofit/>
          </a:bodyPr>
          <a:lstStyle/>
          <a:p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1268760"/>
            <a:ext cx="8458200" cy="1152128"/>
          </a:xfrm>
        </p:spPr>
        <p:txBody>
          <a:bodyPr>
            <a:normAutofit/>
          </a:bodyPr>
          <a:lstStyle/>
          <a:p>
            <a:pPr algn="ctr"/>
            <a:endParaRPr lang="ru-RU" sz="6000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942" y="0"/>
            <a:ext cx="911105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Прямоугольник 12"/>
          <p:cNvSpPr/>
          <p:nvPr/>
        </p:nvSpPr>
        <p:spPr>
          <a:xfrm>
            <a:off x="1187624" y="1700809"/>
            <a:ext cx="684076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latin typeface="Monotype Corsiva" pitchFamily="66" charset="0"/>
              </a:rPr>
              <a:t>Почему люди любят шоколад?</a:t>
            </a:r>
            <a:endParaRPr lang="ru-RU" sz="6000" b="1" i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10800000" flipV="1">
            <a:off x="3347864" y="4160113"/>
            <a:ext cx="496855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Monotype Corsiva" pitchFamily="66" charset="0"/>
              </a:rPr>
              <a:t>Работу выполняла ученица 1 «Б» класса Суслова Полина.</a:t>
            </a:r>
          </a:p>
          <a:p>
            <a:r>
              <a:rPr lang="ru-RU" sz="2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Monotype Corsiva" pitchFamily="66" charset="0"/>
              </a:rPr>
              <a:t>Руководитель: </a:t>
            </a:r>
            <a:r>
              <a:rPr lang="ru-RU" sz="2400" b="1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Monotype Corsiva" pitchFamily="66" charset="0"/>
              </a:rPr>
              <a:t>Решанова</a:t>
            </a:r>
            <a:r>
              <a:rPr lang="ru-RU" sz="2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Monotype Corsiva" pitchFamily="66" charset="0"/>
              </a:rPr>
              <a:t> Т.Н.</a:t>
            </a:r>
            <a:endParaRPr lang="ru-RU" sz="2400" b="1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23 из 64000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412776"/>
            <a:ext cx="3489960" cy="33299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i-main-pic" descr="Картинка 298 из 64000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808" y="1844824"/>
            <a:ext cx="4290060" cy="31455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i-main-pic" descr="Картинка 360 из 64000">
            <a:hlinkClick r:id="rId6" tgtFrame="_blank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83768" y="1916832"/>
            <a:ext cx="3970020" cy="381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0"/>
                            </p:stCondLst>
                            <p:childTnLst>
                              <p:par>
                                <p:cTn id="26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4000"/>
                            </p:stCondLst>
                            <p:childTnLst>
                              <p:par>
                                <p:cTn id="3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000"/>
                            </p:stCondLst>
                            <p:childTnLst>
                              <p:par>
                                <p:cTn id="39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484313"/>
            <a:ext cx="8219256" cy="459581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Monotype Corsiva" pitchFamily="66" charset="0"/>
              </a:rPr>
              <a:t>В любом шоколаде есть основные ингредиенты как: какао, какао масло, молоко, сахар. </a:t>
            </a:r>
          </a:p>
          <a:p>
            <a:r>
              <a:rPr lang="ru-RU" b="1" i="1" dirty="0" smtClean="0">
                <a:latin typeface="Monotype Corsiva" pitchFamily="66" charset="0"/>
              </a:rPr>
              <a:t>Шоколад, который тает быстро в рту и в руках, оказался более вкусным и натуральным.</a:t>
            </a:r>
          </a:p>
          <a:p>
            <a:r>
              <a:rPr lang="ru-RU" b="1" i="1" dirty="0" smtClean="0">
                <a:latin typeface="Monotype Corsiva" pitchFamily="66" charset="0"/>
              </a:rPr>
              <a:t>Детям нашего класса, а также нашей школы нравится молочный шоколад.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55576" y="620688"/>
            <a:ext cx="24064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latin typeface="Monotype Corsiva" pitchFamily="66" charset="0"/>
              </a:rPr>
              <a:t>Выводы.</a:t>
            </a:r>
            <a:endParaRPr lang="ru-RU" sz="5400" b="1" i="1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420888"/>
            <a:ext cx="74168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Monotype Corsiva" pitchFamily="66" charset="0"/>
              </a:rPr>
              <a:t>Спасибо за внимание.</a:t>
            </a:r>
            <a:endParaRPr lang="ru-RU" sz="5400" b="1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Monotype Corsiva" pitchFamily="66" charset="0"/>
              </a:rPr>
              <a:t>Цель:</a:t>
            </a:r>
            <a:endParaRPr lang="ru-RU" b="1" i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i="1" dirty="0" smtClean="0">
                <a:latin typeface="Monotype Corsiva" pitchFamily="66" charset="0"/>
              </a:rPr>
              <a:t>Выяснить, почему люди любят шоколад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86800" cy="838200"/>
          </a:xfrm>
        </p:spPr>
        <p:txBody>
          <a:bodyPr/>
          <a:lstStyle/>
          <a:p>
            <a:r>
              <a:rPr lang="ru-RU" b="1" i="1" dirty="0" smtClean="0">
                <a:latin typeface="Monotype Corsiva" pitchFamily="66" charset="0"/>
              </a:rPr>
              <a:t>Задачи:</a:t>
            </a:r>
            <a:endParaRPr lang="ru-RU" b="1" i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latin typeface="Monotype Corsiva" pitchFamily="66" charset="0"/>
              </a:rPr>
              <a:t>Познакомиться с историей  шоколада ;</a:t>
            </a:r>
          </a:p>
          <a:p>
            <a:r>
              <a:rPr lang="ru-RU" b="1" i="1" dirty="0" smtClean="0">
                <a:latin typeface="Monotype Corsiva" pitchFamily="66" charset="0"/>
              </a:rPr>
              <a:t>изучить состав шоколада;</a:t>
            </a:r>
          </a:p>
          <a:p>
            <a:r>
              <a:rPr lang="ru-RU" b="1" i="1" dirty="0" smtClean="0">
                <a:latin typeface="Monotype Corsiva" pitchFamily="66" charset="0"/>
              </a:rPr>
              <a:t>проверить качество шоколада в домашних условиях;</a:t>
            </a:r>
          </a:p>
          <a:p>
            <a:r>
              <a:rPr lang="ru-RU" b="1" i="1" dirty="0" smtClean="0">
                <a:latin typeface="Monotype Corsiva" pitchFamily="66" charset="0"/>
              </a:rPr>
              <a:t>Выяснить, как влияет шоколад на людей;</a:t>
            </a:r>
          </a:p>
          <a:p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latin typeface="Monotype Corsiva" pitchFamily="66" charset="0"/>
              </a:rPr>
              <a:t>История шоколада.</a:t>
            </a:r>
            <a:endParaRPr lang="ru-RU" b="1" i="1" dirty="0">
              <a:latin typeface="Monotype Corsiva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1340768"/>
            <a:ext cx="2535660" cy="183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4005064"/>
            <a:ext cx="257814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i-main-pic" descr="Картинка 8 из 21">
            <a:hlinkClick r:id="rId4" tgtFrame="_blank"/>
          </p:cNvPr>
          <p:cNvPicPr>
            <a:picLocks noGrp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1412776"/>
            <a:ext cx="4824536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B:\ДМИТРИЙ\Школа\фото с уроков\IMG_09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32656"/>
            <a:ext cx="4176464" cy="2952328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079" name="Picture 7" descr="B:\ДМИТРИЙ\Школа\фото с уроков\IMG_09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573016"/>
            <a:ext cx="4104456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tx1">
                <a:lumMod val="75000"/>
                <a:lumOff val="25000"/>
              </a:schemeClr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:\ДМИТРИЙ\Школа\Проект.деятельность\Новая папка\iCAJWWG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268760"/>
            <a:ext cx="2664296" cy="2016224"/>
          </a:xfrm>
          <a:prstGeom prst="roundRect">
            <a:avLst>
              <a:gd name="adj" fmla="val 16667"/>
            </a:avLst>
          </a:prstGeom>
          <a:ln>
            <a:solidFill>
              <a:schemeClr val="bg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051720" y="548681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atin typeface="Monotype Corsiva" pitchFamily="66" charset="0"/>
                <a:cs typeface="Arial" pitchFamily="34" charset="0"/>
              </a:rPr>
              <a:t>Состав шоколада</a:t>
            </a:r>
            <a:r>
              <a:rPr lang="ru-RU" sz="3600" dirty="0" smtClean="0">
                <a:latin typeface="Monotype Corsiva" pitchFamily="66" charset="0"/>
                <a:cs typeface="Arial" pitchFamily="34" charset="0"/>
              </a:rPr>
              <a:t>.</a:t>
            </a:r>
            <a:endParaRPr lang="ru-RU" sz="3600" dirty="0"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2051" name="Picture 3" descr="B:\ДМИТРИЙ\Школа\Проект.деятельность\Новая папка\iCAGOO4K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861048"/>
            <a:ext cx="2592288" cy="2350616"/>
          </a:xfrm>
          <a:prstGeom prst="roundRect">
            <a:avLst>
              <a:gd name="adj" fmla="val 16667"/>
            </a:avLst>
          </a:prstGeom>
          <a:ln w="12700">
            <a:solidFill>
              <a:schemeClr val="bg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2" name="Picture 4" descr="B:\ДМИТРИЙ\Школа\Проект.деятельность\Новая папка\iCA070JU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1196752"/>
            <a:ext cx="2592288" cy="21602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bg2">
                <a:lumMod val="75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3" name="Picture 3" descr="B:\ДМИТРИЙ\Школа\Проект.деятельность\шоколад\Новая папка\5977tt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3933056"/>
            <a:ext cx="2808312" cy="223224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B:\ДМИТРИЙ\Школа\фото с уроков\IMG_09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48680"/>
            <a:ext cx="3744416" cy="25202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3" name="Picture 6" descr="B:\ДМИТРИЙ\Школа\фото с уроков\IMG_09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3645024"/>
            <a:ext cx="3744416" cy="25202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:\ДМИТРИЙ\Школа\Проект.деятельность\Новая папка\i[3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645024"/>
            <a:ext cx="3456384" cy="2831915"/>
          </a:xfrm>
          <a:prstGeom prst="ellipse">
            <a:avLst/>
          </a:prstGeom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1027" name="Picture 3" descr="B:\ДМИТРИЙ\Школа\Проект.деятельность\Новая папка\iCA7ZSQZ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340768"/>
            <a:ext cx="3384376" cy="2376264"/>
          </a:xfrm>
          <a:prstGeom prst="ellipse">
            <a:avLst/>
          </a:prstGeom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1028" name="Picture 4" descr="B:\ДМИТРИЙ\Школа\Проект.деятельность\Новая папка\orig-10623721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1340768"/>
            <a:ext cx="3000333" cy="2160240"/>
          </a:xfrm>
          <a:prstGeom prst="ellipse">
            <a:avLst/>
          </a:prstGeom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2428860" y="500042"/>
            <a:ext cx="42942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Виды шоколада.</a:t>
            </a:r>
            <a:endParaRPr lang="ru-RU" sz="4800" b="1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404813"/>
            <a:ext cx="7643813" cy="107950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0" y="1660525"/>
          <a:ext cx="8266113" cy="4864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75656" y="692696"/>
            <a:ext cx="504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Monotype Corsiva" pitchFamily="66" charset="0"/>
              </a:rPr>
              <a:t>Результаты исследования.</a:t>
            </a:r>
            <a:endParaRPr lang="ru-RU" sz="3200" b="1" i="1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481</TotalTime>
  <Words>121</Words>
  <Application>Microsoft Office PowerPoint</Application>
  <PresentationFormat>Экран (4:3)</PresentationFormat>
  <Paragraphs>20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Слайд 1</vt:lpstr>
      <vt:lpstr>Цель:</vt:lpstr>
      <vt:lpstr>Задачи:</vt:lpstr>
      <vt:lpstr>История шоколада.</vt:lpstr>
      <vt:lpstr>Слайд 5</vt:lpstr>
      <vt:lpstr>Слайд 6</vt:lpstr>
      <vt:lpstr>Слайд 7</vt:lpstr>
      <vt:lpstr>Слайд 8</vt:lpstr>
      <vt:lpstr>  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Выполняли: ученики 1 «б» класса руководитель Решанова т.н.</dc:title>
  <dc:creator>дима</dc:creator>
  <cp:lastModifiedBy>дима</cp:lastModifiedBy>
  <cp:revision>54</cp:revision>
  <dcterms:created xsi:type="dcterms:W3CDTF">2011-01-29T18:02:31Z</dcterms:created>
  <dcterms:modified xsi:type="dcterms:W3CDTF">2011-03-11T01:25:14Z</dcterms:modified>
</cp:coreProperties>
</file>