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36" r:id="rId1"/>
  </p:sldMasterIdLst>
  <p:notesMasterIdLst>
    <p:notesMasterId r:id="rId15"/>
  </p:notesMasterIdLst>
  <p:handoutMasterIdLst>
    <p:handoutMasterId r:id="rId16"/>
  </p:handoutMasterIdLst>
  <p:sldIdLst>
    <p:sldId id="293" r:id="rId2"/>
    <p:sldId id="295" r:id="rId3"/>
    <p:sldId id="296" r:id="rId4"/>
    <p:sldId id="297" r:id="rId5"/>
    <p:sldId id="298" r:id="rId6"/>
    <p:sldId id="302" r:id="rId7"/>
    <p:sldId id="301" r:id="rId8"/>
    <p:sldId id="299" r:id="rId9"/>
    <p:sldId id="300" r:id="rId10"/>
    <p:sldId id="303" r:id="rId11"/>
    <p:sldId id="308" r:id="rId12"/>
    <p:sldId id="304" r:id="rId13"/>
    <p:sldId id="305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900"/>
    <a:srgbClr val="660066"/>
    <a:srgbClr val="CC0000"/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629" autoAdjust="0"/>
    <p:restoredTop sz="98925" autoAdjust="0"/>
  </p:normalViewPr>
  <p:slideViewPr>
    <p:cSldViewPr>
      <p:cViewPr varScale="1">
        <p:scale>
          <a:sx n="116" d="100"/>
          <a:sy n="116" d="100"/>
        </p:scale>
        <p:origin x="1086" y="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ru-RU" dirty="0" smtClean="0"/>
              <a:t>Калейдоскоп нашей жизни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E2D807A-4C00-4730-B460-F941EED1AEBE}" type="datetimeFigureOut">
              <a:rPr lang="ru-RU" smtClean="0"/>
              <a:pPr/>
              <a:t>27.02.2015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377376C-33EE-4884-AC21-A9B631C64070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3747473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ru-RU" dirty="0" smtClean="0"/>
              <a:t>Калейдоскоп нашей жизни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8D77C1D-EE42-4631-884E-8B366BF106A1}" type="datetimeFigureOut">
              <a:rPr lang="ru-RU" smtClean="0"/>
              <a:pPr/>
              <a:t>27.02.2015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5E38D1F-AB1A-4C35-8347-E8173D28B35D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846455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A036E2-5B86-4A57-B1FC-17ED9A82179E}" type="datetimeFigureOut">
              <a:rPr lang="ru-RU" smtClean="0"/>
              <a:pPr/>
              <a:t>27.02.2015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F88A8B-6DBD-4EFF-9361-41BA3902F1A2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946096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A036E2-5B86-4A57-B1FC-17ED9A82179E}" type="datetimeFigureOut">
              <a:rPr lang="ru-RU" smtClean="0"/>
              <a:pPr/>
              <a:t>27.02.2015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F88A8B-6DBD-4EFF-9361-41BA3902F1A2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506053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A036E2-5B86-4A57-B1FC-17ED9A82179E}" type="datetimeFigureOut">
              <a:rPr lang="ru-RU" smtClean="0"/>
              <a:pPr/>
              <a:t>27.02.2015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F88A8B-6DBD-4EFF-9361-41BA3902F1A2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562749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A036E2-5B86-4A57-B1FC-17ED9A82179E}" type="datetimeFigureOut">
              <a:rPr lang="ru-RU" smtClean="0"/>
              <a:pPr/>
              <a:t>27.02.2015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F88A8B-6DBD-4EFF-9361-41BA3902F1A2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95466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A036E2-5B86-4A57-B1FC-17ED9A82179E}" type="datetimeFigureOut">
              <a:rPr lang="ru-RU" smtClean="0"/>
              <a:pPr/>
              <a:t>27.02.2015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F88A8B-6DBD-4EFF-9361-41BA3902F1A2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015124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A036E2-5B86-4A57-B1FC-17ED9A82179E}" type="datetimeFigureOut">
              <a:rPr lang="ru-RU" smtClean="0"/>
              <a:pPr/>
              <a:t>27.02.2015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F88A8B-6DBD-4EFF-9361-41BA3902F1A2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935975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A036E2-5B86-4A57-B1FC-17ED9A82179E}" type="datetimeFigureOut">
              <a:rPr lang="ru-RU" smtClean="0"/>
              <a:pPr/>
              <a:t>27.02.2015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F88A8B-6DBD-4EFF-9361-41BA3902F1A2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737386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A036E2-5B86-4A57-B1FC-17ED9A82179E}" type="datetimeFigureOut">
              <a:rPr lang="ru-RU" smtClean="0"/>
              <a:pPr/>
              <a:t>27.02.2015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F88A8B-6DBD-4EFF-9361-41BA3902F1A2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525274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A036E2-5B86-4A57-B1FC-17ED9A82179E}" type="datetimeFigureOut">
              <a:rPr lang="ru-RU" smtClean="0"/>
              <a:pPr/>
              <a:t>27.02.2015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F88A8B-6DBD-4EFF-9361-41BA3902F1A2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686024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A036E2-5B86-4A57-B1FC-17ED9A82179E}" type="datetimeFigureOut">
              <a:rPr lang="ru-RU" smtClean="0"/>
              <a:pPr/>
              <a:t>27.02.2015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F88A8B-6DBD-4EFF-9361-41BA3902F1A2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532786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A036E2-5B86-4A57-B1FC-17ED9A82179E}" type="datetimeFigureOut">
              <a:rPr lang="ru-RU" smtClean="0"/>
              <a:pPr/>
              <a:t>27.02.2015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F88A8B-6DBD-4EFF-9361-41BA3902F1A2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071019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A036E2-5B86-4A57-B1FC-17ED9A82179E}" type="datetimeFigureOut">
              <a:rPr lang="ru-RU" smtClean="0"/>
              <a:pPr/>
              <a:t>27.02.2015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F88A8B-6DBD-4EFF-9361-41BA3902F1A2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253683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37" r:id="rId1"/>
    <p:sldLayoutId id="2147483938" r:id="rId2"/>
    <p:sldLayoutId id="2147483939" r:id="rId3"/>
    <p:sldLayoutId id="2147483940" r:id="rId4"/>
    <p:sldLayoutId id="2147483941" r:id="rId5"/>
    <p:sldLayoutId id="2147483942" r:id="rId6"/>
    <p:sldLayoutId id="2147483943" r:id="rId7"/>
    <p:sldLayoutId id="2147483944" r:id="rId8"/>
    <p:sldLayoutId id="2147483945" r:id="rId9"/>
    <p:sldLayoutId id="2147483946" r:id="rId10"/>
    <p:sldLayoutId id="2147483947" r:id="rId11"/>
  </p:sldLayoutIdLst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Голубые холмы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8596" y="428604"/>
            <a:ext cx="8286808" cy="6120000"/>
          </a:xfrm>
          <a:prstGeom prst="rect">
            <a:avLst/>
          </a:prstGeom>
        </p:spPr>
      </p:pic>
      <p:pic>
        <p:nvPicPr>
          <p:cNvPr id="4" name="Рисунок 3" descr="C:\Users\валек\Desktop\IMG_3018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57473" y="3308604"/>
            <a:ext cx="4896000" cy="32400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2030" y="548680"/>
            <a:ext cx="8293374" cy="2759924"/>
          </a:xfrm>
        </p:spPr>
        <p:txBody>
          <a:bodyPr>
            <a:normAutofit fontScale="90000"/>
          </a:bodyPr>
          <a:lstStyle/>
          <a:p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Доклад на МО воспитателей </a:t>
            </a:r>
            <a:br>
              <a:rPr lang="ru-RU" sz="2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ГБСКОУ школы-интерната №1 им. К. К. Грота</a:t>
            </a:r>
            <a:r>
              <a:rPr lang="ru-RU" sz="22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Нагаец Валентина Николаевна 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воспитатель ВКК 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3100" b="1" dirty="0" smtClean="0">
                <a:latin typeface="Times New Roman" pitchFamily="18" charset="0"/>
                <a:cs typeface="Times New Roman" pitchFamily="18" charset="0"/>
              </a:rPr>
              <a:t>Психологическая дезадаптация </a:t>
            </a:r>
            <a:br>
              <a:rPr lang="ru-RU" sz="31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b="1" dirty="0" smtClean="0">
                <a:latin typeface="Times New Roman" pitchFamily="18" charset="0"/>
                <a:cs typeface="Times New Roman" pitchFamily="18" charset="0"/>
              </a:rPr>
              <a:t>у учащихся 5 классов, имеющих зрительную недостаточность.</a:t>
            </a:r>
            <a:r>
              <a:rPr lang="ru-RU" sz="53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300" b="1" dirty="0" smtClean="0">
                <a:latin typeface="Times New Roman" pitchFamily="18" charset="0"/>
                <a:cs typeface="Times New Roman" pitchFamily="18" charset="0"/>
              </a:rPr>
            </a:br>
            <a:endParaRPr lang="ru-RU" sz="67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054378" y="274638"/>
            <a:ext cx="4632422" cy="1143000"/>
          </a:xfrm>
        </p:spPr>
        <p:txBody>
          <a:bodyPr>
            <a:normAutofit fontScale="90000"/>
          </a:bodyPr>
          <a:lstStyle/>
          <a:p>
            <a:r>
              <a:rPr lang="ru-RU" b="1" i="1" spc="600" dirty="0" smtClean="0">
                <a:solidFill>
                  <a:srgbClr val="00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 это всё                                   о нас!</a:t>
            </a:r>
            <a:endParaRPr lang="ru-RU" b="1" i="1" spc="600" dirty="0">
              <a:solidFill>
                <a:srgbClr val="0099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 descr="E:\Отчет за полугодие\фото\IMG_927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54378" y="1946637"/>
            <a:ext cx="5089622" cy="360000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C:\Users\валек\Documents\Пираты,Новый год\IMG_7708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32710" y="2637"/>
            <a:ext cx="5489403" cy="374400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C:\Users\kabinet412\Documents\Новый год\IMG_7540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24099" y="3573016"/>
            <a:ext cx="4326213" cy="2880000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851230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2000" dirty="0"/>
              <a:t>Н</a:t>
            </a:r>
            <a:r>
              <a:rPr lang="ru-RU" sz="2000" dirty="0" smtClean="0"/>
              <a:t>ас много, мы разные.</a:t>
            </a:r>
            <a:endParaRPr lang="ru-RU" sz="2000" dirty="0"/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>
          <a:xfrm>
            <a:off x="114399" y="134784"/>
            <a:ext cx="8873259" cy="6723216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НАС много</a:t>
            </a:r>
          </a:p>
          <a:p>
            <a:r>
              <a:rPr lang="ru-RU" sz="2800" b="1" dirty="0" smtClean="0">
                <a:solidFill>
                  <a:srgbClr val="00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МЫ разные</a:t>
            </a:r>
          </a:p>
          <a:p>
            <a:endParaRPr lang="ru-RU" sz="2400" dirty="0">
              <a:solidFill>
                <a:srgbClr val="0070C0"/>
              </a:solidFill>
            </a:endParaRPr>
          </a:p>
          <a:p>
            <a:endParaRPr lang="ru-RU" sz="2400" dirty="0" smtClean="0">
              <a:solidFill>
                <a:srgbClr val="0070C0"/>
              </a:solidFill>
            </a:endParaRPr>
          </a:p>
          <a:p>
            <a:endParaRPr lang="ru-RU" sz="2400" dirty="0">
              <a:solidFill>
                <a:srgbClr val="0070C0"/>
              </a:solidFill>
            </a:endParaRPr>
          </a:p>
          <a:p>
            <a:endParaRPr lang="ru-RU" sz="2400" dirty="0" smtClean="0">
              <a:solidFill>
                <a:srgbClr val="0070C0"/>
              </a:solidFill>
            </a:endParaRPr>
          </a:p>
          <a:p>
            <a:pPr algn="l"/>
            <a:r>
              <a:rPr lang="ru-RU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Хотим много                                     Объединяет </a:t>
            </a:r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знать и уметь                                    </a:t>
            </a:r>
            <a:r>
              <a:rPr lang="ru-RU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нас  дружба!</a:t>
            </a:r>
          </a:p>
          <a:p>
            <a:pPr algn="l"/>
            <a:endParaRPr lang="ru-RU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3" descr="C:\Users\kabinet412\Documents\8марта-школа, параолимпиада\IMG_8643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-13772" y="263775"/>
            <a:ext cx="3429867" cy="244201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3" name="Picture 6" descr="C:\Users\kabinet412\Documents\квн-русский язык 2012\IMG_3075 (2)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653078" y="134784"/>
            <a:ext cx="3318862" cy="2700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9" name="Picture 2" descr="E:\_bPKLHA6VWQ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771800" y="1844824"/>
            <a:ext cx="3426787" cy="238002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10" name="Picture 5" descr="C:\Users\kabinet412\Documents\8марта-школа, параолимпиада\IMG_8856.JPG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04397" y="3999509"/>
            <a:ext cx="3779491" cy="2700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11" name="Picture 2" descr="IMG_8943"/>
          <p:cNvPicPr>
            <a:picLocks noChangeAspect="1" noChangeArrowheads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283760" y="3999509"/>
            <a:ext cx="3703899" cy="2700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287161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347" y="2708920"/>
            <a:ext cx="9099653" cy="1584176"/>
          </a:xfrm>
        </p:spPr>
        <p:txBody>
          <a:bodyPr>
            <a:normAutofit/>
          </a:bodyPr>
          <a:lstStyle/>
          <a:p>
            <a:pPr algn="l"/>
            <a:r>
              <a:rPr lang="ru-RU" sz="4000" b="1" i="1" dirty="0" smtClean="0">
                <a:solidFill>
                  <a:srgbClr val="66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Вместе                                     с мамами!</a:t>
            </a:r>
            <a:endParaRPr lang="ru-RU" sz="4000" b="1" i="1" dirty="0">
              <a:solidFill>
                <a:srgbClr val="6600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10" descr="C:\Users\kabinet412\Documents\Праздники 5 кл\102_166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62736" y="-8483"/>
            <a:ext cx="3840517" cy="288000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9" descr="C:\Users\kabinet412\Documents\Праздники 5 кл\102_1674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03483" y="4149080"/>
            <a:ext cx="3840517" cy="288000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E:\Отчет за полугодие\в печать\огонек 8 марта\IMG_8940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884047" y="-8483"/>
            <a:ext cx="4259953" cy="288000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3" descr="E:\Отчет за полугодие\в печать\огонек 8 марта\IMG_8942.JPG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4347" y="3978000"/>
            <a:ext cx="3710348" cy="288000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 descr="C:\Users\kabinet412\Documents\Праздники 5 кл\102_1670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80596" y="1772816"/>
            <a:ext cx="4320577" cy="324000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796536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Public\Pictures\Sample Pictures\Tulips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000" y="11016"/>
            <a:ext cx="9120000" cy="68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51920" y="274638"/>
            <a:ext cx="5292080" cy="1066130"/>
          </a:xfrm>
        </p:spPr>
        <p:txBody>
          <a:bodyPr>
            <a:noAutofit/>
          </a:bodyPr>
          <a:lstStyle/>
          <a:p>
            <a:pPr algn="l"/>
            <a:r>
              <a:rPr lang="ru-RU" sz="60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Только вперёд!</a:t>
            </a:r>
            <a:endParaRPr lang="ru-RU" sz="6000" b="1" i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" name="Рисунок 11" descr="E:\фото школы\пилоты\IMG_8834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173117"/>
            <a:ext cx="3924000" cy="2880000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11" name="Picture 3" descr="C:\Users\kabinet412\Documents\8марта-школа, параолимпиада\IMG_8636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987824" y="1844824"/>
            <a:ext cx="3955232" cy="2700000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 descr="E:\Отчет за полугодие\фото\IMG_9279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64088" y="3861048"/>
            <a:ext cx="4050000" cy="2700000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695460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ctrTitle"/>
          </p:nvPr>
        </p:nvSpPr>
        <p:spPr>
          <a:xfrm>
            <a:off x="357158" y="357167"/>
            <a:ext cx="8429684" cy="2071701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Зрительная недостаточность способствует развитию различных видов психологической депривации</a:t>
            </a:r>
            <a:endParaRPr lang="ru-RU" sz="3600" b="1" dirty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одзаголовок 6"/>
          <p:cNvSpPr>
            <a:spLocks noGrp="1"/>
          </p:cNvSpPr>
          <p:nvPr>
            <p:ph type="subTitle" idx="1"/>
          </p:nvPr>
        </p:nvSpPr>
        <p:spPr>
          <a:xfrm>
            <a:off x="571472" y="2786058"/>
            <a:ext cx="7772400" cy="3643337"/>
          </a:xfrm>
        </p:spPr>
        <p:txBody>
          <a:bodyPr>
            <a:normAutofit fontScale="92500" lnSpcReduction="20000"/>
          </a:bodyPr>
          <a:lstStyle/>
          <a:p>
            <a:pPr algn="l"/>
            <a:r>
              <a:rPr lang="ru-RU" sz="32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Симптомы:</a:t>
            </a:r>
          </a:p>
          <a:p>
            <a:pPr lvl="0" algn="l">
              <a:lnSpc>
                <a:spcPct val="150000"/>
              </a:lnSpc>
              <a:buFont typeface="Wingdings" pitchFamily="2" charset="2"/>
              <a:buChar char="Ø"/>
            </a:pPr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нестабильность самочувствия,</a:t>
            </a:r>
          </a:p>
          <a:p>
            <a:pPr lvl="0" algn="l">
              <a:lnSpc>
                <a:spcPct val="150000"/>
              </a:lnSpc>
              <a:buFont typeface="Wingdings" pitchFamily="2" charset="2"/>
              <a:buChar char="Ø"/>
            </a:pPr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снижение активности настроения,</a:t>
            </a:r>
          </a:p>
          <a:p>
            <a:pPr lvl="0" algn="l">
              <a:lnSpc>
                <a:spcPct val="150000"/>
              </a:lnSpc>
              <a:buFont typeface="Wingdings" pitchFamily="2" charset="2"/>
              <a:buChar char="Ø"/>
            </a:pPr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повышение тревожности,</a:t>
            </a:r>
          </a:p>
          <a:p>
            <a:pPr lvl="0" algn="l">
              <a:lnSpc>
                <a:spcPct val="150000"/>
              </a:lnSpc>
              <a:buFont typeface="Wingdings" pitchFamily="2" charset="2"/>
              <a:buChar char="Ø"/>
            </a:pPr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нарушение коммуникабельности</a:t>
            </a:r>
            <a:r>
              <a:rPr lang="ru-RU" sz="2800" b="1" dirty="0" smtClean="0">
                <a:solidFill>
                  <a:srgbClr val="C00000"/>
                </a:solidFill>
              </a:rPr>
              <a:t>.</a:t>
            </a:r>
          </a:p>
          <a:p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Изменения способствующие возникновению дезадаптации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0" y="1535113"/>
            <a:ext cx="4143372" cy="639762"/>
          </a:xfrm>
        </p:spPr>
        <p:txBody>
          <a:bodyPr>
            <a:normAutofit/>
          </a:bodyPr>
          <a:lstStyle/>
          <a:p>
            <a:pPr algn="ctr"/>
            <a:r>
              <a:rPr lang="ru-RU" sz="32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Внешние, средовые:</a:t>
            </a:r>
            <a:endParaRPr lang="ru-RU" sz="3200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357158" y="2428867"/>
            <a:ext cx="3643338" cy="3697295"/>
          </a:xfrm>
        </p:spPr>
        <p:txBody>
          <a:bodyPr>
            <a:normAutofit/>
          </a:bodyPr>
          <a:lstStyle/>
          <a:p>
            <a:pPr>
              <a:buFont typeface="Arial" charset="0"/>
              <a:buChar char="•"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новые учителя</a:t>
            </a:r>
          </a:p>
          <a:p>
            <a:pPr lvl="0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новый режим.</a:t>
            </a:r>
          </a:p>
          <a:p>
            <a:pPr lvl="0"/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овые требования.</a:t>
            </a:r>
          </a:p>
          <a:p>
            <a:pPr lvl="0"/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овые правила.</a:t>
            </a:r>
          </a:p>
          <a:p>
            <a:pPr>
              <a:buFont typeface="Arial" charset="0"/>
              <a:buChar char="•"/>
            </a:pPr>
            <a:endParaRPr lang="ru-RU" sz="2000" dirty="0"/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3"/>
          </p:nvPr>
        </p:nvSpPr>
        <p:spPr>
          <a:xfrm>
            <a:off x="4143372" y="1535113"/>
            <a:ext cx="5000628" cy="639762"/>
          </a:xfrm>
        </p:spPr>
        <p:txBody>
          <a:bodyPr>
            <a:noAutofit/>
          </a:bodyPr>
          <a:lstStyle/>
          <a:p>
            <a:r>
              <a:rPr lang="ru-RU" sz="32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Характерные проявления</a:t>
            </a:r>
            <a:endParaRPr lang="ru-RU" sz="3200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sz="quarter" idx="4"/>
          </p:nvPr>
        </p:nvSpPr>
        <p:spPr>
          <a:xfrm>
            <a:off x="3857620" y="2428868"/>
            <a:ext cx="5286380" cy="4429131"/>
          </a:xfrm>
        </p:spPr>
        <p:txBody>
          <a:bodyPr>
            <a:norm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гиперсоциальное развитие,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асоциальные мотивы самовыражения,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астено-депрессивная лабильность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Патохарактерологическое развитие.</a:t>
            </a:r>
          </a:p>
          <a:p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457200" y="428605"/>
            <a:ext cx="4040188" cy="714379"/>
          </a:xfrm>
        </p:spPr>
        <p:txBody>
          <a:bodyPr>
            <a:normAutofit/>
          </a:bodyPr>
          <a:lstStyle/>
          <a:p>
            <a:pPr algn="ctr"/>
            <a:r>
              <a:rPr lang="ru-RU" sz="3200" i="1" spc="3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Трудности:</a:t>
            </a:r>
            <a:endParaRPr lang="ru-RU" sz="3200" i="1" spc="3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одержимое 8"/>
          <p:cNvSpPr>
            <a:spLocks noGrp="1"/>
          </p:cNvSpPr>
          <p:nvPr>
            <p:ph sz="half" idx="2"/>
          </p:nvPr>
        </p:nvSpPr>
        <p:spPr>
          <a:xfrm>
            <a:off x="357158" y="1500174"/>
            <a:ext cx="4140230" cy="5072098"/>
          </a:xfrm>
        </p:spPr>
        <p:txBody>
          <a:bodyPr>
            <a:normAutofit lnSpcReduction="10000"/>
          </a:bodyPr>
          <a:lstStyle/>
          <a:p>
            <a:pPr lvl="0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Повышение темпа и объёма работы,  как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уроке, так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и на самоподготовке.</a:t>
            </a:r>
          </a:p>
          <a:p>
            <a:pPr lvl="0"/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Новые требования к оформлению работ.</a:t>
            </a:r>
          </a:p>
          <a:p>
            <a:pPr lvl="0"/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Необходимость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организации и воплощения самообразования.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10" name="Текст 9"/>
          <p:cNvSpPr>
            <a:spLocks noGrp="1"/>
          </p:cNvSpPr>
          <p:nvPr>
            <p:ph type="body" sz="quarter" idx="3"/>
          </p:nvPr>
        </p:nvSpPr>
        <p:spPr>
          <a:xfrm>
            <a:off x="4645025" y="500043"/>
            <a:ext cx="4041775" cy="642941"/>
          </a:xfrm>
        </p:spPr>
        <p:txBody>
          <a:bodyPr>
            <a:normAutofit/>
          </a:bodyPr>
          <a:lstStyle/>
          <a:p>
            <a:pPr algn="ctr"/>
            <a:r>
              <a:rPr lang="ru-RU" sz="3200" i="1" spc="3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Признаки:</a:t>
            </a:r>
            <a:endParaRPr lang="ru-RU" sz="3200" i="1" spc="3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4"/>
          </p:nvPr>
        </p:nvSpPr>
        <p:spPr>
          <a:xfrm>
            <a:off x="4645025" y="1428736"/>
            <a:ext cx="4041775" cy="5000659"/>
          </a:xfrm>
        </p:spPr>
        <p:txBody>
          <a:bodyPr>
            <a:normAutofit/>
          </a:bodyPr>
          <a:lstStyle/>
          <a:p>
            <a:pPr lvl="0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Утомление, усталость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Уклонение от выполнения домашнего задания.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Жалобы на школу.</a:t>
            </a:r>
          </a:p>
          <a:p>
            <a:pPr lvl="0"/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Беспокойный сон.</a:t>
            </a:r>
          </a:p>
          <a:p>
            <a:pPr lvl="0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Затруднённый подъём, вялость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lvl="0"/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Жалобы на плохое самочувствие.</a:t>
            </a:r>
          </a:p>
          <a:p>
            <a:endParaRPr lang="ru-RU" sz="280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722313" y="428604"/>
            <a:ext cx="7772400" cy="135732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Основные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задачи развития в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период адаптации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285720" y="1785926"/>
            <a:ext cx="8501122" cy="4572032"/>
          </a:xfrm>
        </p:spPr>
        <p:txBody>
          <a:bodyPr>
            <a:noAutofit/>
          </a:bodyPr>
          <a:lstStyle/>
          <a:p>
            <a:pPr marL="514350" indent="-514350">
              <a:buAutoNum type="arabicPeriod"/>
            </a:pPr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Формирование умения учиться в средней школе.</a:t>
            </a:r>
          </a:p>
          <a:p>
            <a:pPr marL="514350" indent="-514350">
              <a:buAutoNum type="arabicPeriod"/>
            </a:pPr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Формирование представления о себе, как  умелом человеке с большими возможностями развития.</a:t>
            </a:r>
          </a:p>
          <a:p>
            <a:pPr marL="514350" indent="-514350">
              <a:buAutoNum type="arabicPeriod"/>
            </a:pPr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Развитие интересов, учебной мотивации у детей со зрительной недостаточностью.</a:t>
            </a:r>
            <a:r>
              <a:rPr lang="ru-RU" sz="4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4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357166"/>
            <a:ext cx="8043890" cy="1071570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Совместные мероприятия, прогулки, самоподготовки</a:t>
            </a:r>
            <a:endParaRPr lang="ru-RU" sz="3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3890954" y="1500174"/>
            <a:ext cx="5253046" cy="385765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  <a:extLst/>
        </p:spPr>
      </p:pic>
      <p:sp>
        <p:nvSpPr>
          <p:cNvPr id="3" name="Содержимое 2"/>
          <p:cNvSpPr>
            <a:spLocks noGrp="1"/>
          </p:cNvSpPr>
          <p:nvPr>
            <p:ph sz="half" idx="2"/>
          </p:nvPr>
        </p:nvSpPr>
        <p:spPr>
          <a:xfrm>
            <a:off x="500034" y="5715016"/>
            <a:ext cx="8186766" cy="857256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3200" b="1" dirty="0" smtClean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Беседы, игры, праздники, дни рождения…</a:t>
            </a:r>
            <a:endParaRPr lang="ru-RU" sz="3200" b="1" dirty="0">
              <a:solidFill>
                <a:srgbClr val="CC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2" descr="C:\Users\валек\Documents\пилоты\IMG_8807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28596" y="1928802"/>
            <a:ext cx="4857784" cy="3357586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0" y="274638"/>
            <a:ext cx="4214810" cy="1786210"/>
          </a:xfrm>
        </p:spPr>
        <p:txBody>
          <a:bodyPr>
            <a:normAutofit/>
          </a:bodyPr>
          <a:lstStyle/>
          <a:p>
            <a:pPr algn="ctr"/>
            <a:r>
              <a:rPr lang="ru-RU" sz="48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Калейдоскоп нашей жизни</a:t>
            </a:r>
            <a:endParaRPr lang="ru-RU" sz="4800" b="1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Содержимое 6"/>
          <p:cNvPicPr>
            <a:picLocks noGrp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0" y="1844824"/>
            <a:ext cx="4032000" cy="29520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Picture 2" descr="C:\Users\kabinet412\Documents\Для презентации\Праздники 5 кл\102_1688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72496" y="571480"/>
            <a:ext cx="5071504" cy="3786214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387" name="Picture 3" descr="IMG_8955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11760" y="3762000"/>
            <a:ext cx="4632750" cy="309600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428605"/>
            <a:ext cx="8856984" cy="1428760"/>
          </a:xfrm>
        </p:spPr>
        <p:txBody>
          <a:bodyPr>
            <a:no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Условия перехода, способствующие благоприятному развитию адаптационного периода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57158" y="2143116"/>
            <a:ext cx="8358245" cy="4357718"/>
          </a:xfrm>
        </p:spPr>
        <p:txBody>
          <a:bodyPr>
            <a:normAutofit/>
          </a:bodyPr>
          <a:lstStyle/>
          <a:p>
            <a:pPr lvl="0">
              <a:buFont typeface="Wingdings" pitchFamily="2" charset="2"/>
              <a:buChar char="ü"/>
            </a:pPr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Привыкание </a:t>
            </a:r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 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новым педагогам через укрепление связей </a:t>
            </a:r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 предыдущими 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педагогами</a:t>
            </a:r>
          </a:p>
          <a:p>
            <a:pPr lvl="0">
              <a:buFont typeface="Wingdings" pitchFamily="2" charset="2"/>
              <a:buChar char="ü"/>
            </a:pPr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Забота </a:t>
            </a:r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внимание, доверие</a:t>
            </a:r>
          </a:p>
          <a:p>
            <a:pPr lvl="0">
              <a:buFont typeface="Wingdings" pitchFamily="2" charset="2"/>
              <a:buChar char="ü"/>
            </a:pPr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Помощь </a:t>
            </a:r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понимание подростка со стороны всех участников образовательно-воспитательного процесса.</a:t>
            </a:r>
            <a:endParaRPr lang="ru-RU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/>
            <a:r>
              <a:rPr lang="ru-RU" sz="28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 самое </a:t>
            </a:r>
            <a:r>
              <a:rPr lang="ru-RU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главное условие </a:t>
            </a:r>
            <a:r>
              <a:rPr lang="ru-RU" sz="28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–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иметь </a:t>
            </a:r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ощутимую реальную поддержку в трудной и новой для 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младших подростков </a:t>
            </a:r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жизненной ситуации</a:t>
            </a:r>
          </a:p>
          <a:p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428605"/>
            <a:ext cx="8358246" cy="2000264"/>
          </a:xfrm>
        </p:spPr>
        <p:txBody>
          <a:bodyPr>
            <a:noAutofit/>
          </a:bodyPr>
          <a:lstStyle/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Стратегия:  </a:t>
            </a:r>
            <a:r>
              <a:rPr lang="ru-RU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32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“</a:t>
            </a:r>
            <a:r>
              <a:rPr lang="ru-RU" sz="32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Спасение </a:t>
            </a:r>
            <a:r>
              <a:rPr lang="ru-RU" sz="3200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утопающих дело рук самих </a:t>
            </a:r>
            <a:r>
              <a:rPr lang="ru-RU" sz="32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утопающих</a:t>
            </a:r>
            <a:r>
              <a:rPr lang="en-US" sz="32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”</a:t>
            </a:r>
            <a:endParaRPr lang="ru-RU" sz="3200" dirty="0"/>
          </a:p>
        </p:txBody>
      </p:sp>
      <p:pic>
        <p:nvPicPr>
          <p:cNvPr id="4" name="Picture 2" descr="C:\Users\валек\Documents\Пираты,Новый год\IMG_764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03648" y="2026267"/>
            <a:ext cx="7028284" cy="45005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2011</TotalTime>
  <Words>261</Words>
  <Application>Microsoft Office PowerPoint</Application>
  <PresentationFormat>Экран (4:3)</PresentationFormat>
  <Paragraphs>53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8" baseType="lpstr">
      <vt:lpstr>Arial</vt:lpstr>
      <vt:lpstr>Calibri</vt:lpstr>
      <vt:lpstr>Times New Roman</vt:lpstr>
      <vt:lpstr>Wingdings</vt:lpstr>
      <vt:lpstr>Тема Office</vt:lpstr>
      <vt:lpstr>   Доклад на МО воспитателей  ГБСКОУ школы-интерната №1 им. К. К. Грота Нагаец Валентина Николаевна  воспитатель ВКК  «Психологическая дезадаптация  у учащихся 5 классов, имеющих зрительную недостаточность. </vt:lpstr>
      <vt:lpstr>Зрительная недостаточность способствует развитию различных видов психологической депривации</vt:lpstr>
      <vt:lpstr>Изменения способствующие возникновению дезадаптации</vt:lpstr>
      <vt:lpstr>Презентация PowerPoint</vt:lpstr>
      <vt:lpstr>Основные задачи развития в период адаптации </vt:lpstr>
      <vt:lpstr>Совместные мероприятия, прогулки, самоподготовки</vt:lpstr>
      <vt:lpstr>Калейдоскоп нашей жизни</vt:lpstr>
      <vt:lpstr>Условия перехода, способствующие благоприятному развитию адаптационного периода</vt:lpstr>
      <vt:lpstr>Стратегия:   “Спасение утопающих дело рук самих утопающих”</vt:lpstr>
      <vt:lpstr>И это всё                                   о нас!</vt:lpstr>
      <vt:lpstr>Нас много, мы разные.</vt:lpstr>
      <vt:lpstr>Вместе                                     с мамами!</vt:lpstr>
      <vt:lpstr>Только вперёд!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keywords>калей нашей жизни</cp:keywords>
  <cp:lastModifiedBy>Дубов Дмитрий Леонидович</cp:lastModifiedBy>
  <cp:revision>267</cp:revision>
  <dcterms:created xsi:type="dcterms:W3CDTF">2011-10-05T08:52:28Z</dcterms:created>
  <dcterms:modified xsi:type="dcterms:W3CDTF">2015-02-27T12:43:11Z</dcterms:modified>
</cp:coreProperties>
</file>