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slideLayouts/slideLayout10.xml" ContentType="application/vnd.openxmlformats-officedocument.presentationml.slideLayout+xml"/>
  <Default Extension="gif" ContentType="image/gif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ags/tag5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80" r:id="rId3"/>
    <p:sldId id="258" r:id="rId4"/>
    <p:sldId id="259" r:id="rId5"/>
    <p:sldId id="281" r:id="rId6"/>
    <p:sldId id="278" r:id="rId7"/>
    <p:sldId id="279" r:id="rId8"/>
    <p:sldId id="263" r:id="rId9"/>
    <p:sldId id="264" r:id="rId10"/>
    <p:sldId id="265" r:id="rId11"/>
    <p:sldId id="266" r:id="rId12"/>
    <p:sldId id="273" r:id="rId13"/>
    <p:sldId id="267" r:id="rId14"/>
    <p:sldId id="268" r:id="rId15"/>
    <p:sldId id="272" r:id="rId16"/>
    <p:sldId id="275" r:id="rId17"/>
    <p:sldId id="276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chemeClr val="tx1"/>
    </p:penClr>
    <p:extLst>
      <p:ext uri="{EC167BDD-8182-4AB7-AECC-EB403E3ABB37}">
        <p14:laserClr xmlns:p14="http://schemas.microsoft.com/office/powerpoint/2010/main" xmlns="">
          <a:srgbClr val="00FF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27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A5583-BF47-49C2-9D49-86A16ED82555}" type="datetimeFigureOut">
              <a:rPr lang="ru-RU" smtClean="0"/>
              <a:pPr/>
              <a:t>24.11.2014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C1D67-D248-4F0F-884E-0E962C46BB8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A5583-BF47-49C2-9D49-86A16ED82555}" type="datetimeFigureOut">
              <a:rPr lang="ru-RU" smtClean="0"/>
              <a:pPr/>
              <a:t>24.11.2014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C1D67-D248-4F0F-884E-0E962C46BB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A5583-BF47-49C2-9D49-86A16ED82555}" type="datetimeFigureOut">
              <a:rPr lang="ru-RU" smtClean="0"/>
              <a:pPr/>
              <a:t>24.11.2014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C1D67-D248-4F0F-884E-0E962C46BB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A5583-BF47-49C2-9D49-86A16ED82555}" type="datetimeFigureOut">
              <a:rPr lang="ru-RU" smtClean="0"/>
              <a:pPr/>
              <a:t>24.11.2014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C1D67-D248-4F0F-884E-0E962C46BB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A5583-BF47-49C2-9D49-86A16ED82555}" type="datetimeFigureOut">
              <a:rPr lang="ru-RU" smtClean="0"/>
              <a:pPr/>
              <a:t>24.11.2014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09C1D67-D248-4F0F-884E-0E962C46BB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A5583-BF47-49C2-9D49-86A16ED82555}" type="datetimeFigureOut">
              <a:rPr lang="ru-RU" smtClean="0"/>
              <a:pPr/>
              <a:t>24.11.2014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C1D67-D248-4F0F-884E-0E962C46BB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A5583-BF47-49C2-9D49-86A16ED82555}" type="datetimeFigureOut">
              <a:rPr lang="ru-RU" smtClean="0"/>
              <a:pPr/>
              <a:t>24.11.2014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C1D67-D248-4F0F-884E-0E962C46BB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A5583-BF47-49C2-9D49-86A16ED82555}" type="datetimeFigureOut">
              <a:rPr lang="ru-RU" smtClean="0"/>
              <a:pPr/>
              <a:t>24.11.2014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C1D67-D248-4F0F-884E-0E962C46BB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A5583-BF47-49C2-9D49-86A16ED82555}" type="datetimeFigureOut">
              <a:rPr lang="ru-RU" smtClean="0"/>
              <a:pPr/>
              <a:t>24.11.2014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C1D67-D248-4F0F-884E-0E962C46BB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A5583-BF47-49C2-9D49-86A16ED82555}" type="datetimeFigureOut">
              <a:rPr lang="ru-RU" smtClean="0"/>
              <a:pPr/>
              <a:t>24.11.2014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C1D67-D248-4F0F-884E-0E962C46BB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A5583-BF47-49C2-9D49-86A16ED82555}" type="datetimeFigureOut">
              <a:rPr lang="ru-RU" smtClean="0"/>
              <a:pPr/>
              <a:t>24.11.2014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C1D67-D248-4F0F-884E-0E962C46BB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97A5583-BF47-49C2-9D49-86A16ED82555}" type="datetimeFigureOut">
              <a:rPr lang="ru-RU" smtClean="0"/>
              <a:pPr/>
              <a:t>24.11.2014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09C1D67-D248-4F0F-884E-0E962C46BB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ikiwall.ru/wall/0300d809ee8efc1a48ddf4e3544b5cef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4" Type="http://schemas.openxmlformats.org/officeDocument/2006/relationships/image" Target="../media/image16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tgl.net.ru/index.php/&#1056;&#1072;&#1073;&#1086;&#1090;&#1072;_&#1089;_&#1089;&#1077;&#1088;&#1074;&#1080;&#1089;&#1086;&#1084;_WikiWall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tgl.net.ru/index.php/%D0%A4%D0%B0%D0%B9%D0%BB:WikiWall_17.jpg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wikiwall.ru/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tgl.net.ru/index.php/%D0%A4%D0%B0%D0%B9%D0%BB:WikiWall_2.JPG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404664"/>
            <a:ext cx="7200800" cy="1296144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Презентация на тему</a:t>
            </a:r>
            <a:r>
              <a:rPr lang="en-US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lgerian" panose="04020705040A02060702" pitchFamily="82" charset="0"/>
              </a:rPr>
              <a:t>:</a:t>
            </a:r>
            <a:br>
              <a:rPr lang="en-US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lgerian" panose="04020705040A02060702" pitchFamily="82" charset="0"/>
              </a:rPr>
            </a:br>
            <a:r>
              <a:rPr lang="ru-RU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сервис</a:t>
            </a:r>
            <a:r>
              <a:rPr lang="en-US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lgerian" panose="04020705040A02060702" pitchFamily="82" charset="0"/>
              </a:rPr>
              <a:t> WikiWall</a:t>
            </a:r>
            <a:r>
              <a:rPr lang="ru-RU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endParaRPr lang="ru-RU" sz="4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79443" y="4941168"/>
            <a:ext cx="2232248" cy="1135360"/>
          </a:xfrm>
        </p:spPr>
        <p:txBody>
          <a:bodyPr>
            <a:normAutofit/>
          </a:bodyPr>
          <a:lstStyle/>
          <a:p>
            <a:pPr algn="l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ГБОУ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СОШ №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657</a:t>
            </a:r>
            <a:endParaRPr lang="en-US" sz="1600" b="1" dirty="0" smtClean="0">
              <a:solidFill>
                <a:schemeClr val="accent1">
                  <a:lumMod val="75000"/>
                </a:schemeClr>
              </a:solidFill>
              <a:latin typeface="Book Antiqua" panose="02040602050305030304" pitchFamily="18" charset="0"/>
            </a:endParaRPr>
          </a:p>
          <a:p>
            <a:pPr algn="l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Ученик 4-Б2 класса </a:t>
            </a:r>
            <a:endParaRPr lang="en-US" sz="1600" b="1" dirty="0" smtClean="0">
              <a:solidFill>
                <a:schemeClr val="accent1">
                  <a:lumMod val="75000"/>
                </a:schemeClr>
              </a:solidFill>
              <a:latin typeface="Book Antiqua" panose="02040602050305030304" pitchFamily="18" charset="0"/>
            </a:endParaRPr>
          </a:p>
          <a:p>
            <a:pPr algn="l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Сергеев Максим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1844824"/>
            <a:ext cx="5238750" cy="45365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http://im3-tub-ru.yandex.net/i?id=5db9fc19170337172b187b9d41971278-61-144&amp;n=2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492896"/>
            <a:ext cx="2399531" cy="18722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8440524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Tm="21713">
        <p14:reveal/>
      </p:transition>
    </mc:Choice>
    <mc:Fallback>
      <p:transition spd="slow" advTm="21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  <p:extLst mod="1">
    <p:ext uri="{E180D4A7-C9FB-4DFB-919C-405C955672EB}">
      <p14:showEvtLst xmlns:p14="http://schemas.microsoft.com/office/powerpoint/2010/main" xmlns="">
        <p14:playEvt time="0" objId="8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WikiWall 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65312" y="589662"/>
            <a:ext cx="7128792" cy="41044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4725144"/>
            <a:ext cx="74168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Форматирование текста напоминает </a:t>
            </a:r>
            <a:r>
              <a:rPr lang="ru-RU" dirty="0" smtClean="0"/>
              <a:t>Wiki-разметку</a:t>
            </a:r>
            <a:r>
              <a:rPr lang="en-US" dirty="0"/>
              <a:t>.</a:t>
            </a:r>
            <a:endParaRPr lang="ru-RU" dirty="0"/>
          </a:p>
          <a:p>
            <a:r>
              <a:rPr lang="ru-RU" dirty="0"/>
              <a:t>Кроме того, на панели инструментов стенгазеты размещены кнопки доступа к другим функциям. Например, здесь есть инструменты </a:t>
            </a:r>
            <a:r>
              <a:rPr lang="ru-RU" b="1" i="1" dirty="0"/>
              <a:t>рисования</a:t>
            </a:r>
            <a:r>
              <a:rPr lang="ru-RU" dirty="0"/>
              <a:t> – линия (обычная и по точкам), ластик. У линий можно изменить цвет (для этого используется команда </a:t>
            </a:r>
            <a:r>
              <a:rPr lang="ru-RU" b="1" i="1" dirty="0"/>
              <a:t>Цвет линии</a:t>
            </a:r>
            <a:r>
              <a:rPr lang="ru-RU" dirty="0"/>
              <a:t>).</a:t>
            </a:r>
          </a:p>
          <a:p>
            <a:r>
              <a:rPr lang="ru-RU" dirty="0"/>
              <a:t>В качестве фона можно использовать любую Web-страницу.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665226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Tm="16717">
        <p14:reveal/>
      </p:transition>
    </mc:Choice>
    <mc:Fallback>
      <p:transition spd="slow" advTm="1671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WikiWall 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24744"/>
            <a:ext cx="7056784" cy="51845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35112473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Tm="12801">
        <p14:reveal/>
      </p:transition>
    </mc:Choice>
    <mc:Fallback>
      <p:transition spd="slow" advTm="1280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WikiWall 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2218" y="1196752"/>
            <a:ext cx="7308304" cy="50007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25163105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Tm="14271">
        <p14:reveal/>
      </p:transition>
    </mc:Choice>
    <mc:Fallback>
      <p:transition spd="slow" advTm="1427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WikiWall 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26762" y="2276872"/>
            <a:ext cx="5832648" cy="4286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563196"/>
            <a:ext cx="71287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Каждую созданную версию Wiki-газеты можно назвать. Можно просмотреть состояние стенгазеты </a:t>
            </a:r>
            <a:r>
              <a:rPr lang="ru-RU" sz="2400" b="1" i="1" dirty="0"/>
              <a:t>(посмотреть газету), восстановить или удалить</a:t>
            </a:r>
            <a:r>
              <a:rPr lang="ru-RU" sz="2400" dirty="0"/>
              <a:t> версию из общего списка.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8316310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Tm="20377">
        <p14:reveal/>
      </p:transition>
    </mc:Choice>
    <mc:Fallback>
      <p:transition spd="slow" advTm="2037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WikiWall 10 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96752"/>
            <a:ext cx="6840760" cy="50643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1134268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Tm="20030">
        <p14:reveal/>
      </p:transition>
    </mc:Choice>
    <mc:Fallback>
      <p:transition spd="slow" advTm="2003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WikiWall 9 1 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6937" y="712169"/>
            <a:ext cx="5715000" cy="41764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03648" y="4869160"/>
            <a:ext cx="65527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 помощью кнопки </a:t>
            </a:r>
            <a:r>
              <a:rPr lang="ru-RU" sz="2400" b="1" i="1" dirty="0" smtClean="0"/>
              <a:t>Смотреть</a:t>
            </a:r>
            <a:r>
              <a:rPr lang="ru-RU" sz="2400" dirty="0" smtClean="0"/>
              <a:t> можно открыть созданную страницу в режиме просмотра - редактирование страницы не будет доступно</a:t>
            </a:r>
            <a:endParaRPr lang="ru-RU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9975393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Tm="21200">
        <p14:reveal/>
      </p:transition>
    </mc:Choice>
    <mc:Fallback>
      <p:transition spd="slow" advTm="212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88640"/>
            <a:ext cx="7022504" cy="1008112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Варианты использования сервиса WikiWall</a:t>
            </a:r>
            <a:endParaRPr lang="ru-RU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268760"/>
            <a:ext cx="7272808" cy="5400600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ru-RU" sz="6400" b="1" dirty="0"/>
              <a:t>Школьные (классные online газеты). Рубрика для родителей (привлечение их внимание к образовательному процессу);</a:t>
            </a:r>
          </a:p>
          <a:p>
            <a:pPr algn="l"/>
            <a:r>
              <a:rPr lang="ru-RU" sz="6400" b="1" dirty="0"/>
              <a:t>Тематические Wiki – газеты предметной направленности (история, химия, физика, иностранные языки и т.д.);</a:t>
            </a:r>
          </a:p>
          <a:p>
            <a:pPr algn="l"/>
            <a:r>
              <a:rPr lang="ru-RU" sz="6400" b="1" dirty="0"/>
              <a:t>Домашнее задание с целью отработки умений работы с Интернет – сервисами или закрепление теоретических знаний по изучаемой теме;</a:t>
            </a:r>
          </a:p>
          <a:p>
            <a:pPr algn="l"/>
            <a:r>
              <a:rPr lang="ru-RU" sz="6400" b="1" dirty="0"/>
              <a:t>Предметные недели для представления итогов деятельности учащихся;</a:t>
            </a:r>
          </a:p>
          <a:p>
            <a:pPr algn="l"/>
            <a:r>
              <a:rPr lang="ru-RU" sz="6400" b="1" dirty="0"/>
              <a:t>Совместная работа учащихся над учебным проектом;</a:t>
            </a:r>
          </a:p>
          <a:p>
            <a:pPr algn="l"/>
            <a:r>
              <a:rPr lang="ru-RU" sz="6400" b="1" dirty="0"/>
              <a:t>Для презентации деятельности учащихся;</a:t>
            </a:r>
          </a:p>
          <a:p>
            <a:pPr algn="l"/>
            <a:r>
              <a:rPr lang="ru-RU" sz="6400" b="1" dirty="0"/>
              <a:t>Творческие отчеты педагогов и учащихся;</a:t>
            </a:r>
          </a:p>
          <a:p>
            <a:pPr algn="l"/>
            <a:r>
              <a:rPr lang="ru-RU" sz="6400" b="1" dirty="0"/>
              <a:t>Как пополняемый справочник по изучаемой теме;</a:t>
            </a:r>
          </a:p>
          <a:p>
            <a:pPr algn="l"/>
            <a:r>
              <a:rPr lang="ru-RU" sz="6400" b="1" dirty="0"/>
              <a:t>Коллективный творческий отчет об экскурсии, поездке, проведенном празднике и т.п.;</a:t>
            </a:r>
          </a:p>
          <a:p>
            <a:pPr algn="l"/>
            <a:r>
              <a:rPr lang="ru-RU" sz="6400" b="1" dirty="0" smtClean="0"/>
              <a:t>Презентация </a:t>
            </a:r>
            <a:r>
              <a:rPr lang="ru-RU" sz="6400" b="1" dirty="0"/>
              <a:t>достижений педагогов и учащихся;</a:t>
            </a:r>
          </a:p>
          <a:p>
            <a:pPr algn="l"/>
            <a:r>
              <a:rPr lang="ru-RU" sz="6400" b="1" dirty="0"/>
              <a:t>Развитие творческих способностей учащихся;</a:t>
            </a:r>
          </a:p>
          <a:p>
            <a:pPr algn="l"/>
            <a:r>
              <a:rPr lang="ru-RU" sz="6400" b="1" dirty="0"/>
              <a:t>Составление личных портфолио учителя, учащихся или портфолио класса;</a:t>
            </a:r>
          </a:p>
          <a:p>
            <a:pPr algn="l"/>
            <a:r>
              <a:rPr lang="ru-RU" sz="6400" b="1" dirty="0"/>
              <a:t>Совместная Wiki - газета со школой-партнером;</a:t>
            </a:r>
          </a:p>
          <a:p>
            <a:pPr algn="l"/>
            <a:r>
              <a:rPr lang="ru-RU" sz="6400" b="1" dirty="0"/>
              <a:t>Рекламный инструмент для новых книг, пособий, разработок;</a:t>
            </a:r>
          </a:p>
          <a:p>
            <a:pPr algn="l"/>
            <a:r>
              <a:rPr lang="ru-RU" sz="6400" b="1" dirty="0"/>
              <a:t>Доска объявлений в информационно-тематическом пространстве школ при подготовке к общегородским мероприятиям;</a:t>
            </a:r>
          </a:p>
          <a:p>
            <a:pPr algn="l"/>
            <a:r>
              <a:rPr lang="ru-RU" sz="6400" b="1" dirty="0"/>
              <a:t>Реклама учебных заведений города (в рамках предпрофильной подготовки);</a:t>
            </a:r>
          </a:p>
          <a:p>
            <a:pPr algn="l"/>
            <a:r>
              <a:rPr lang="ru-RU" sz="6400" b="1" dirty="0"/>
              <a:t>Конкурсы на создание лучшей тематической Wiki - газеты;</a:t>
            </a:r>
          </a:p>
          <a:p>
            <a:pPr algn="l"/>
            <a:r>
              <a:rPr lang="ru-RU" sz="6400" b="1" dirty="0"/>
              <a:t>Интерактивная площадка для дистанционных семинаров, конференций.</a:t>
            </a:r>
          </a:p>
          <a:p>
            <a:pPr algn="l"/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5573193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Tm="104897">
        <p14:reveal/>
      </p:transition>
    </mc:Choice>
    <mc:Fallback>
      <p:transition spd="slow" advTm="10489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3382"/>
            <a:ext cx="8229600" cy="70140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Пример </a:t>
            </a:r>
            <a:r>
              <a:rPr lang="en-US" b="1" dirty="0"/>
              <a:t>Wiki-</a:t>
            </a:r>
            <a:r>
              <a:rPr lang="ru-RU" b="1" dirty="0" smtClean="0"/>
              <a:t>газеты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5"/>
            <a:ext cx="8229600" cy="2232247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hlinkClick r:id="rId3"/>
              </a:rPr>
              <a:t>http://wikiwall.ru/wall/0300d809ee8efc1a48ddf4e3544b5cef</a:t>
            </a:r>
            <a:endParaRPr lang="ru-RU" sz="2400" b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http://wikiwall.ru/wall/c43b8268a1176a5386b2ddcb51aeede8</a:t>
            </a:r>
            <a:endParaRPr lang="ru-RU" sz="24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endParaRPr lang="ru-RU" b="1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7944" y="4437112"/>
            <a:ext cx="2114550" cy="66675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29092484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Tm="17277">
        <p14:reveal/>
      </p:transition>
    </mc:Choice>
    <mc:Fallback>
      <p:transition spd="slow" advTm="1727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7756263" cy="1008112"/>
          </a:xfrm>
        </p:spPr>
        <p:txBody>
          <a:bodyPr/>
          <a:lstStyle/>
          <a:p>
            <a:r>
              <a:rPr lang="ru-RU" dirty="0" smtClean="0"/>
              <a:t>Используемый материал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4824536" cy="504056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hlinkClick r:id="rId3"/>
              </a:rPr>
              <a:t>http://wiki.tgl.net.ru/index.php/</a:t>
            </a:r>
            <a:r>
              <a:rPr lang="ru-RU" sz="2800" b="1" dirty="0" smtClean="0">
                <a:hlinkClick r:id="rId3"/>
              </a:rPr>
              <a:t>Работа_с_сервисом_</a:t>
            </a:r>
            <a:r>
              <a:rPr lang="en-US" sz="2800" b="1" dirty="0" smtClean="0">
                <a:hlinkClick r:id="rId3"/>
              </a:rPr>
              <a:t>WikiWall</a:t>
            </a:r>
            <a:endParaRPr lang="ru-RU" sz="2800" b="1" dirty="0" smtClean="0"/>
          </a:p>
          <a:p>
            <a:r>
              <a:rPr lang="en-US" sz="2800" dirty="0" smtClean="0"/>
              <a:t>http://yandex.ru/images/search?text=WikiWall%20</a:t>
            </a:r>
            <a:r>
              <a:rPr lang="ru-RU" sz="2800" dirty="0" smtClean="0"/>
              <a:t>картинки&amp;</a:t>
            </a:r>
            <a:r>
              <a:rPr lang="en-US" sz="2800" dirty="0" smtClean="0"/>
              <a:t>stype=image&amp;lr=213&amp;noreask=1&amp;source=wiz&amp;uinfo=sw-1440-sh-900-ww-1423-wh-811-pd-1-wp-16x10_1440x900-lt-226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16980" y="1844824"/>
            <a:ext cx="2153283" cy="1428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68144" y="4365104"/>
            <a:ext cx="2143125" cy="1428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30011955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Tm="31283">
        <p14:reveal/>
      </p:transition>
    </mc:Choice>
    <mc:Fallback>
      <p:transition spd="slow" advTm="3128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08112"/>
          </a:xfrm>
        </p:spPr>
        <p:txBody>
          <a:bodyPr/>
          <a:lstStyle/>
          <a:p>
            <a:r>
              <a:rPr lang="ru-RU" sz="4000" dirty="0"/>
              <a:t>Возможности сервиса WikiWall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4546848" cy="4608552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sz="2900" b="1" dirty="0"/>
              <a:t>Позволяет работать одновременно группе пользователей </a:t>
            </a:r>
          </a:p>
          <a:p>
            <a:pPr lvl="0"/>
            <a:r>
              <a:rPr lang="ru-RU" sz="2900" b="1" dirty="0"/>
              <a:t>На совместно созданной странице можно размещать текстовые фрагменты, изображения, видео.</a:t>
            </a:r>
          </a:p>
          <a:p>
            <a:pPr lvl="0"/>
            <a:r>
              <a:rPr lang="ru-RU" sz="2900" b="1" dirty="0"/>
              <a:t>Сервис позволяет рисовать (удобно рисовать от руки по клеточкам)</a:t>
            </a:r>
          </a:p>
          <a:p>
            <a:pPr lvl="0"/>
            <a:r>
              <a:rPr lang="ru-RU" sz="2900" b="1" dirty="0"/>
              <a:t>В качестве фона можно вставлять любую Web-страницу</a:t>
            </a:r>
          </a:p>
          <a:p>
            <a:pPr lvl="0"/>
            <a:r>
              <a:rPr lang="ru-RU" sz="2900" b="1" dirty="0"/>
              <a:t>Созданную страницу можно не только просматривать в сети Интернет, но и редактировать группой пользователей</a:t>
            </a:r>
          </a:p>
          <a:p>
            <a:pPr lvl="0"/>
            <a:r>
              <a:rPr lang="ru-RU" sz="2900" b="1" dirty="0"/>
              <a:t>Для редактирования Wiki-стенгазеты можно использовать элементы WackoWiki</a:t>
            </a:r>
          </a:p>
          <a:p>
            <a:endParaRPr lang="ru-RU" dirty="0"/>
          </a:p>
        </p:txBody>
      </p:sp>
      <p:pic>
        <p:nvPicPr>
          <p:cNvPr id="4" name="Рисунок 3" descr="WikiWall 17.jpg">
            <a:hlinkClick r:id="rId3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484784"/>
            <a:ext cx="3744416" cy="4536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bg2">
                <a:lumMod val="60000"/>
                <a:lumOff val="4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14222992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Tm="31425">
        <p14:reveal/>
      </p:transition>
    </mc:Choice>
    <mc:Fallback>
      <p:transition spd="slow" advTm="3142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260648"/>
            <a:ext cx="8244408" cy="2016224"/>
          </a:xfrm>
        </p:spPr>
        <p:txBody>
          <a:bodyPr>
            <a:normAutofit/>
          </a:bodyPr>
          <a:lstStyle/>
          <a:p>
            <a:r>
              <a:rPr lang="ru-RU" dirty="0" smtClean="0"/>
              <a:t>Достоинства </a:t>
            </a:r>
            <a:r>
              <a:rPr lang="en-US" dirty="0"/>
              <a:t>W</a:t>
            </a:r>
            <a:r>
              <a:rPr lang="en-US" dirty="0" smtClean="0"/>
              <a:t>ikiwall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104456"/>
          </a:xfrm>
        </p:spPr>
        <p:txBody>
          <a:bodyPr>
            <a:normAutofit fontScale="92500"/>
          </a:bodyPr>
          <a:lstStyle/>
          <a:p>
            <a:r>
              <a:rPr lang="ru-RU" dirty="0"/>
              <a:t>Очень простой, интуитивно понятный интерфейс позволяет освоить сервис за несколько минут</a:t>
            </a:r>
          </a:p>
          <a:p>
            <a:r>
              <a:rPr lang="ru-RU" dirty="0"/>
              <a:t>Для работы не требуется регистрация пользователей</a:t>
            </a:r>
          </a:p>
          <a:p>
            <a:r>
              <a:rPr lang="ru-RU" dirty="0"/>
              <a:t>Для организации совместной работы над созданием Wiki-газеты достаточно отправить URL-адрес стенгазеты другим пользователям</a:t>
            </a:r>
          </a:p>
          <a:p>
            <a:r>
              <a:rPr lang="ru-RU" dirty="0"/>
              <a:t>Ссылку на созданную газету можно публиковать в Интернет (на Wiki-страницах, в блогах и т.д.)</a:t>
            </a:r>
          </a:p>
          <a:p>
            <a:r>
              <a:rPr lang="ru-RU" dirty="0"/>
              <a:t>Оригинальная wiki-функциональность сервиса</a:t>
            </a:r>
          </a:p>
          <a:p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40657590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Tm="29764">
        <p14:reveal/>
      </p:transition>
    </mc:Choice>
    <mc:Fallback>
      <p:transition spd="slow" advTm="2976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490" y="764704"/>
            <a:ext cx="7756263" cy="1152128"/>
          </a:xfrm>
        </p:spPr>
        <p:txBody>
          <a:bodyPr>
            <a:normAutofit/>
          </a:bodyPr>
          <a:lstStyle/>
          <a:p>
            <a:r>
              <a:rPr lang="ru-RU" dirty="0" smtClean="0"/>
              <a:t>Недостатки сервиса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744416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Работает в бета-версии, поэтому некоторые функции пока не доступны</a:t>
            </a:r>
          </a:p>
          <a:p>
            <a:r>
              <a:rPr lang="ru-RU" dirty="0"/>
              <a:t>Нет архива созданных газет, поэтому где-то нужно сохранять ссылки на них (например, на страничке Wiki или в блоге)</a:t>
            </a:r>
          </a:p>
          <a:p>
            <a:r>
              <a:rPr lang="ru-RU" dirty="0"/>
              <a:t>Нет всплывающих подсказок для кнопок</a:t>
            </a:r>
          </a:p>
          <a:p>
            <a:r>
              <a:rPr lang="ru-RU" dirty="0"/>
              <a:t>Отсутствие средств для общения пользователей работающих над созданием газеты в режиме on-line (чат внутри сервиса)</a:t>
            </a:r>
          </a:p>
          <a:p>
            <a:r>
              <a:rPr lang="ru-RU" dirty="0"/>
              <a:t>Со слов разработчиков, когда сервис наберет популярность, произойдет его монетизация - за дополнительный функционал будет взиматься плата.</a:t>
            </a:r>
          </a:p>
          <a:p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83175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Tm="29907">
        <p14:reveal/>
      </p:transition>
    </mc:Choice>
    <mc:Fallback>
      <p:transition spd="slow" advTm="2990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656184"/>
          </a:xfrm>
        </p:spPr>
        <p:txBody>
          <a:bodyPr>
            <a:normAutofit/>
          </a:bodyPr>
          <a:lstStyle/>
          <a:p>
            <a:r>
              <a:rPr lang="ru-RU" dirty="0"/>
              <a:t>Несколько простых шагов</a:t>
            </a:r>
            <a:br>
              <a:rPr lang="ru-RU" dirty="0"/>
            </a:br>
            <a:r>
              <a:rPr lang="ru-RU" dirty="0"/>
              <a:t>для освоения сервиса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860032" y="2060848"/>
            <a:ext cx="4032448" cy="4536504"/>
          </a:xfrm>
        </p:spPr>
        <p:txBody>
          <a:bodyPr>
            <a:normAutofit fontScale="55000" lnSpcReduction="20000"/>
          </a:bodyPr>
          <a:lstStyle/>
          <a:p>
            <a:r>
              <a:rPr lang="ru-RU" sz="3800" dirty="0"/>
              <a:t>В адресной строке Интернет браузера укажите адрес сервиса </a:t>
            </a:r>
            <a:r>
              <a:rPr lang="ru-RU" sz="3800" b="1" dirty="0">
                <a:hlinkClick r:id="rId2"/>
              </a:rPr>
              <a:t>http://www.wikiwall.ru</a:t>
            </a:r>
            <a:endParaRPr lang="ru-RU" sz="3800" b="1" dirty="0"/>
          </a:p>
          <a:p>
            <a:r>
              <a:rPr lang="ru-RU" sz="3800" dirty="0"/>
              <a:t>На открывшейся странице вы можете познакомиться с особенностями работы сервиса, перейдя по ссылке </a:t>
            </a:r>
            <a:r>
              <a:rPr lang="ru-RU" sz="3800" b="1" i="1" dirty="0"/>
              <a:t>Показать, как что-нибудь работает.</a:t>
            </a:r>
            <a:endParaRPr lang="ru-RU" sz="3800" dirty="0"/>
          </a:p>
          <a:p>
            <a:r>
              <a:rPr lang="ru-RU" sz="3800" dirty="0"/>
              <a:t>Перейдите по ссылке </a:t>
            </a:r>
            <a:r>
              <a:rPr lang="ru-RU" sz="3800" b="1" i="1" dirty="0"/>
              <a:t>Сделать это всей толпой</a:t>
            </a:r>
            <a:r>
              <a:rPr lang="ru-RU" sz="3800" dirty="0"/>
              <a:t> и начните создавать свою онлайн-газету. Страница в WikiWall называется стенгазетой</a:t>
            </a:r>
          </a:p>
          <a:p>
            <a:endParaRPr lang="ru-RU" dirty="0"/>
          </a:p>
        </p:txBody>
      </p:sp>
      <p:pic>
        <p:nvPicPr>
          <p:cNvPr id="5" name="Picture 2" descr="http://wiki.tgl.net.ru/images/e/e2/WikiWall_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2060848"/>
            <a:ext cx="4248472" cy="43204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3248215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WikiWall – онлайновый сервис для совместного создания Wiki-газеты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1700808"/>
            <a:ext cx="6624736" cy="47525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37177578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Tm="14747">
        <p14:reveal/>
      </p:transition>
    </mc:Choice>
    <mc:Fallback>
      <p:transition spd="slow" advTm="1474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552728" cy="1656184"/>
          </a:xfrm>
        </p:spPr>
        <p:txBody>
          <a:bodyPr>
            <a:noAutofit/>
          </a:bodyPr>
          <a:lstStyle/>
          <a:p>
            <a:pPr lvl="0" algn="l" fontAlgn="base">
              <a:spcAft>
                <a:spcPct val="0"/>
              </a:spcAft>
            </a:pPr>
            <a:r>
              <a:rPr lang="ru-RU" altLang="ru-RU" sz="2400" dirty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На свободном поле стенгазеты </a:t>
            </a:r>
            <a:r>
              <a:rPr lang="ru-RU" altLang="ru-RU" sz="18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pitchFamily="34" charset="0"/>
              </a:rPr>
              <a:t>пользователи могут размещать текстовые фрагменты </a:t>
            </a:r>
            <a:br>
              <a:rPr lang="ru-RU" altLang="ru-RU" sz="18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pitchFamily="34" charset="0"/>
              </a:rPr>
            </a:br>
            <a:r>
              <a:rPr lang="ru-RU" altLang="ru-RU" sz="1800" i="1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pitchFamily="34" charset="0"/>
              </a:rPr>
              <a:t>(Кнопка Текст)</a:t>
            </a:r>
            <a:r>
              <a:rPr lang="ru-RU" altLang="ru-RU" sz="18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pitchFamily="34" charset="0"/>
              </a:rPr>
              <a:t>, картинки </a:t>
            </a:r>
            <a:r>
              <a:rPr lang="ru-RU" altLang="ru-RU" sz="1800" i="1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pitchFamily="34" charset="0"/>
              </a:rPr>
              <a:t>(Кнопка Картинки)</a:t>
            </a:r>
            <a:r>
              <a:rPr lang="ru-RU" altLang="ru-RU" sz="18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pitchFamily="34" charset="0"/>
              </a:rPr>
              <a:t> в форматах JPG, GIF, PNG,</a:t>
            </a:r>
            <a:br>
              <a:rPr lang="ru-RU" altLang="ru-RU" sz="18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pitchFamily="34" charset="0"/>
              </a:rPr>
            </a:br>
            <a:r>
              <a:rPr lang="ru-RU" altLang="ru-RU" sz="18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pitchFamily="34" charset="0"/>
              </a:rPr>
              <a:t> а также видео из сети </a:t>
            </a:r>
            <a:r>
              <a:rPr lang="ru-RU" altLang="ru-RU" sz="1800" b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pitchFamily="34" charset="0"/>
              </a:rPr>
              <a:t>Интернет</a:t>
            </a:r>
            <a:r>
              <a:rPr lang="ru-RU" altLang="ru-RU" sz="18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pitchFamily="34" charset="0"/>
              </a:rPr>
              <a:t> с сервисов YouTube или RuTube </a:t>
            </a:r>
            <a:r>
              <a:rPr lang="ru-RU" altLang="ru-RU" sz="1800" i="1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pitchFamily="34" charset="0"/>
              </a:rPr>
              <a:t>(Кнопка Видео)</a:t>
            </a:r>
            <a:r>
              <a:rPr lang="ru-RU" altLang="ru-RU" sz="18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pitchFamily="34" charset="0"/>
              </a:rPr>
              <a:t>.</a:t>
            </a:r>
            <a:r>
              <a:rPr lang="ru-RU" altLang="ru-RU" sz="2400" b="0" dirty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cs typeface="Arial" pitchFamily="34" charset="0"/>
              </a:rPr>
              <a:t/>
            </a:r>
            <a:br>
              <a:rPr lang="ru-RU" altLang="ru-RU" sz="2400" b="0" dirty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cs typeface="Arial" pitchFamily="34" charset="0"/>
              </a:rPr>
            </a:br>
            <a:endParaRPr lang="ru-RU" sz="20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Picture 3" descr="WikiWall 2.JPG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1595" y="2492896"/>
            <a:ext cx="7200800" cy="41764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1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3182513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Tm="20413">
        <p14:reveal/>
      </p:transition>
    </mc:Choice>
    <mc:Fallback>
      <p:transition spd="slow" advTm="204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WikiWall 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836712"/>
            <a:ext cx="7848872" cy="5316454"/>
          </a:xfrm>
          <a:prstGeom prst="rect">
            <a:avLst/>
          </a:prstGeom>
          <a:ln>
            <a:solidFill>
              <a:schemeClr val="accent1"/>
            </a:solidFill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10084119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Tm="16865">
        <p14:reveal/>
      </p:transition>
    </mc:Choice>
    <mc:Fallback>
      <p:transition spd="slow" advTm="1686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WikiWall 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20689"/>
            <a:ext cx="6264696" cy="41044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8835" y="4725144"/>
            <a:ext cx="87129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Все блоки </a:t>
            </a:r>
            <a:r>
              <a:rPr lang="ru-RU" b="1" i="1" dirty="0"/>
              <a:t>(текст, изображения, видео)</a:t>
            </a:r>
            <a:r>
              <a:rPr lang="ru-RU" dirty="0"/>
              <a:t>, размещаемые в стенгазете, получают свой номер согласно порядку их размещения пользователем. Блоки можно перемещать по странице, менять их размер, удалять или изменять заливку (только для текстовых блоков).</a:t>
            </a:r>
          </a:p>
          <a:p>
            <a:r>
              <a:rPr lang="ru-RU" dirty="0"/>
              <a:t>Также текстовые блоки можно использовать для общения пользователей (писать друг другу сообщения) совместно создающих газету. Эти блоки всегда можно удалить.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4119956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Tm="20185">
        <p14:reveal/>
      </p:transition>
    </mc:Choice>
    <mc:Fallback>
      <p:transition spd="slow" advTm="2018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|3.4|3.7|2.4|2.5|1.3|1.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3.1|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4.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2|2.6|1.7|3.3|3.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.1|7|3.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.5|1.4|5|1.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3.6|2.1|1.8|2.2|6.2|6.4|7.1|5.2|5.1|5|3.8|4.2|5.3|4.7|3.3|5.4|3.9|3.7|7|4.8|4.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3|3.5|2.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4.3|1.8|1.6|2.2|2.7|1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2.9|2|2.4|3.6|3.3|3.4|3.3|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2.9|1.7|4|3.8|3.4|2.8|3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2.9|2.3|1.5|2.8|2.9|3.5|3|3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4.1|1.9|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2.7|4.9|4.2|2.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2.8|2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.5|2.1|3.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3.3|2.2|5.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647</TotalTime>
  <Words>418</Words>
  <Application>Microsoft Office PowerPoint</Application>
  <PresentationFormat>Экран (4:3)</PresentationFormat>
  <Paragraphs>62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Презентация на тему: сервис WikiWall </vt:lpstr>
      <vt:lpstr>Возможности сервиса WikiWall</vt:lpstr>
      <vt:lpstr>Достоинства Wikiwall</vt:lpstr>
      <vt:lpstr>Недостатки сервиса</vt:lpstr>
      <vt:lpstr>Несколько простых шагов для освоения сервиса</vt:lpstr>
      <vt:lpstr>WikiWall – онлайновый сервис для совместного создания Wiki-газеты </vt:lpstr>
      <vt:lpstr>На свободном поле стенгазеты пользователи могут размещать текстовые фрагменты  (Кнопка Текст), картинки (Кнопка Картинки) в форматах JPG, GIF, PNG,  а также видео из сети Интернет с сервисов YouTube или RuTube (Кнопка Видео). 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Варианты использования сервиса WikiWall</vt:lpstr>
      <vt:lpstr>Пример Wiki-газеты </vt:lpstr>
      <vt:lpstr>Используемый материал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сервис WikiWall</dc:title>
  <dc:creator>Лариса</dc:creator>
  <cp:lastModifiedBy>User</cp:lastModifiedBy>
  <cp:revision>48</cp:revision>
  <dcterms:created xsi:type="dcterms:W3CDTF">2014-11-08T10:56:27Z</dcterms:created>
  <dcterms:modified xsi:type="dcterms:W3CDTF">2014-11-24T15:09:59Z</dcterms:modified>
</cp:coreProperties>
</file>