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95" r:id="rId4"/>
    <p:sldId id="296" r:id="rId5"/>
    <p:sldId id="297" r:id="rId6"/>
    <p:sldId id="298" r:id="rId7"/>
    <p:sldId id="299" r:id="rId8"/>
    <p:sldId id="300" r:id="rId9"/>
    <p:sldId id="302" r:id="rId10"/>
    <p:sldId id="304" r:id="rId11"/>
    <p:sldId id="305" r:id="rId12"/>
    <p:sldId id="306" r:id="rId13"/>
    <p:sldId id="303" r:id="rId14"/>
  </p:sldIdLst>
  <p:sldSz cx="10693400" cy="756126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2152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4305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6458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86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607640" algn="l" defTabSz="1043056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129168" algn="l" defTabSz="1043056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650696" algn="l" defTabSz="1043056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172224" algn="l" defTabSz="1043056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98" autoAdjust="0"/>
    <p:restoredTop sz="94600"/>
  </p:normalViewPr>
  <p:slideViewPr>
    <p:cSldViewPr>
      <p:cViewPr>
        <p:scale>
          <a:sx n="60" d="100"/>
          <a:sy n="60" d="100"/>
        </p:scale>
        <p:origin x="42" y="-444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3159751" y="2348893"/>
            <a:ext cx="5614035" cy="1620771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159751" y="4284716"/>
            <a:ext cx="4812030" cy="1932323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575B9D-E298-4724-8A9E-ABA318EBEE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5192D-A926-4F29-8D3A-99DEF96F7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99527" y="302802"/>
            <a:ext cx="1849067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50470" y="302802"/>
            <a:ext cx="5370834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207A8-0EAE-42AC-8ABB-3547C5EBEE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59659" y="150526"/>
            <a:ext cx="10368514" cy="7256712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4306" tIns="52153" rIns="104306" bIns="52153" anchor="ctr"/>
          <a:lstStyle/>
          <a:p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532814" y="2348893"/>
            <a:ext cx="8552863" cy="162077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32814" y="4284716"/>
            <a:ext cx="8552863" cy="1932323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9A50C1-E385-480E-961D-EF92F50270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DBAE1-3A1A-4164-B9F6-1B9F036708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/>
            </a:lvl1pPr>
            <a:lvl2pPr marL="521528" indent="0">
              <a:buNone/>
              <a:defRPr sz="2100"/>
            </a:lvl2pPr>
            <a:lvl3pPr marL="1043056" indent="0">
              <a:buNone/>
              <a:defRPr sz="1800"/>
            </a:lvl3pPr>
            <a:lvl4pPr marL="1564584" indent="0">
              <a:buNone/>
              <a:defRPr sz="1600"/>
            </a:lvl4pPr>
            <a:lvl5pPr marL="2086112" indent="0">
              <a:buNone/>
              <a:defRPr sz="1600"/>
            </a:lvl5pPr>
            <a:lvl6pPr marL="2607640" indent="0">
              <a:buNone/>
              <a:defRPr sz="1600"/>
            </a:lvl6pPr>
            <a:lvl7pPr marL="3129168" indent="0">
              <a:buNone/>
              <a:defRPr sz="1600"/>
            </a:lvl7pPr>
            <a:lvl8pPr marL="3650696" indent="0">
              <a:buNone/>
              <a:defRPr sz="1600"/>
            </a:lvl8pPr>
            <a:lvl9pPr marL="4172224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56004-763C-4FBE-AD6A-D53E304AD9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2814" y="1764295"/>
            <a:ext cx="4721061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2099" y="1764295"/>
            <a:ext cx="4721062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18537-964F-4CDC-BC33-2C1CFE9686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51246-7C87-4FA6-9385-EB295B428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E42E7-169A-4064-8364-AD553543F9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75009-A90D-4A00-AA99-2AB0776126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A3FEB-A407-4150-89D3-461EE1E7B4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1AB1A-3540-4C15-8B85-2EEBC8C9B7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E19B7-F129-4932-8E09-C8CD04596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63C1D-3CCF-42E7-88F9-9D5EA91947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49003" y="302802"/>
            <a:ext cx="2404159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2814" y="302802"/>
            <a:ext cx="7037965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EA641-C4BA-485D-91FB-853BA38162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/>
            </a:lvl1pPr>
            <a:lvl2pPr marL="521528" indent="0">
              <a:buNone/>
              <a:defRPr sz="2100"/>
            </a:lvl2pPr>
            <a:lvl3pPr marL="1043056" indent="0">
              <a:buNone/>
              <a:defRPr sz="1800"/>
            </a:lvl3pPr>
            <a:lvl4pPr marL="1564584" indent="0">
              <a:buNone/>
              <a:defRPr sz="1600"/>
            </a:lvl4pPr>
            <a:lvl5pPr marL="2086112" indent="0">
              <a:buNone/>
              <a:defRPr sz="1600"/>
            </a:lvl5pPr>
            <a:lvl6pPr marL="2607640" indent="0">
              <a:buNone/>
              <a:defRPr sz="1600"/>
            </a:lvl6pPr>
            <a:lvl7pPr marL="3129168" indent="0">
              <a:buNone/>
              <a:defRPr sz="1600"/>
            </a:lvl7pPr>
            <a:lvl8pPr marL="3650696" indent="0">
              <a:buNone/>
              <a:defRPr sz="1600"/>
            </a:lvl8pPr>
            <a:lvl9pPr marL="4172224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16A5A-2A3D-4EEE-A8F7-D96E9A8CF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50469" y="1764295"/>
            <a:ext cx="3609023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937716" y="1764295"/>
            <a:ext cx="361087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7D2BF-4FCE-4434-9846-2ABA8F169C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A887B-FA8C-4DD1-90C2-80F7D898BF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D32CA-C51B-4019-B570-7C33E24B2F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A5291-0E32-463E-A6B1-D6D5B7DC81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00A2A-1710-4B3E-92E4-F3BB75EE02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246D2-66DB-4432-B3A9-512F4C5798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3161608" y="302801"/>
            <a:ext cx="7386985" cy="126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3150470" y="1764295"/>
            <a:ext cx="7398124" cy="499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670" y="6885650"/>
            <a:ext cx="2495127" cy="5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3579" y="6885650"/>
            <a:ext cx="3386243" cy="5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3603" y="6885650"/>
            <a:ext cx="2495127" cy="5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29B0545A-1D28-47D0-9F8E-206D7089B1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5pPr>
      <a:lvl6pPr marL="521528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6pPr>
      <a:lvl7pPr marL="1043056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7pPr>
      <a:lvl8pPr marL="1564584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8pPr>
      <a:lvl9pPr marL="2086112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9pPr>
    </p:titleStyle>
    <p:bodyStyle>
      <a:lvl1pPr marL="391146" indent="-391146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2pPr>
      <a:lvl3pPr marL="1303820" indent="-26076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3pPr>
      <a:lvl4pPr marL="1825348" indent="-26076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4pPr>
      <a:lvl5pPr marL="2346876" indent="-26076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5pPr>
      <a:lvl6pPr marL="2868404" indent="-26076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6pPr>
      <a:lvl7pPr marL="3389932" indent="-26076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7pPr>
      <a:lvl8pPr marL="3911460" indent="-26076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8pPr>
      <a:lvl9pPr marL="4432988" indent="-26076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59659" y="150526"/>
            <a:ext cx="10368514" cy="7256712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4306" tIns="52153" rIns="104306" bIns="52153" anchor="ctr"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532815" y="302801"/>
            <a:ext cx="9620347" cy="126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532815" y="1764295"/>
            <a:ext cx="9620347" cy="499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670" y="6885650"/>
            <a:ext cx="2495127" cy="5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3579" y="6885650"/>
            <a:ext cx="3386243" cy="5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3603" y="6885650"/>
            <a:ext cx="2495127" cy="5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683849E8-CB30-42FC-B537-7305CF27C0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5pPr>
      <a:lvl6pPr marL="521528" algn="l" rtl="0" fontAlgn="base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6pPr>
      <a:lvl7pPr marL="1043056" algn="l" rtl="0" fontAlgn="base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7pPr>
      <a:lvl8pPr marL="1564584" algn="l" rtl="0" fontAlgn="base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8pPr>
      <a:lvl9pPr marL="2086112" algn="l" rtl="0" fontAlgn="base">
        <a:spcBef>
          <a:spcPct val="0"/>
        </a:spcBef>
        <a:spcAft>
          <a:spcPct val="0"/>
        </a:spcAft>
        <a:buClr>
          <a:schemeClr val="tx1"/>
        </a:buClr>
        <a:defRPr sz="3700">
          <a:solidFill>
            <a:schemeClr val="tx1"/>
          </a:solidFill>
          <a:latin typeface="Arial" charset="0"/>
        </a:defRPr>
      </a:lvl9pPr>
    </p:titleStyle>
    <p:bodyStyle>
      <a:lvl1pPr marL="391146" indent="-391146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2pPr>
      <a:lvl3pPr marL="1303820" indent="-260764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3pPr>
      <a:lvl4pPr marL="1825348" indent="-260764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4pPr>
      <a:lvl5pPr marL="2346876" indent="-260764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5pPr>
      <a:lvl6pPr marL="2868404" indent="-260764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6pPr>
      <a:lvl7pPr marL="3389932" indent="-260764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7pPr>
      <a:lvl8pPr marL="3911460" indent="-260764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8pPr>
      <a:lvl9pPr marL="4432988" indent="-260764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7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0976" y="525553"/>
            <a:ext cx="9684076" cy="6827726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300" dirty="0" smtClean="0"/>
              <a:t>Муниципальное бюджетное дошкольное образовательное учреждение «</a:t>
            </a:r>
            <a:r>
              <a:rPr lang="ru-RU" sz="2300" dirty="0" smtClean="0">
                <a:cs typeface="Times New Roman" pitchFamily="18" charset="0"/>
              </a:rPr>
              <a:t>Детский сад №33</a:t>
            </a:r>
            <a:r>
              <a:rPr lang="ru-RU" sz="2300" dirty="0" smtClean="0"/>
              <a:t>»</a:t>
            </a:r>
          </a:p>
          <a:p>
            <a:pPr algn="ctr">
              <a:lnSpc>
                <a:spcPct val="150000"/>
              </a:lnSpc>
            </a:pPr>
            <a:r>
              <a:rPr lang="ru-RU" sz="3700" dirty="0" smtClean="0">
                <a:solidFill>
                  <a:schemeClr val="tx2"/>
                </a:solidFill>
              </a:rPr>
              <a:t>Развитие профессиональной компетентности педагогов через углубленное изучение вопросов по внедрению ФГОС в ДОУ.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100" dirty="0" smtClean="0">
              <a:solidFill>
                <a:schemeClr val="tx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ст. воспитатель: Богомолова Е. А.</a:t>
            </a:r>
          </a:p>
          <a:p>
            <a:pPr algn="ctr">
              <a:lnSpc>
                <a:spcPct val="150000"/>
              </a:lnSpc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Славгород 2014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:\Мои рисунки\книги\5cebd5a1c5b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930" y="5050906"/>
            <a:ext cx="3316887" cy="217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715186" y="675121"/>
            <a:ext cx="9094610" cy="502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43056"/>
            <a:r>
              <a:rPr lang="ru-RU" sz="3200" dirty="0" smtClean="0">
                <a:latin typeface="+mn-lt"/>
                <a:ea typeface="Calibri" pitchFamily="34" charset="0"/>
                <a:cs typeface="Times New Roman" pitchFamily="18" charset="0"/>
              </a:rPr>
              <a:t>Таким образом, можно с высокой степенью вероятности предположить, что постоянная готовность педагога, то есть его способность мобилизовать имеющиеся знания, умения и опыт, которые приобретены в процессе образовательной деятельности и составляют его профессиональную компетентность, а следовательно, являются основополагающим фактором повышения качества дошкольного образования.</a:t>
            </a:r>
            <a:endParaRPr lang="ru-RU" sz="4100" dirty="0" smtClean="0">
              <a:latin typeface="+mn-lt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883604" y="937867"/>
            <a:ext cx="8589354" cy="470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  <a:spAutoFit/>
          </a:bodyPr>
          <a:lstStyle/>
          <a:p>
            <a:pPr defTabSz="1043056"/>
            <a:r>
              <a:rPr lang="ru-RU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</a:t>
            </a:r>
            <a:endParaRPr lang="ru-RU" sz="2300" dirty="0" smtClean="0">
              <a:latin typeface="Arial" pitchFamily="34" charset="0"/>
            </a:endParaRPr>
          </a:p>
          <a:p>
            <a:pPr defTabSz="1043056" eaLnBrk="0" hangingPunct="0"/>
            <a:r>
              <a:rPr lang="ru-RU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	Волобуева Л.М., </a:t>
            </a:r>
            <a:r>
              <a:rPr lang="ru-RU" sz="23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Миренко</a:t>
            </a:r>
            <a:r>
              <a:rPr lang="ru-RU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И.А. Активные методы обучения в методической работе ДОУ // Управление Дошкольным Образовательным Учреждением. – 2006. - № 6</a:t>
            </a:r>
            <a:endParaRPr lang="ru-RU" sz="2300" dirty="0" smtClean="0">
              <a:latin typeface="Arial" pitchFamily="34" charset="0"/>
            </a:endParaRPr>
          </a:p>
          <a:p>
            <a:pPr defTabSz="1043056" eaLnBrk="0" hangingPunct="0"/>
            <a:r>
              <a:rPr lang="ru-RU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	Зимняя И.А. Педагогическая психология: Учебник для вузов – 2 изд. доп. </a:t>
            </a:r>
            <a:r>
              <a:rPr lang="ru-RU" sz="23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испр</a:t>
            </a:r>
            <a:r>
              <a:rPr lang="ru-RU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 </a:t>
            </a:r>
            <a:r>
              <a:rPr lang="ru-RU" sz="23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перераб</a:t>
            </a:r>
            <a:r>
              <a:rPr lang="ru-RU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М.: Логос, 2004.</a:t>
            </a:r>
            <a:endParaRPr lang="ru-RU" sz="2300" dirty="0" smtClean="0">
              <a:latin typeface="Arial" pitchFamily="34" charset="0"/>
            </a:endParaRPr>
          </a:p>
          <a:p>
            <a:pPr defTabSz="1043056" eaLnBrk="0" hangingPunct="0"/>
            <a:r>
              <a:rPr lang="ru-RU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	Майер А.А. Модель профессиональной компетентности педагога дошкольного образования // Управление Дошкольным Образовательным Учреждением. – 2007. - № 1</a:t>
            </a:r>
            <a:endParaRPr lang="ru-RU" sz="2300" dirty="0" smtClean="0">
              <a:latin typeface="Arial" pitchFamily="34" charset="0"/>
            </a:endParaRPr>
          </a:p>
          <a:p>
            <a:pPr defTabSz="1043056" eaLnBrk="0" hangingPunct="0"/>
            <a:r>
              <a:rPr lang="ru-RU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	Поташник М.М. Управление качеством образования. М., 1979.</a:t>
            </a:r>
            <a:endParaRPr lang="ru-RU" sz="2300" dirty="0" smtClean="0">
              <a:latin typeface="Arial" pitchFamily="34" charset="0"/>
            </a:endParaRPr>
          </a:p>
          <a:p>
            <a:pPr defTabSz="1043056" eaLnBrk="0" hangingPunct="0"/>
            <a:r>
              <a:rPr lang="ru-RU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	Столяренко А.М. Общая педагогика: Учебное пособие для студентов вузов. М.: ЮНИТИ-ДАНА, 2006.</a:t>
            </a:r>
            <a:endParaRPr lang="ru-RU" sz="23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1488" y="2034004"/>
            <a:ext cx="7386985" cy="1260211"/>
          </a:xfrm>
          <a:ln w="28575"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!</a:t>
            </a:r>
            <a:endParaRPr lang="ru-RU" sz="4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67814" y="595730"/>
            <a:ext cx="8589354" cy="502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43056"/>
            <a:r>
              <a:rPr lang="ru-RU" sz="3200" dirty="0" smtClean="0">
                <a:latin typeface="+mn-lt"/>
                <a:ea typeface="Calibri" pitchFamily="34" charset="0"/>
                <a:cs typeface="Times New Roman" pitchFamily="18" charset="0"/>
              </a:rPr>
              <a:t>Под профессиональной компетентностью понимается совокупность профессиональных и личностных качеств, необходимых для успешной педагогической деятельности. Развитие профессиональной компетентности – это развитие творческой индивидуальности, восприимчивости к педагогическим инновациям, способности адаптироваться в меняющейся педагогической среде.</a:t>
            </a:r>
            <a:endParaRPr lang="ru-RU" sz="4100" dirty="0" smtClean="0">
              <a:latin typeface="+mn-lt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220441" y="1433014"/>
            <a:ext cx="8420936" cy="355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43056"/>
            <a:r>
              <a:rPr lang="ru-RU" sz="3200" dirty="0" smtClean="0">
                <a:latin typeface="+mn-lt"/>
                <a:ea typeface="Calibri" pitchFamily="34" charset="0"/>
                <a:cs typeface="Times New Roman" pitchFamily="18" charset="0"/>
              </a:rPr>
              <a:t>Профессиональная компетентность педагога дошкольного образования определяется как уровень его знаний и профессионализма, позволяющий принимать правильные решения в каждой конкретной ситуации при организации педагогического процесса в ДОУ.</a:t>
            </a:r>
            <a:endParaRPr lang="ru-RU" sz="4100" dirty="0" smtClean="0">
              <a:latin typeface="+mn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46767" y="428901"/>
            <a:ext cx="9641377" cy="5522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43056"/>
            <a:r>
              <a:rPr lang="ru-RU" sz="3200" dirty="0" smtClean="0">
                <a:latin typeface="+mn-lt"/>
                <a:ea typeface="Calibri" pitchFamily="34" charset="0"/>
                <a:cs typeface="Times New Roman" pitchFamily="18" charset="0"/>
              </a:rPr>
              <a:t>На сегодняшний день педагоги ДОУ вовлечены в инновационный процесс, касающийся обновления содержания дошкольного образования и форм его реализации в связи с внедрением образовательных стандартов. </a:t>
            </a:r>
          </a:p>
          <a:p>
            <a:pPr algn="ctr" defTabSz="1043056" eaLnBrk="0" hangingPunct="0"/>
            <a:r>
              <a:rPr lang="ru-RU" sz="3200" dirty="0" smtClean="0">
                <a:latin typeface="+mn-lt"/>
                <a:ea typeface="Calibri" pitchFamily="34" charset="0"/>
                <a:cs typeface="Times New Roman" pitchFamily="18" charset="0"/>
              </a:rPr>
              <a:t>Один из наиболее значимых вопросов в данной инновационной деятельности – это внедрение в дошкольных образовательных учреждениях Федерального государственного образовательного стандарта дошкольного образования</a:t>
            </a:r>
            <a:r>
              <a:rPr lang="ru-RU" sz="3200" dirty="0" smtClean="0">
                <a:latin typeface="+mn-lt"/>
              </a:rPr>
              <a:t>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630976" y="301755"/>
            <a:ext cx="9641377" cy="76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latin typeface="+mn-lt"/>
                <a:ea typeface="Calibri" pitchFamily="34" charset="0"/>
                <a:cs typeface="Times New Roman" pitchFamily="18" charset="0"/>
              </a:rPr>
              <a:t>Основными формами методической работы, направленными на развитие компетентности педагогов по реализации ФГОС в дошкольном образовательном учреждении являются:</a:t>
            </a:r>
          </a:p>
          <a:p>
            <a:pPr algn="ctr"/>
            <a:r>
              <a:rPr lang="ru-RU" sz="3200" dirty="0" smtClean="0">
                <a:latin typeface="+mn-lt"/>
                <a:cs typeface="Times New Roman" pitchFamily="18" charset="0"/>
              </a:rPr>
              <a:t>организация индивидуальных и групповых консультаций с целью оказания методической помощи педагогам (очень важно получить ответную реакцию от педагогов, обсуждать именно те вопросы, которые вызывают затруднение);</a:t>
            </a:r>
          </a:p>
          <a:p>
            <a:pPr algn="ctr"/>
            <a:r>
              <a:rPr lang="ru-RU" sz="3200" dirty="0" smtClean="0">
                <a:latin typeface="+mn-lt"/>
                <a:cs typeface="Times New Roman" pitchFamily="18" charset="0"/>
              </a:rPr>
              <a:t>организация деятельности «творческой группы» по введению ФГОС ДО;</a:t>
            </a:r>
          </a:p>
          <a:p>
            <a:endParaRPr lang="ru-RU" sz="3200" dirty="0" smtClean="0"/>
          </a:p>
          <a:p>
            <a:pPr defTabSz="1043056"/>
            <a:endParaRPr lang="ru-RU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defTabSz="1043056"/>
            <a:endParaRPr lang="ru-RU" sz="41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7814" y="922514"/>
            <a:ext cx="8757773" cy="4537307"/>
          </a:xfrm>
          <a:prstGeom prst="rect">
            <a:avLst/>
          </a:prstGeom>
        </p:spPr>
        <p:txBody>
          <a:bodyPr wrap="square" lIns="104306" tIns="52153" rIns="104306" bIns="52153">
            <a:sp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организация деятельности «творческой группы» по введению ФГОС ДО;</a:t>
            </a:r>
          </a:p>
          <a:p>
            <a:pPr algn="ctr"/>
            <a:r>
              <a:rPr lang="ru-RU" sz="3200" dirty="0" smtClean="0">
                <a:latin typeface="+mn-lt"/>
                <a:cs typeface="Times New Roman" pitchFamily="18" charset="0"/>
              </a:rPr>
              <a:t>постоянно действующий обучающий семинар по вопросам перехода с ФГТ на ФГОС (обучающие семинары являются, наиболее продуктивной формой повышения квалификации педагогов: на них основное внимание уделяется повышению их теоретической подготовки</a:t>
            </a:r>
            <a:r>
              <a:rPr lang="ru-RU" sz="3200" dirty="0" smtClean="0">
                <a:latin typeface="+mn-lt"/>
              </a:rPr>
              <a:t>). 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715185" y="595729"/>
            <a:ext cx="8757773" cy="502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43056"/>
            <a:r>
              <a:rPr lang="ru-RU" sz="3200" dirty="0" smtClean="0">
                <a:latin typeface="+mn-lt"/>
                <a:ea typeface="Calibri" pitchFamily="34" charset="0"/>
                <a:cs typeface="Times New Roman" pitchFamily="18" charset="0"/>
              </a:rPr>
              <a:t>Самообразование и самосовершенствование знаний педагогов (расширение и приобретение новых знаний в области внедрения образовательных стандартов);</a:t>
            </a:r>
            <a:endParaRPr lang="ru-RU" sz="3200" dirty="0" smtClean="0">
              <a:latin typeface="+mn-lt"/>
            </a:endParaRPr>
          </a:p>
          <a:p>
            <a:pPr algn="ctr" defTabSz="1043056" eaLnBrk="0" hangingPunct="0"/>
            <a:r>
              <a:rPr lang="ru-RU" sz="3200" dirty="0" smtClean="0">
                <a:latin typeface="+mn-lt"/>
                <a:ea typeface="Calibri" pitchFamily="34" charset="0"/>
                <a:cs typeface="Times New Roman" pitchFamily="18" charset="0"/>
              </a:rPr>
              <a:t>прохождение курсов повышения квалификации в объеме не менее 72 часов (играют важную роль в системе повышения квалификации педагогов и в образовательном процессе в целом);</a:t>
            </a:r>
            <a:endParaRPr lang="ru-RU" sz="3200" dirty="0" smtClean="0">
              <a:latin typeface="+mn-lt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052023" y="841951"/>
            <a:ext cx="8336726" cy="453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43056"/>
            <a:r>
              <a:rPr lang="ru-RU" sz="3200" dirty="0" smtClean="0">
                <a:latin typeface="+mn-lt"/>
                <a:ea typeface="Calibri" pitchFamily="34" charset="0"/>
                <a:cs typeface="Times New Roman" pitchFamily="18" charset="0"/>
              </a:rPr>
              <a:t>проведение открытых мероприятий по обмену опытом педагогической деятельности (изучение передового опыта педагогов позволяет решить целый ряд задач, таких как: целенаправленное накопление педагогических материалов, анализ результатов деятельности, описание взаимосвязанной работы по определенному направлению).</a:t>
            </a:r>
            <a:endParaRPr lang="ru-RU" sz="4100" dirty="0" smtClean="0">
              <a:latin typeface="+mn-lt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011_slide">
  <a:themeElements>
    <a:clrScheme name="Тема Office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ind_0011_slide</Template>
  <TotalTime>827</TotalTime>
  <Words>396</Words>
  <Application>Microsoft Office PowerPoint</Application>
  <PresentationFormat>Произвольный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ind_0011_slide</vt:lpstr>
      <vt:lpstr>1_Default Design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профессиональной компетентности педагогов дошкольного образовательного учреждения</dc:title>
  <dc:creator>Пользователь</dc:creator>
  <cp:lastModifiedBy>1</cp:lastModifiedBy>
  <cp:revision>86</cp:revision>
  <dcterms:created xsi:type="dcterms:W3CDTF">2013-02-03T14:30:49Z</dcterms:created>
  <dcterms:modified xsi:type="dcterms:W3CDTF">2014-11-24T15:25:44Z</dcterms:modified>
</cp:coreProperties>
</file>