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60" r:id="rId5"/>
    <p:sldId id="263" r:id="rId6"/>
    <p:sldId id="257" r:id="rId7"/>
    <p:sldId id="264" r:id="rId8"/>
    <p:sldId id="262" r:id="rId9"/>
    <p:sldId id="261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36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tihi.ru/pics/2009/02/07/3122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101042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Урок истории </a:t>
            </a:r>
            <a:b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в 8 классе</a:t>
            </a:r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по теме </a:t>
            </a:r>
            <a:b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«Отечественная война 1812 года»</a:t>
            </a:r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2B36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43738" cy="1752600"/>
          </a:xfrm>
        </p:spPr>
        <p:txBody>
          <a:bodyPr/>
          <a:lstStyle/>
          <a:p>
            <a:r>
              <a:rPr lang="ru-RU" dirty="0" smtClean="0"/>
              <a:t>                 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Тулепова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Ольга        Григорьевна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4" descr="Картинка 4 из 231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14752"/>
            <a:ext cx="2689436" cy="179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Documents and Settings\hall\Рабочий стол\Untitled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8358246" cy="642942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8072494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Отечественная война 1812г.</a:t>
            </a:r>
            <a:endParaRPr lang="ru-RU" sz="6000" dirty="0">
              <a:solidFill>
                <a:srgbClr val="2B36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456" y="5286388"/>
            <a:ext cx="6286544" cy="8985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B361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200 лет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2B361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>
              <a:buNone/>
            </a:pPr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    параграф 4, подготовить сообщение или сочинение «Наш край в годы Отечественной войны 1812 г.»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3600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…Моя Родина, моя родная земля, мое Отечество –   и в жизни нет горячее, глубже и священнее чувства, чем любовь к тебе.</a:t>
            </a:r>
          </a:p>
          <a:p>
            <a:pPr>
              <a:buNone/>
            </a:pPr>
            <a:r>
              <a:rPr lang="ru-RU" sz="3600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(Алексей Толстой)</a:t>
            </a:r>
          </a:p>
          <a:p>
            <a:pPr lvl="0"/>
            <a:r>
              <a:rPr lang="ru-RU" sz="3600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Историческое значение каждого русского великого человека измеряется его заслугами Родине, его человеческое достоинство — силою его патриотизма.</a:t>
            </a:r>
          </a:p>
          <a:p>
            <a:pPr>
              <a:buNone/>
            </a:pPr>
            <a:r>
              <a:rPr lang="ru-RU" sz="3600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(Николай Чернышевский)</a:t>
            </a:r>
          </a:p>
          <a:p>
            <a:pPr lvl="0"/>
            <a:r>
              <a:rPr lang="ru-RU" sz="3600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Самое лучшее предназначение есть защищать своё отечество.                                    </a:t>
            </a:r>
          </a:p>
          <a:p>
            <a:pPr lvl="0">
              <a:buNone/>
            </a:pPr>
            <a:r>
              <a:rPr lang="ru-RU" sz="3600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(Гавриил Державин)</a:t>
            </a:r>
          </a:p>
          <a:p>
            <a:pPr>
              <a:buNone/>
            </a:pPr>
            <a:endParaRPr lang="ru-RU" dirty="0">
              <a:solidFill>
                <a:srgbClr val="2B361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Documents and Settings\hall\Рабочий стол\Untitled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8358246" cy="642942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8072494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Отечественная война 1812г.</a:t>
            </a:r>
            <a:endParaRPr lang="ru-RU" sz="6000" dirty="0">
              <a:solidFill>
                <a:srgbClr val="2B36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456" y="5286388"/>
            <a:ext cx="6286544" cy="8985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B361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200 лет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2B361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Гроза двенадцатого года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Настала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тут нам помог?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Остервенение народа,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Барклай, зима иль русский бог?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А.С.Пушкин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 Так кто же помог победить?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5" name="Organization Chart 5"/>
          <p:cNvGraphicFramePr>
            <a:graphicFrameLocks/>
          </p:cNvGraphicFramePr>
          <p:nvPr/>
        </p:nvGraphicFramePr>
        <p:xfrm>
          <a:off x="304800" y="228600"/>
          <a:ext cx="8534400" cy="64008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subSp spid="_x0000_s103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5">
                                            <p:subSp spid="_x0000_s1031"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5">
                                            <p:subSp spid="_x0000_s1031"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5">
                                            <p:subSp spid="_x0000_s1031"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subSp spid="_x0000_s103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5">
                                            <p:subSp spid="_x0000_s1032"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45">
                                            <p:subSp spid="_x0000_s1032"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45">
                                            <p:subSp spid="_x0000_s1032"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subSp spid="_x0000_s103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45">
                                            <p:subSp spid="_x0000_s1033"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45">
                                            <p:subSp spid="_x0000_s1033"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45">
                                            <p:subSp spid="_x0000_s1033"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subSp spid="_x0000_s103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45">
                                            <p:subSp spid="_x0000_s1034"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45">
                                            <p:subSp spid="_x0000_s1034"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45">
                                            <p:subSp spid="_x0000_s1034"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10245" grpId="0" bld="depthByNod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4648200" cy="71596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Начало войны</a:t>
            </a:r>
          </a:p>
        </p:txBody>
      </p:sp>
      <p:pic>
        <p:nvPicPr>
          <p:cNvPr id="8205" name="Picture 13" descr="карта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1214422"/>
            <a:ext cx="7848600" cy="5181600"/>
          </a:xfrm>
          <a:noFill/>
          <a:ln w="76200">
            <a:solidFill>
              <a:schemeClr val="hlink"/>
            </a:solidFill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838200" y="2971800"/>
            <a:ext cx="1279525" cy="2354263"/>
            <a:chOff x="1776" y="2016"/>
            <a:chExt cx="889" cy="1898"/>
          </a:xfrm>
        </p:grpSpPr>
        <p:pic>
          <p:nvPicPr>
            <p:cNvPr id="13331" name="Picture 15" descr="француз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76" y="2016"/>
              <a:ext cx="815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32" name="Text Box 16"/>
            <p:cNvSpPr txBox="1">
              <a:spLocks noChangeArrowheads="1"/>
            </p:cNvSpPr>
            <p:nvPr/>
          </p:nvSpPr>
          <p:spPr bwMode="auto">
            <a:xfrm>
              <a:off x="1784" y="3072"/>
              <a:ext cx="881" cy="84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000" b="1">
                  <a:solidFill>
                    <a:srgbClr val="2D0991"/>
                  </a:solidFill>
                  <a:latin typeface="Times New Roman" pitchFamily="18" charset="0"/>
                </a:rPr>
                <a:t>Великая </a:t>
              </a:r>
            </a:p>
            <a:p>
              <a:pPr algn="ctr"/>
              <a:r>
                <a:rPr lang="ru-RU" sz="2000" b="1">
                  <a:solidFill>
                    <a:srgbClr val="2D0991"/>
                  </a:solidFill>
                  <a:latin typeface="Times New Roman" pitchFamily="18" charset="0"/>
                </a:rPr>
                <a:t>Армия</a:t>
              </a:r>
            </a:p>
            <a:p>
              <a:pPr algn="ctr"/>
              <a:r>
                <a:rPr lang="ru-RU" sz="2000" b="1">
                  <a:solidFill>
                    <a:srgbClr val="2D0991"/>
                  </a:solidFill>
                  <a:latin typeface="Times New Roman" pitchFamily="18" charset="0"/>
                </a:rPr>
                <a:t>600 000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3786182" y="1214422"/>
            <a:ext cx="4419600" cy="1371600"/>
            <a:chOff x="2736" y="864"/>
            <a:chExt cx="2885" cy="1152"/>
          </a:xfrm>
        </p:grpSpPr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2736" y="864"/>
              <a:ext cx="2188" cy="1152"/>
              <a:chOff x="2763" y="864"/>
              <a:chExt cx="2188" cy="1152"/>
            </a:xfrm>
          </p:grpSpPr>
          <p:pic>
            <p:nvPicPr>
              <p:cNvPr id="13329" name="Picture 19" descr="русский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EFF"/>
                  </a:clrFrom>
                  <a:clrTo>
                    <a:srgbClr val="FFFE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63" y="864"/>
                <a:ext cx="693" cy="1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30" name="Text Box 20"/>
              <p:cNvSpPr txBox="1">
                <a:spLocks noChangeArrowheads="1"/>
              </p:cNvSpPr>
              <p:nvPr/>
            </p:nvSpPr>
            <p:spPr bwMode="auto">
              <a:xfrm>
                <a:off x="3333" y="1344"/>
                <a:ext cx="1618" cy="621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>
                    <a:solidFill>
                      <a:srgbClr val="2D0991"/>
                    </a:solidFill>
                    <a:latin typeface="Times New Roman" pitchFamily="18" charset="0"/>
                  </a:rPr>
                  <a:t>I</a:t>
                </a:r>
                <a:r>
                  <a:rPr lang="ru-RU" sz="2000" b="1">
                    <a:solidFill>
                      <a:srgbClr val="2D0991"/>
                    </a:solidFill>
                    <a:latin typeface="Times New Roman" pitchFamily="18" charset="0"/>
                  </a:rPr>
                  <a:t>.Барклай де Толли</a:t>
                </a:r>
              </a:p>
              <a:p>
                <a:pPr algn="ctr"/>
                <a:r>
                  <a:rPr lang="ru-RU" sz="2000" b="1">
                    <a:solidFill>
                      <a:srgbClr val="2D0991"/>
                    </a:solidFill>
                    <a:latin typeface="Times New Roman" pitchFamily="18" charset="0"/>
                  </a:rPr>
                  <a:t>110 000</a:t>
                </a:r>
              </a:p>
            </p:txBody>
          </p:sp>
        </p:grpSp>
        <p:pic>
          <p:nvPicPr>
            <p:cNvPr id="13328" name="Picture 21" descr="barklay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44" y="1152"/>
              <a:ext cx="677" cy="816"/>
            </a:xfrm>
            <a:prstGeom prst="rect">
              <a:avLst/>
            </a:prstGeom>
            <a:noFill/>
            <a:ln w="76200">
              <a:solidFill>
                <a:srgbClr val="FFCC00"/>
              </a:solidFill>
              <a:miter lim="800000"/>
              <a:headEnd/>
              <a:tailEnd/>
            </a:ln>
          </p:spPr>
        </p:pic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4643438" y="2928934"/>
            <a:ext cx="3657600" cy="1295400"/>
            <a:chOff x="2984" y="1776"/>
            <a:chExt cx="2396" cy="1152"/>
          </a:xfrm>
        </p:grpSpPr>
        <p:grpSp>
          <p:nvGrpSpPr>
            <p:cNvPr id="6" name="Group 23"/>
            <p:cNvGrpSpPr>
              <a:grpSpLocks/>
            </p:cNvGrpSpPr>
            <p:nvPr/>
          </p:nvGrpSpPr>
          <p:grpSpPr bwMode="auto">
            <a:xfrm>
              <a:off x="2984" y="1776"/>
              <a:ext cx="1742" cy="1152"/>
              <a:chOff x="3147" y="1680"/>
              <a:chExt cx="1742" cy="1152"/>
            </a:xfrm>
          </p:grpSpPr>
          <p:pic>
            <p:nvPicPr>
              <p:cNvPr id="13325" name="Picture 24" descr="русский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EFF"/>
                  </a:clrFrom>
                  <a:clrTo>
                    <a:srgbClr val="FFFE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47" y="1680"/>
                <a:ext cx="693" cy="1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26" name="Text Box 25"/>
              <p:cNvSpPr txBox="1">
                <a:spLocks noChangeArrowheads="1"/>
              </p:cNvSpPr>
              <p:nvPr/>
            </p:nvSpPr>
            <p:spPr bwMode="auto">
              <a:xfrm>
                <a:off x="3771" y="2174"/>
                <a:ext cx="1118" cy="658"/>
              </a:xfrm>
              <a:prstGeom prst="rect">
                <a:avLst/>
              </a:prstGeom>
              <a:solidFill>
                <a:srgbClr val="CCFFFF"/>
              </a:solidFill>
              <a:ln w="3810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2D0991"/>
                    </a:solidFill>
                    <a:latin typeface="Times New Roman" pitchFamily="18" charset="0"/>
                  </a:rPr>
                  <a:t>II</a:t>
                </a:r>
                <a:r>
                  <a:rPr lang="ru-RU" sz="2000" b="1" dirty="0">
                    <a:solidFill>
                      <a:srgbClr val="2D0991"/>
                    </a:solidFill>
                    <a:latin typeface="Times New Roman" pitchFamily="18" charset="0"/>
                  </a:rPr>
                  <a:t>.Багратион</a:t>
                </a:r>
              </a:p>
              <a:p>
                <a:pPr algn="ctr"/>
                <a:r>
                  <a:rPr lang="ru-RU" sz="2000" b="1" dirty="0">
                    <a:solidFill>
                      <a:srgbClr val="2D0991"/>
                    </a:solidFill>
                    <a:latin typeface="Times New Roman" pitchFamily="18" charset="0"/>
                  </a:rPr>
                  <a:t>49 000</a:t>
                </a:r>
              </a:p>
            </p:txBody>
          </p:sp>
        </p:grpSp>
        <p:pic>
          <p:nvPicPr>
            <p:cNvPr id="13324" name="Picture 26" descr="bagration"/>
            <p:cNvPicPr>
              <a:picLocks noChangeAspect="1" noChangeArrowheads="1"/>
            </p:cNvPicPr>
            <p:nvPr/>
          </p:nvPicPr>
          <p:blipFill>
            <a:blip r:embed="rId6" cstate="print">
              <a:lum bright="12000" contrast="18000"/>
            </a:blip>
            <a:srcRect/>
            <a:stretch>
              <a:fillRect/>
            </a:stretch>
          </p:blipFill>
          <p:spPr bwMode="auto">
            <a:xfrm>
              <a:off x="4704" y="2112"/>
              <a:ext cx="676" cy="815"/>
            </a:xfrm>
            <a:prstGeom prst="rect">
              <a:avLst/>
            </a:prstGeom>
            <a:noFill/>
            <a:ln w="76200">
              <a:solidFill>
                <a:srgbClr val="FFCC00"/>
              </a:solidFill>
              <a:miter lim="800000"/>
              <a:headEnd/>
              <a:tailEnd/>
            </a:ln>
          </p:spPr>
        </p:pic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4572000" y="4572008"/>
            <a:ext cx="3810000" cy="1665288"/>
            <a:chOff x="3312" y="2688"/>
            <a:chExt cx="2309" cy="1325"/>
          </a:xfrm>
        </p:grpSpPr>
        <p:pic>
          <p:nvPicPr>
            <p:cNvPr id="13320" name="Picture 28" descr="русский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EFF"/>
                </a:clrFrom>
                <a:clrTo>
                  <a:srgbClr val="FFFE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12" y="2688"/>
              <a:ext cx="693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1" name="Text Box 29"/>
            <p:cNvSpPr txBox="1">
              <a:spLocks noChangeArrowheads="1"/>
            </p:cNvSpPr>
            <p:nvPr/>
          </p:nvSpPr>
          <p:spPr bwMode="auto">
            <a:xfrm>
              <a:off x="3840" y="3182"/>
              <a:ext cx="1068" cy="831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chemeClr val="hlink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2D0991"/>
                  </a:solidFill>
                  <a:latin typeface="Times New Roman" pitchFamily="18" charset="0"/>
                </a:rPr>
                <a:t>III</a:t>
              </a:r>
              <a:r>
                <a:rPr lang="ru-RU" sz="2000" b="1" dirty="0">
                  <a:solidFill>
                    <a:srgbClr val="2D0991"/>
                  </a:solidFill>
                  <a:latin typeface="Times New Roman" pitchFamily="18" charset="0"/>
                </a:rPr>
                <a:t>.</a:t>
              </a:r>
              <a:r>
                <a:rPr lang="ru-RU" sz="2000" b="1" dirty="0" err="1">
                  <a:solidFill>
                    <a:srgbClr val="2D0991"/>
                  </a:solidFill>
                  <a:latin typeface="Times New Roman" pitchFamily="18" charset="0"/>
                </a:rPr>
                <a:t>Тормасов</a:t>
              </a:r>
              <a:endParaRPr lang="ru-RU" sz="2000" b="1" dirty="0">
                <a:solidFill>
                  <a:srgbClr val="2D0991"/>
                </a:solidFill>
                <a:latin typeface="Times New Roman" pitchFamily="18" charset="0"/>
              </a:endParaRPr>
            </a:p>
            <a:p>
              <a:pPr algn="ctr"/>
              <a:r>
                <a:rPr lang="ru-RU" sz="2000" b="1" dirty="0">
                  <a:solidFill>
                    <a:srgbClr val="2D0991"/>
                  </a:solidFill>
                  <a:latin typeface="Times New Roman" pitchFamily="18" charset="0"/>
                </a:rPr>
                <a:t>45 000</a:t>
              </a:r>
            </a:p>
          </p:txBody>
        </p:sp>
        <p:pic>
          <p:nvPicPr>
            <p:cNvPr id="13322" name="Picture 30" descr="tormasov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44" y="2976"/>
              <a:ext cx="677" cy="816"/>
            </a:xfrm>
            <a:prstGeom prst="rect">
              <a:avLst/>
            </a:prstGeom>
            <a:noFill/>
            <a:ln w="76200">
              <a:solidFill>
                <a:srgbClr val="FFCC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52395FA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2438400" y="2133600"/>
            <a:ext cx="914400" cy="533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1905000" y="3276600"/>
            <a:ext cx="838200" cy="533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2743200" y="5105400"/>
            <a:ext cx="762000" cy="6096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6" grpId="0" animBg="1"/>
      <p:bldP spid="153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Работа в группах</a:t>
            </a:r>
            <a:endParaRPr lang="ru-RU" dirty="0">
              <a:solidFill>
                <a:srgbClr val="2B36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1группа  эксперты – картографы</a:t>
            </a:r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Бородинское сражение.</a:t>
            </a:r>
          </a:p>
          <a:p>
            <a: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2 группа эксперты – историки. </a:t>
            </a:r>
          </a:p>
          <a:p>
            <a:pPr>
              <a:buNone/>
            </a:pPr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Кто победил  в Бородинской битве? </a:t>
            </a:r>
          </a:p>
          <a:p>
            <a: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3 группа эксперты – военные.</a:t>
            </a:r>
            <a:endParaRPr lang="ru-RU" dirty="0" smtClean="0">
              <a:solidFill>
                <a:srgbClr val="2B361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Совет в Филях.</a:t>
            </a:r>
            <a:endParaRPr lang="ru-RU" dirty="0">
              <a:solidFill>
                <a:srgbClr val="2B361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Причины победы в войне:</a:t>
            </a:r>
          </a:p>
          <a:p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для России война была справедливой, освободительной</a:t>
            </a:r>
          </a:p>
          <a:p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героизм и патриотизм русского народа</a:t>
            </a:r>
          </a:p>
          <a:p>
            <a:pPr lvl="0"/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единство народа, проявление национального самосознания</a:t>
            </a:r>
          </a:p>
          <a:p>
            <a:pPr lvl="0"/>
            <a:r>
              <a:rPr lang="ru-RU" dirty="0" smtClean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rPr>
              <a:t>талант и военное искусство Кутузова и других полководцев.</a:t>
            </a:r>
          </a:p>
          <a:p>
            <a:endParaRPr lang="ru-RU" dirty="0">
              <a:solidFill>
                <a:srgbClr val="2B3616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249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Урок истории  в 8 классе по теме  «Отечественная война 1812 года» </vt:lpstr>
      <vt:lpstr>Слайд 2</vt:lpstr>
      <vt:lpstr>Отечественная война 1812г.</vt:lpstr>
      <vt:lpstr>Слайд 4</vt:lpstr>
      <vt:lpstr>Слайд 5</vt:lpstr>
      <vt:lpstr>Начало войны</vt:lpstr>
      <vt:lpstr>Слайд 7</vt:lpstr>
      <vt:lpstr>Работа в группах</vt:lpstr>
      <vt:lpstr>    </vt:lpstr>
      <vt:lpstr>Отечественная война 1812г.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истории  в 8 классе по теме  «Отечественная война 1812 года» </dc:title>
  <dc:creator>user</dc:creator>
  <cp:lastModifiedBy>hall</cp:lastModifiedBy>
  <cp:revision>7</cp:revision>
  <dcterms:created xsi:type="dcterms:W3CDTF">2012-04-25T05:39:01Z</dcterms:created>
  <dcterms:modified xsi:type="dcterms:W3CDTF">2012-04-25T07:42:23Z</dcterms:modified>
</cp:coreProperties>
</file>