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5" d="100"/>
          <a:sy n="55" d="100"/>
        </p:scale>
        <p:origin x="78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5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00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37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21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84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33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2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3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70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327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08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chemeClr val="accent6">
                <a:lumMod val="20000"/>
                <a:lumOff val="80000"/>
              </a:schemeClr>
            </a:gs>
            <a:gs pos="0">
              <a:schemeClr val="accent2">
                <a:lumMod val="40000"/>
                <a:lumOff val="60000"/>
              </a:schemeClr>
            </a:gs>
            <a:gs pos="74000">
              <a:schemeClr val="accent2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27F4F-235B-4077-BD80-6B29A09FA8D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DDD15-5A0E-4701-A8EB-0ECBC8540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33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Решение задач типа «Заштрихованные зоны»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Алгоритмическая структура ветвление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22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81062"/>
          </a:xfrm>
        </p:spPr>
        <p:txBody>
          <a:bodyPr/>
          <a:lstStyle/>
          <a:p>
            <a:pPr algn="l"/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5326" y="1506538"/>
            <a:ext cx="7027863" cy="61595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000">
                <a:latin typeface="Times New Roman" panose="02020603050405020304" pitchFamily="18" charset="0"/>
              </a:rPr>
              <a:t>Дана точка с координатами (</a:t>
            </a:r>
            <a:r>
              <a:rPr lang="en-US" altLang="ru-RU" sz="3000">
                <a:latin typeface="Times New Roman" panose="02020603050405020304" pitchFamily="18" charset="0"/>
              </a:rPr>
              <a:t>1.5</a:t>
            </a:r>
            <a:r>
              <a:rPr lang="ru-RU" altLang="ru-RU" sz="3000">
                <a:latin typeface="Times New Roman" panose="02020603050405020304" pitchFamily="18" charset="0"/>
              </a:rPr>
              <a:t>,</a:t>
            </a:r>
            <a:r>
              <a:rPr lang="en-US" altLang="ru-RU" sz="3000">
                <a:latin typeface="Times New Roman" panose="02020603050405020304" pitchFamily="18" charset="0"/>
              </a:rPr>
              <a:t> 2</a:t>
            </a:r>
            <a:r>
              <a:rPr lang="ru-RU" altLang="ru-RU" sz="3000">
                <a:latin typeface="Times New Roman" panose="02020603050405020304" pitchFamily="18" charset="0"/>
              </a:rPr>
              <a:t>);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920876" y="2447926"/>
            <a:ext cx="8285163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000" u="sng">
                <a:latin typeface="Times New Roman" panose="02020603050405020304" pitchFamily="18" charset="0"/>
              </a:rPr>
              <a:t>Проверка</a:t>
            </a:r>
            <a:r>
              <a:rPr lang="ru-RU" altLang="ru-RU" sz="3000">
                <a:latin typeface="Times New Roman" panose="02020603050405020304" pitchFamily="18" charset="0"/>
              </a:rPr>
              <a:t>:</a:t>
            </a:r>
          </a:p>
          <a:p>
            <a:pPr>
              <a:spcBef>
                <a:spcPct val="20000"/>
              </a:spcBef>
            </a:pPr>
            <a:r>
              <a:rPr lang="en-US" altLang="ru-RU" sz="3000">
                <a:latin typeface="Times New Roman" panose="02020603050405020304" pitchFamily="18" charset="0"/>
              </a:rPr>
              <a:t>(1.5 &gt;= 0) and (2 &gt;= 0) and (2 &lt;= -1.5+2)=</a:t>
            </a:r>
            <a:endParaRPr lang="ru-RU" altLang="ru-RU" sz="300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altLang="ru-RU" sz="3000">
                <a:latin typeface="Times New Roman" panose="02020603050405020304" pitchFamily="18" charset="0"/>
              </a:rPr>
              <a:t>true and true and false = false</a:t>
            </a:r>
            <a:r>
              <a:rPr lang="ru-RU" altLang="ru-RU" sz="3000">
                <a:latin typeface="Times New Roman" panose="02020603050405020304" pitchFamily="18" charset="0"/>
              </a:rPr>
              <a:t>;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898651" y="4332289"/>
            <a:ext cx="849312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000" u="sng">
                <a:latin typeface="Times New Roman" panose="02020603050405020304" pitchFamily="18" charset="0"/>
              </a:rPr>
              <a:t>Вывод</a:t>
            </a:r>
            <a:r>
              <a:rPr lang="ru-RU" altLang="ru-RU" sz="3000">
                <a:latin typeface="Times New Roman" panose="02020603050405020304" pitchFamily="18" charset="0"/>
              </a:rPr>
              <a:t>: условие ложно, следовательно точка с данными координатами не принадлежит заданной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1276853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  <p:bldP spid="61444" grpId="0"/>
      <p:bldP spid="614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088" y="0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Задача № 2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4713" y="947739"/>
            <a:ext cx="8229600" cy="1717675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000">
                <a:latin typeface="Times New Roman" panose="02020603050405020304" pitchFamily="18" charset="0"/>
              </a:rPr>
              <a:t>Определить условие попадания точки с заданными координатами в область, показанную на рисунке. Область включает в себя границы.</a:t>
            </a:r>
          </a:p>
        </p:txBody>
      </p:sp>
      <p:grpSp>
        <p:nvGrpSpPr>
          <p:cNvPr id="54326" name="Group 54"/>
          <p:cNvGrpSpPr>
            <a:grpSpLocks/>
          </p:cNvGrpSpPr>
          <p:nvPr/>
        </p:nvGrpSpPr>
        <p:grpSpPr bwMode="auto">
          <a:xfrm>
            <a:off x="3454401" y="2533650"/>
            <a:ext cx="4735513" cy="3784600"/>
            <a:chOff x="1216" y="1596"/>
            <a:chExt cx="2983" cy="2384"/>
          </a:xfrm>
        </p:grpSpPr>
        <p:sp>
          <p:nvSpPr>
            <p:cNvPr id="54311" name="Arc 39" descr="Мелкая сетка"/>
            <p:cNvSpPr>
              <a:spLocks/>
            </p:cNvSpPr>
            <p:nvPr/>
          </p:nvSpPr>
          <p:spPr bwMode="auto">
            <a:xfrm rot="10800000">
              <a:off x="1749" y="1862"/>
              <a:ext cx="851" cy="1837"/>
            </a:xfrm>
            <a:custGeom>
              <a:avLst/>
              <a:gdLst>
                <a:gd name="G0" fmla="+- 17968 0 0"/>
                <a:gd name="G1" fmla="+- 21600 0 0"/>
                <a:gd name="G2" fmla="+- 21600 0 0"/>
                <a:gd name="T0" fmla="*/ 0 w 35864"/>
                <a:gd name="T1" fmla="*/ 9613 h 21600"/>
                <a:gd name="T2" fmla="*/ 35864 w 35864"/>
                <a:gd name="T3" fmla="*/ 9505 h 21600"/>
                <a:gd name="T4" fmla="*/ 17968 w 3586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64" h="21600" fill="none" extrusionOk="0">
                  <a:moveTo>
                    <a:pt x="-1" y="9612"/>
                  </a:moveTo>
                  <a:cubicBezTo>
                    <a:pt x="4006" y="3606"/>
                    <a:pt x="10748" y="-1"/>
                    <a:pt x="17968" y="0"/>
                  </a:cubicBezTo>
                  <a:cubicBezTo>
                    <a:pt x="25141" y="0"/>
                    <a:pt x="31847" y="3561"/>
                    <a:pt x="35864" y="9504"/>
                  </a:cubicBezTo>
                </a:path>
                <a:path w="35864" h="21600" stroke="0" extrusionOk="0">
                  <a:moveTo>
                    <a:pt x="-1" y="9612"/>
                  </a:moveTo>
                  <a:cubicBezTo>
                    <a:pt x="4006" y="3606"/>
                    <a:pt x="10748" y="-1"/>
                    <a:pt x="17968" y="0"/>
                  </a:cubicBezTo>
                  <a:cubicBezTo>
                    <a:pt x="25141" y="0"/>
                    <a:pt x="31847" y="3561"/>
                    <a:pt x="35864" y="9504"/>
                  </a:cubicBezTo>
                  <a:lnTo>
                    <a:pt x="17968" y="21600"/>
                  </a:lnTo>
                  <a:close/>
                </a:path>
              </a:pathLst>
            </a:custGeom>
            <a:pattFill prst="smGrid">
              <a:fgClr>
                <a:srgbClr val="000000"/>
              </a:fgClr>
              <a:bgClr>
                <a:srgbClr val="FFFFFF"/>
              </a:bgClr>
            </a:pattFill>
            <a:ln w="38100">
              <a:solidFill>
                <a:srgbClr val="0066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312" name="Rectangle 40" descr="Голубая тисненая бумага"/>
            <p:cNvSpPr>
              <a:spLocks noChangeArrowheads="1"/>
            </p:cNvSpPr>
            <p:nvPr/>
          </p:nvSpPr>
          <p:spPr bwMode="auto">
            <a:xfrm>
              <a:off x="1658" y="1810"/>
              <a:ext cx="932" cy="1075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313" name="Line 41"/>
            <p:cNvSpPr>
              <a:spLocks noChangeShapeType="1"/>
            </p:cNvSpPr>
            <p:nvPr/>
          </p:nvSpPr>
          <p:spPr bwMode="auto">
            <a:xfrm>
              <a:off x="1216" y="2885"/>
              <a:ext cx="282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314" name="AutoShape 42" descr="Мелкая сетка"/>
            <p:cNvSpPr>
              <a:spLocks noChangeArrowheads="1"/>
            </p:cNvSpPr>
            <p:nvPr/>
          </p:nvSpPr>
          <p:spPr bwMode="auto">
            <a:xfrm>
              <a:off x="2615" y="2087"/>
              <a:ext cx="765" cy="790"/>
            </a:xfrm>
            <a:prstGeom prst="rtTriangle">
              <a:avLst/>
            </a:prstGeom>
            <a:pattFill prst="smGrid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315" name="Line 43"/>
            <p:cNvSpPr>
              <a:spLocks noChangeShapeType="1"/>
            </p:cNvSpPr>
            <p:nvPr/>
          </p:nvSpPr>
          <p:spPr bwMode="auto">
            <a:xfrm flipV="1">
              <a:off x="2600" y="1596"/>
              <a:ext cx="6" cy="234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316" name="Line 44"/>
            <p:cNvSpPr>
              <a:spLocks noChangeShapeType="1"/>
            </p:cNvSpPr>
            <p:nvPr/>
          </p:nvSpPr>
          <p:spPr bwMode="auto">
            <a:xfrm>
              <a:off x="2270" y="1750"/>
              <a:ext cx="1628" cy="1679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318" name="Text Box 46"/>
            <p:cNvSpPr txBox="1">
              <a:spLocks noChangeArrowheads="1"/>
            </p:cNvSpPr>
            <p:nvPr/>
          </p:nvSpPr>
          <p:spPr bwMode="auto">
            <a:xfrm>
              <a:off x="2398" y="1973"/>
              <a:ext cx="382" cy="3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ru-RU" sz="2400" b="1"/>
                <a:t>4</a:t>
              </a:r>
              <a:endParaRPr lang="ru-RU" altLang="ru-RU" sz="2400" b="1"/>
            </a:p>
          </p:txBody>
        </p:sp>
        <p:sp>
          <p:nvSpPr>
            <p:cNvPr id="54319" name="Text Box 47"/>
            <p:cNvSpPr txBox="1">
              <a:spLocks noChangeArrowheads="1"/>
            </p:cNvSpPr>
            <p:nvPr/>
          </p:nvSpPr>
          <p:spPr bwMode="auto">
            <a:xfrm>
              <a:off x="2420" y="2834"/>
              <a:ext cx="382" cy="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ru-RU" sz="2400" b="1"/>
                <a:t>0</a:t>
              </a:r>
              <a:endParaRPr lang="ru-RU" altLang="ru-RU" sz="2400" b="1"/>
            </a:p>
          </p:txBody>
        </p:sp>
        <p:sp>
          <p:nvSpPr>
            <p:cNvPr id="54320" name="Text Box 48"/>
            <p:cNvSpPr txBox="1">
              <a:spLocks noChangeArrowheads="1"/>
            </p:cNvSpPr>
            <p:nvPr/>
          </p:nvSpPr>
          <p:spPr bwMode="auto">
            <a:xfrm>
              <a:off x="2355" y="1670"/>
              <a:ext cx="383" cy="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ru-RU" sz="2400" b="1"/>
                <a:t>Y</a:t>
              </a:r>
              <a:endParaRPr lang="ru-RU" altLang="ru-RU" sz="2400" b="1"/>
            </a:p>
          </p:txBody>
        </p:sp>
        <p:sp>
          <p:nvSpPr>
            <p:cNvPr id="54321" name="Text Box 49"/>
            <p:cNvSpPr txBox="1">
              <a:spLocks noChangeArrowheads="1"/>
            </p:cNvSpPr>
            <p:nvPr/>
          </p:nvSpPr>
          <p:spPr bwMode="auto">
            <a:xfrm>
              <a:off x="3817" y="2889"/>
              <a:ext cx="382" cy="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ru-RU" sz="2400" b="1"/>
                <a:t>X</a:t>
              </a:r>
              <a:endParaRPr lang="ru-RU" altLang="ru-RU" sz="2400" b="1"/>
            </a:p>
          </p:txBody>
        </p:sp>
        <p:sp>
          <p:nvSpPr>
            <p:cNvPr id="54322" name="Text Box 50"/>
            <p:cNvSpPr txBox="1">
              <a:spLocks noChangeArrowheads="1"/>
            </p:cNvSpPr>
            <p:nvPr/>
          </p:nvSpPr>
          <p:spPr bwMode="auto">
            <a:xfrm>
              <a:off x="2342" y="3601"/>
              <a:ext cx="382" cy="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ru-RU" sz="2400" b="1"/>
                <a:t>– 4</a:t>
              </a:r>
              <a:endParaRPr lang="ru-RU" altLang="ru-RU" sz="2400" b="1"/>
            </a:p>
          </p:txBody>
        </p:sp>
        <p:sp>
          <p:nvSpPr>
            <p:cNvPr id="54323" name="Text Box 51"/>
            <p:cNvSpPr txBox="1">
              <a:spLocks noChangeArrowheads="1"/>
            </p:cNvSpPr>
            <p:nvPr/>
          </p:nvSpPr>
          <p:spPr bwMode="auto">
            <a:xfrm>
              <a:off x="1998" y="2843"/>
              <a:ext cx="383" cy="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ru-RU" sz="2400" b="1"/>
                <a:t>– 2</a:t>
              </a:r>
              <a:endParaRPr lang="ru-RU" altLang="ru-RU" sz="2400" b="1"/>
            </a:p>
          </p:txBody>
        </p:sp>
        <p:sp>
          <p:nvSpPr>
            <p:cNvPr id="54324" name="Text Box 52"/>
            <p:cNvSpPr txBox="1">
              <a:spLocks noChangeArrowheads="1"/>
            </p:cNvSpPr>
            <p:nvPr/>
          </p:nvSpPr>
          <p:spPr bwMode="auto">
            <a:xfrm>
              <a:off x="3232" y="2877"/>
              <a:ext cx="383" cy="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ru-RU" altLang="ru-RU" sz="2400" b="1"/>
                <a:t>4</a:t>
              </a:r>
              <a:endParaRPr lang="ru-RU" altLang="ru-RU" sz="2400"/>
            </a:p>
          </p:txBody>
        </p:sp>
        <p:sp>
          <p:nvSpPr>
            <p:cNvPr id="54325" name="Line 53"/>
            <p:cNvSpPr>
              <a:spLocks noChangeShapeType="1"/>
            </p:cNvSpPr>
            <p:nvPr/>
          </p:nvSpPr>
          <p:spPr bwMode="auto">
            <a:xfrm>
              <a:off x="2162" y="2850"/>
              <a:ext cx="0" cy="7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8458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5059364" y="1322389"/>
            <a:ext cx="52228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>
                <a:latin typeface="Times New Roman" panose="02020603050405020304" pitchFamily="18" charset="0"/>
              </a:rPr>
              <a:t>Заштрихованная область состоит из двух частей, которые ограничены следующими линиями:</a:t>
            </a:r>
            <a:r>
              <a:rPr lang="en-US" altLang="ru-RU" sz="24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3500" name="Rectangle 12"/>
          <p:cNvSpPr>
            <a:spLocks noChangeArrowheads="1"/>
          </p:cNvSpPr>
          <p:nvPr/>
        </p:nvSpPr>
        <p:spPr bwMode="auto">
          <a:xfrm>
            <a:off x="1524000" y="320675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Смоделируем процесс образования заданной заштрихованной зоны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3509" name="Line 21"/>
          <p:cNvSpPr>
            <a:spLocks noChangeShapeType="1"/>
          </p:cNvSpPr>
          <p:nvPr/>
        </p:nvSpPr>
        <p:spPr bwMode="auto">
          <a:xfrm flipV="1">
            <a:off x="3927475" y="1452564"/>
            <a:ext cx="12700" cy="50625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5" name="Arc 17" descr="Мелкая сетка"/>
          <p:cNvSpPr>
            <a:spLocks/>
          </p:cNvSpPr>
          <p:nvPr/>
        </p:nvSpPr>
        <p:spPr bwMode="auto">
          <a:xfrm rot="10800000">
            <a:off x="2146301" y="2025651"/>
            <a:ext cx="1781175" cy="3960813"/>
          </a:xfrm>
          <a:custGeom>
            <a:avLst/>
            <a:gdLst>
              <a:gd name="G0" fmla="+- 17968 0 0"/>
              <a:gd name="G1" fmla="+- 21600 0 0"/>
              <a:gd name="G2" fmla="+- 21600 0 0"/>
              <a:gd name="T0" fmla="*/ 0 w 35864"/>
              <a:gd name="T1" fmla="*/ 9613 h 21600"/>
              <a:gd name="T2" fmla="*/ 35864 w 35864"/>
              <a:gd name="T3" fmla="*/ 9505 h 21600"/>
              <a:gd name="T4" fmla="*/ 17968 w 3586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64" h="21600" fill="none" extrusionOk="0">
                <a:moveTo>
                  <a:pt x="-1" y="9612"/>
                </a:moveTo>
                <a:cubicBezTo>
                  <a:pt x="4006" y="3606"/>
                  <a:pt x="10748" y="-1"/>
                  <a:pt x="17968" y="0"/>
                </a:cubicBezTo>
                <a:cubicBezTo>
                  <a:pt x="25141" y="0"/>
                  <a:pt x="31847" y="3561"/>
                  <a:pt x="35864" y="9504"/>
                </a:cubicBezTo>
              </a:path>
              <a:path w="35864" h="21600" stroke="0" extrusionOk="0">
                <a:moveTo>
                  <a:pt x="-1" y="9612"/>
                </a:moveTo>
                <a:cubicBezTo>
                  <a:pt x="4006" y="3606"/>
                  <a:pt x="10748" y="-1"/>
                  <a:pt x="17968" y="0"/>
                </a:cubicBezTo>
                <a:cubicBezTo>
                  <a:pt x="25141" y="0"/>
                  <a:pt x="31847" y="3561"/>
                  <a:pt x="35864" y="9504"/>
                </a:cubicBezTo>
                <a:lnTo>
                  <a:pt x="17968" y="21600"/>
                </a:lnTo>
                <a:close/>
              </a:path>
            </a:pathLst>
          </a:custGeom>
          <a:pattFill prst="smGrid">
            <a:fgClr>
              <a:srgbClr val="000000"/>
            </a:fgClr>
            <a:bgClr>
              <a:srgbClr val="FFFFFF"/>
            </a:bgClr>
          </a:pattFill>
          <a:ln w="38100">
            <a:solidFill>
              <a:srgbClr val="0066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6" name="Rectangle 18" descr="Голубая тисненая бумага"/>
          <p:cNvSpPr>
            <a:spLocks noChangeArrowheads="1"/>
          </p:cNvSpPr>
          <p:nvPr/>
        </p:nvSpPr>
        <p:spPr bwMode="auto">
          <a:xfrm>
            <a:off x="1955800" y="1914525"/>
            <a:ext cx="1951038" cy="231775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>
            <a:off x="1692276" y="4232275"/>
            <a:ext cx="52609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8" name="AutoShape 20" descr="Мелкая сетка"/>
          <p:cNvSpPr>
            <a:spLocks noChangeArrowheads="1"/>
          </p:cNvSpPr>
          <p:nvPr/>
        </p:nvSpPr>
        <p:spPr bwMode="auto">
          <a:xfrm>
            <a:off x="3959225" y="2511425"/>
            <a:ext cx="1601788" cy="1703388"/>
          </a:xfrm>
          <a:prstGeom prst="rtTriangle">
            <a:avLst/>
          </a:prstGeom>
          <a:pattFill prst="smGrid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10" name="Line 22"/>
          <p:cNvSpPr>
            <a:spLocks noChangeShapeType="1"/>
          </p:cNvSpPr>
          <p:nvPr/>
        </p:nvSpPr>
        <p:spPr bwMode="auto">
          <a:xfrm>
            <a:off x="3236913" y="1784350"/>
            <a:ext cx="3408362" cy="3621088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3505200" y="2265363"/>
            <a:ext cx="80010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4</a:t>
            </a:r>
            <a:endParaRPr lang="ru-RU" altLang="ru-RU" sz="2400" b="1"/>
          </a:p>
        </p:txBody>
      </p: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3551238" y="4121151"/>
            <a:ext cx="8001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0</a:t>
            </a:r>
            <a:endParaRPr lang="ru-RU" altLang="ru-RU" sz="2400" b="1"/>
          </a:p>
        </p:txBody>
      </p:sp>
      <p:sp>
        <p:nvSpPr>
          <p:cNvPr id="63513" name="Text Box 25"/>
          <p:cNvSpPr txBox="1">
            <a:spLocks noChangeArrowheads="1"/>
          </p:cNvSpPr>
          <p:nvPr/>
        </p:nvSpPr>
        <p:spPr bwMode="auto">
          <a:xfrm>
            <a:off x="3414714" y="1612901"/>
            <a:ext cx="801687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Y</a:t>
            </a:r>
            <a:endParaRPr lang="ru-RU" altLang="ru-RU" sz="2400" b="1"/>
          </a:p>
        </p:txBody>
      </p:sp>
      <p:sp>
        <p:nvSpPr>
          <p:cNvPr id="63514" name="Text Box 26"/>
          <p:cNvSpPr txBox="1">
            <a:spLocks noChangeArrowheads="1"/>
          </p:cNvSpPr>
          <p:nvPr/>
        </p:nvSpPr>
        <p:spPr bwMode="auto">
          <a:xfrm>
            <a:off x="6475413" y="4240213"/>
            <a:ext cx="800100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X</a:t>
            </a:r>
            <a:endParaRPr lang="ru-RU" altLang="ru-RU" sz="2400" b="1"/>
          </a:p>
        </p:txBody>
      </p:sp>
      <p:sp>
        <p:nvSpPr>
          <p:cNvPr id="63515" name="Text Box 27"/>
          <p:cNvSpPr txBox="1">
            <a:spLocks noChangeArrowheads="1"/>
          </p:cNvSpPr>
          <p:nvPr/>
        </p:nvSpPr>
        <p:spPr bwMode="auto">
          <a:xfrm>
            <a:off x="3387725" y="5775326"/>
            <a:ext cx="8001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– 4</a:t>
            </a:r>
            <a:endParaRPr lang="ru-RU" altLang="ru-RU" sz="2400" b="1"/>
          </a:p>
        </p:txBody>
      </p:sp>
      <p:sp>
        <p:nvSpPr>
          <p:cNvPr id="63516" name="Text Box 28"/>
          <p:cNvSpPr txBox="1">
            <a:spLocks noChangeArrowheads="1"/>
          </p:cNvSpPr>
          <p:nvPr/>
        </p:nvSpPr>
        <p:spPr bwMode="auto">
          <a:xfrm>
            <a:off x="2667000" y="4141789"/>
            <a:ext cx="801688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– 2</a:t>
            </a:r>
            <a:endParaRPr lang="ru-RU" altLang="ru-RU" sz="2400" b="1"/>
          </a:p>
        </p:txBody>
      </p:sp>
      <p:sp>
        <p:nvSpPr>
          <p:cNvPr id="63517" name="Text Box 29"/>
          <p:cNvSpPr txBox="1">
            <a:spLocks noChangeArrowheads="1"/>
          </p:cNvSpPr>
          <p:nvPr/>
        </p:nvSpPr>
        <p:spPr bwMode="auto">
          <a:xfrm>
            <a:off x="5251450" y="4214813"/>
            <a:ext cx="8016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z="2400" b="1"/>
              <a:t>4</a:t>
            </a:r>
            <a:endParaRPr lang="ru-RU" altLang="ru-RU" sz="2400"/>
          </a:p>
        </p:txBody>
      </p:sp>
      <p:sp>
        <p:nvSpPr>
          <p:cNvPr id="63518" name="Line 30"/>
          <p:cNvSpPr>
            <a:spLocks noChangeShapeType="1"/>
          </p:cNvSpPr>
          <p:nvPr/>
        </p:nvSpPr>
        <p:spPr bwMode="auto">
          <a:xfrm>
            <a:off x="3011488" y="4156075"/>
            <a:ext cx="0" cy="1714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5068888" y="2598738"/>
            <a:ext cx="527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1762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29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</a:rPr>
              <a:t>осью </a:t>
            </a:r>
            <a:r>
              <a:rPr lang="en-US" altLang="ru-RU" sz="2400">
                <a:latin typeface="Times New Roman" panose="02020603050405020304" pitchFamily="18" charset="0"/>
              </a:rPr>
              <a:t>X, </a:t>
            </a:r>
            <a:r>
              <a:rPr lang="ru-RU" altLang="ru-RU" sz="2400">
                <a:latin typeface="Times New Roman" panose="02020603050405020304" pitchFamily="18" charset="0"/>
              </a:rPr>
              <a:t>осью </a:t>
            </a:r>
            <a:r>
              <a:rPr lang="en-US" altLang="ru-RU" sz="2400">
                <a:latin typeface="Times New Roman" panose="02020603050405020304" pitchFamily="18" charset="0"/>
              </a:rPr>
              <a:t>Y, </a:t>
            </a:r>
            <a:r>
              <a:rPr lang="ru-RU" altLang="ru-RU" sz="2400">
                <a:latin typeface="Times New Roman" panose="02020603050405020304" pitchFamily="18" charset="0"/>
              </a:rPr>
              <a:t>прямой </a:t>
            </a:r>
            <a:r>
              <a:rPr lang="en-US" altLang="ru-RU" sz="2400">
                <a:latin typeface="Times New Roman" panose="02020603050405020304" pitchFamily="18" charset="0"/>
              </a:rPr>
              <a:t>Y= − X + 4</a:t>
            </a:r>
            <a:r>
              <a:rPr lang="ru-RU" altLang="ru-RU" sz="2400">
                <a:latin typeface="Times New Roman" panose="02020603050405020304" pitchFamily="18" charset="0"/>
              </a:rPr>
              <a:t>;</a:t>
            </a:r>
          </a:p>
        </p:txBody>
      </p:sp>
      <p:sp>
        <p:nvSpPr>
          <p:cNvPr id="63521" name="Text Box 33"/>
          <p:cNvSpPr txBox="1">
            <a:spLocks noChangeArrowheads="1"/>
          </p:cNvSpPr>
          <p:nvPr/>
        </p:nvSpPr>
        <p:spPr bwMode="auto">
          <a:xfrm>
            <a:off x="4922838" y="5688013"/>
            <a:ext cx="527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1762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29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</a:rPr>
              <a:t>осью </a:t>
            </a:r>
            <a:r>
              <a:rPr lang="en-US" altLang="ru-RU" sz="2400">
                <a:latin typeface="Times New Roman" panose="02020603050405020304" pitchFamily="18" charset="0"/>
              </a:rPr>
              <a:t>X</a:t>
            </a:r>
            <a:r>
              <a:rPr lang="ru-RU" altLang="ru-RU" sz="2400">
                <a:latin typeface="Times New Roman" panose="02020603050405020304" pitchFamily="18" charset="0"/>
              </a:rPr>
              <a:t> и параболой </a:t>
            </a:r>
            <a:r>
              <a:rPr lang="en-US" altLang="ru-RU" sz="2400">
                <a:latin typeface="Times New Roman" panose="02020603050405020304" pitchFamily="18" charset="0"/>
              </a:rPr>
              <a:t>Y=X</a:t>
            </a:r>
            <a:r>
              <a:rPr lang="en-US" altLang="ru-RU" sz="2400" baseline="30000">
                <a:latin typeface="Times New Roman" panose="02020603050405020304" pitchFamily="18" charset="0"/>
              </a:rPr>
              <a:t>2</a:t>
            </a:r>
            <a:r>
              <a:rPr lang="en-US" altLang="ru-RU" sz="2400">
                <a:latin typeface="Times New Roman" panose="02020603050405020304" pitchFamily="18" charset="0"/>
              </a:rPr>
              <a:t> + 4X</a:t>
            </a:r>
            <a:r>
              <a:rPr lang="ru-RU" altLang="ru-RU" sz="2400">
                <a:latin typeface="Times New Roman" panose="02020603050405020304" pitchFamily="18" charset="0"/>
              </a:rPr>
              <a:t> ;</a:t>
            </a:r>
          </a:p>
        </p:txBody>
      </p:sp>
    </p:spTree>
    <p:extLst>
      <p:ext uri="{BB962C8B-B14F-4D97-AF65-F5344CB8AC3E}">
        <p14:creationId xmlns:p14="http://schemas.microsoft.com/office/powerpoint/2010/main" val="357767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1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635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635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0"/>
                                        <p:tgtEl>
                                          <p:spTgt spid="63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1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0" dur="1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/>
      <p:bldP spid="63500" grpId="0"/>
      <p:bldP spid="63509" grpId="0" animBg="1"/>
      <p:bldP spid="63505" grpId="0" animBg="1"/>
      <p:bldP spid="63507" grpId="0" animBg="1"/>
      <p:bldP spid="63507" grpId="1" animBg="1"/>
      <p:bldP spid="63510" grpId="0" animBg="1"/>
      <p:bldP spid="63520" grpId="0"/>
      <p:bldP spid="635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64" name="Arc 28" descr="Широкий диагональный 2"/>
          <p:cNvSpPr>
            <a:spLocks/>
          </p:cNvSpPr>
          <p:nvPr/>
        </p:nvSpPr>
        <p:spPr bwMode="auto">
          <a:xfrm rot="10800000">
            <a:off x="2009776" y="-2065338"/>
            <a:ext cx="2111375" cy="8135938"/>
          </a:xfrm>
          <a:custGeom>
            <a:avLst/>
            <a:gdLst>
              <a:gd name="G0" fmla="+- 17968 0 0"/>
              <a:gd name="G1" fmla="+- 21600 0 0"/>
              <a:gd name="G2" fmla="+- 21600 0 0"/>
              <a:gd name="T0" fmla="*/ 0 w 35864"/>
              <a:gd name="T1" fmla="*/ 9613 h 21600"/>
              <a:gd name="T2" fmla="*/ 35864 w 35864"/>
              <a:gd name="T3" fmla="*/ 9505 h 21600"/>
              <a:gd name="T4" fmla="*/ 17968 w 3586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64" h="21600" fill="none" extrusionOk="0">
                <a:moveTo>
                  <a:pt x="-1" y="9612"/>
                </a:moveTo>
                <a:cubicBezTo>
                  <a:pt x="4006" y="3606"/>
                  <a:pt x="10748" y="-1"/>
                  <a:pt x="17968" y="0"/>
                </a:cubicBezTo>
                <a:cubicBezTo>
                  <a:pt x="25141" y="0"/>
                  <a:pt x="31847" y="3561"/>
                  <a:pt x="35864" y="9504"/>
                </a:cubicBezTo>
              </a:path>
              <a:path w="35864" h="21600" stroke="0" extrusionOk="0">
                <a:moveTo>
                  <a:pt x="-1" y="9612"/>
                </a:moveTo>
                <a:cubicBezTo>
                  <a:pt x="4006" y="3606"/>
                  <a:pt x="10748" y="-1"/>
                  <a:pt x="17968" y="0"/>
                </a:cubicBezTo>
                <a:cubicBezTo>
                  <a:pt x="25141" y="0"/>
                  <a:pt x="31847" y="3561"/>
                  <a:pt x="35864" y="9504"/>
                </a:cubicBezTo>
                <a:lnTo>
                  <a:pt x="17968" y="21600"/>
                </a:lnTo>
                <a:close/>
              </a:path>
            </a:pathLst>
          </a:custGeom>
          <a:pattFill prst="wdUpDiag">
            <a:fgClr>
              <a:srgbClr val="FF0066">
                <a:alpha val="58000"/>
              </a:srgbClr>
            </a:fgClr>
            <a:bgClr>
              <a:schemeClr val="bg1">
                <a:alpha val="58000"/>
              </a:schemeClr>
            </a:bgClr>
          </a:pattFill>
          <a:ln w="38100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43" name="Rectangle 7" descr="Голубая тисненая бумага"/>
          <p:cNvSpPr>
            <a:spLocks noChangeArrowheads="1"/>
          </p:cNvSpPr>
          <p:nvPr/>
        </p:nvSpPr>
        <p:spPr bwMode="auto">
          <a:xfrm>
            <a:off x="1943101" y="-1631950"/>
            <a:ext cx="2270125" cy="41687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67" name="Rectangle 31" descr="Широкий диагональный 1"/>
          <p:cNvSpPr>
            <a:spLocks noChangeArrowheads="1"/>
          </p:cNvSpPr>
          <p:nvPr/>
        </p:nvSpPr>
        <p:spPr bwMode="auto">
          <a:xfrm>
            <a:off x="1524000" y="4252914"/>
            <a:ext cx="5265738" cy="2605087"/>
          </a:xfrm>
          <a:prstGeom prst="rect">
            <a:avLst/>
          </a:prstGeom>
          <a:pattFill prst="wdDnDiag">
            <a:fgClr>
              <a:srgbClr val="000099">
                <a:alpha val="57001"/>
              </a:srgbClr>
            </a:fgClr>
            <a:bgClr>
              <a:schemeClr val="bg1">
                <a:alpha val="57001"/>
              </a:scheme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45" name="AutoShape 9" descr="Мелкая сетка"/>
          <p:cNvSpPr>
            <a:spLocks noChangeArrowheads="1"/>
          </p:cNvSpPr>
          <p:nvPr/>
        </p:nvSpPr>
        <p:spPr bwMode="auto">
          <a:xfrm>
            <a:off x="3959225" y="2511425"/>
            <a:ext cx="1601788" cy="1703388"/>
          </a:xfrm>
          <a:prstGeom prst="rtTriangle">
            <a:avLst/>
          </a:prstGeom>
          <a:pattFill prst="smGrid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3505200" y="2265363"/>
            <a:ext cx="80010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4</a:t>
            </a:r>
            <a:endParaRPr lang="ru-RU" altLang="ru-RU" sz="2400" b="1"/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3551238" y="4121151"/>
            <a:ext cx="8001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0</a:t>
            </a:r>
            <a:endParaRPr lang="ru-RU" altLang="ru-RU" sz="2400" b="1"/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3414714" y="1612901"/>
            <a:ext cx="801687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Y</a:t>
            </a:r>
            <a:endParaRPr lang="ru-RU" altLang="ru-RU" sz="2400" b="1"/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6475413" y="4240213"/>
            <a:ext cx="800100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X</a:t>
            </a:r>
            <a:endParaRPr lang="ru-RU" altLang="ru-RU" sz="2400" b="1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5251450" y="4214813"/>
            <a:ext cx="8016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z="2400" b="1"/>
              <a:t>4</a:t>
            </a:r>
            <a:endParaRPr lang="ru-RU" altLang="ru-RU" sz="2400"/>
          </a:p>
        </p:txBody>
      </p:sp>
      <p:sp>
        <p:nvSpPr>
          <p:cNvPr id="65554" name="Line 18"/>
          <p:cNvSpPr>
            <a:spLocks noChangeShapeType="1"/>
          </p:cNvSpPr>
          <p:nvPr/>
        </p:nvSpPr>
        <p:spPr bwMode="auto">
          <a:xfrm>
            <a:off x="3011488" y="4156075"/>
            <a:ext cx="0" cy="1714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57" name="Text Box 21"/>
          <p:cNvSpPr txBox="1">
            <a:spLocks noChangeArrowheads="1"/>
          </p:cNvSpPr>
          <p:nvPr/>
        </p:nvSpPr>
        <p:spPr bwMode="auto">
          <a:xfrm>
            <a:off x="4652963" y="1311276"/>
            <a:ext cx="58277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/>
              <a:t>Процесс образования первой области мы рассмотрели в предыдущей задаче</a:t>
            </a:r>
          </a:p>
        </p:txBody>
      </p:sp>
      <p:sp>
        <p:nvSpPr>
          <p:cNvPr id="65559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9866314" y="1706563"/>
            <a:ext cx="6492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anose="05000000000000000000" pitchFamily="2" charset="2"/>
              </a:rPr>
              <a:t></a:t>
            </a: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5302251" y="2324101"/>
            <a:ext cx="4803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/>
              <a:t>Вторая область образована при пересечении областей, лежащих:</a:t>
            </a:r>
          </a:p>
        </p:txBody>
      </p:sp>
      <p:sp>
        <p:nvSpPr>
          <p:cNvPr id="65561" name="Text Box 25"/>
          <p:cNvSpPr txBox="1">
            <a:spLocks noChangeArrowheads="1"/>
          </p:cNvSpPr>
          <p:nvPr/>
        </p:nvSpPr>
        <p:spPr bwMode="auto">
          <a:xfrm>
            <a:off x="7716838" y="3206750"/>
            <a:ext cx="2081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2400"/>
          </a:p>
        </p:txBody>
      </p:sp>
      <p:sp>
        <p:nvSpPr>
          <p:cNvPr id="65562" name="Text Box 26"/>
          <p:cNvSpPr txBox="1">
            <a:spLocks noChangeArrowheads="1"/>
          </p:cNvSpPr>
          <p:nvPr/>
        </p:nvSpPr>
        <p:spPr bwMode="auto">
          <a:xfrm>
            <a:off x="6384925" y="3173413"/>
            <a:ext cx="223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</a:rPr>
              <a:t>ниже</a:t>
            </a:r>
            <a:r>
              <a:rPr lang="ru-RU" altLang="ru-RU" sz="2400"/>
              <a:t> оси </a:t>
            </a:r>
            <a:r>
              <a:rPr lang="en-US" altLang="ru-RU" sz="2400"/>
              <a:t>X </a:t>
            </a:r>
            <a:endParaRPr lang="ru-RU" altLang="ru-RU" sz="2400"/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1524000" y="320675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Смоделируем процесс образования заданной заштрихованной зоны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5552" name="Text Box 16"/>
          <p:cNvSpPr txBox="1">
            <a:spLocks noChangeArrowheads="1"/>
          </p:cNvSpPr>
          <p:nvPr/>
        </p:nvSpPr>
        <p:spPr bwMode="auto">
          <a:xfrm>
            <a:off x="2667000" y="4141789"/>
            <a:ext cx="801688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– 2</a:t>
            </a:r>
            <a:endParaRPr lang="ru-RU" altLang="ru-RU" sz="2400" b="1"/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3387725" y="5775326"/>
            <a:ext cx="80010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2400" b="1"/>
              <a:t>– 4</a:t>
            </a:r>
            <a:endParaRPr lang="ru-RU" altLang="ru-RU" sz="2400" b="1"/>
          </a:p>
        </p:txBody>
      </p:sp>
      <p:sp>
        <p:nvSpPr>
          <p:cNvPr id="65544" name="Line 8"/>
          <p:cNvSpPr>
            <a:spLocks noChangeShapeType="1"/>
          </p:cNvSpPr>
          <p:nvPr/>
        </p:nvSpPr>
        <p:spPr bwMode="auto">
          <a:xfrm>
            <a:off x="1692276" y="4232275"/>
            <a:ext cx="52609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 flipV="1">
            <a:off x="3927475" y="1452564"/>
            <a:ext cx="12700" cy="50625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46" name="Line 10"/>
          <p:cNvSpPr>
            <a:spLocks noChangeShapeType="1"/>
          </p:cNvSpPr>
          <p:nvPr/>
        </p:nvSpPr>
        <p:spPr bwMode="auto">
          <a:xfrm>
            <a:off x="3941764" y="2533650"/>
            <a:ext cx="1601787" cy="17018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69" name="Text Box 33"/>
          <p:cNvSpPr txBox="1">
            <a:spLocks noChangeArrowheads="1"/>
          </p:cNvSpPr>
          <p:nvPr/>
        </p:nvSpPr>
        <p:spPr bwMode="auto">
          <a:xfrm>
            <a:off x="6403975" y="3635375"/>
            <a:ext cx="4121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</a:rPr>
              <a:t> </a:t>
            </a:r>
            <a:r>
              <a:rPr lang="ru-RU" altLang="ru-RU" sz="2400"/>
              <a:t>и</a:t>
            </a:r>
            <a:r>
              <a:rPr lang="ru-RU" altLang="ru-RU" sz="2400" b="1">
                <a:solidFill>
                  <a:srgbClr val="FF0000"/>
                </a:solidFill>
              </a:rPr>
              <a:t> выше</a:t>
            </a:r>
            <a:r>
              <a:rPr lang="ru-RU" altLang="ru-RU" sz="2400"/>
              <a:t> линии параболы</a:t>
            </a:r>
          </a:p>
        </p:txBody>
      </p:sp>
      <p:sp>
        <p:nvSpPr>
          <p:cNvPr id="65570" name="Text Box 34"/>
          <p:cNvSpPr txBox="1">
            <a:spLocks noChangeArrowheads="1"/>
          </p:cNvSpPr>
          <p:nvPr/>
        </p:nvSpPr>
        <p:spPr bwMode="auto">
          <a:xfrm>
            <a:off x="7086600" y="4395788"/>
            <a:ext cx="33274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/>
              <a:t>Значит координаты проверяемой точки:</a:t>
            </a:r>
          </a:p>
          <a:p>
            <a:pPr>
              <a:spcBef>
                <a:spcPct val="50000"/>
              </a:spcBef>
            </a:pPr>
            <a:r>
              <a:rPr lang="en-US" altLang="ru-RU" sz="2400"/>
              <a:t>X </a:t>
            </a:r>
            <a:r>
              <a:rPr lang="en-US" altLang="ru-RU" sz="2400" b="1">
                <a:solidFill>
                  <a:srgbClr val="FF0000"/>
                </a:solidFill>
              </a:rPr>
              <a:t>&lt;=</a:t>
            </a:r>
            <a:r>
              <a:rPr lang="en-US" altLang="ru-RU" sz="2400"/>
              <a:t>0</a:t>
            </a:r>
            <a:endParaRPr lang="ru-RU" altLang="ru-RU" sz="2400"/>
          </a:p>
          <a:p>
            <a:pPr>
              <a:spcBef>
                <a:spcPct val="50000"/>
              </a:spcBef>
            </a:pPr>
            <a:r>
              <a:rPr lang="en-US" altLang="ru-RU" sz="2400"/>
              <a:t>Y </a:t>
            </a:r>
            <a:r>
              <a:rPr lang="en-US" altLang="ru-RU" sz="2400" b="1">
                <a:solidFill>
                  <a:srgbClr val="FF0000"/>
                </a:solidFill>
              </a:rPr>
              <a:t>&gt;=</a:t>
            </a:r>
            <a:r>
              <a:rPr lang="en-US" altLang="ru-RU" sz="2400"/>
              <a:t> X</a:t>
            </a:r>
            <a:r>
              <a:rPr lang="en-US" altLang="ru-RU" sz="2400" baseline="30000"/>
              <a:t>2</a:t>
            </a:r>
            <a:r>
              <a:rPr lang="en-US" altLang="ru-RU" sz="2400"/>
              <a:t> + 4X</a:t>
            </a:r>
          </a:p>
        </p:txBody>
      </p:sp>
    </p:spTree>
    <p:extLst>
      <p:ext uri="{BB962C8B-B14F-4D97-AF65-F5344CB8AC3E}">
        <p14:creationId xmlns:p14="http://schemas.microsoft.com/office/powerpoint/2010/main" val="2773261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5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65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0"/>
                                        <p:tgtEl>
                                          <p:spTgt spid="65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6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64" grpId="0" animBg="1"/>
      <p:bldP spid="65567" grpId="0" animBg="1"/>
      <p:bldP spid="65545" grpId="0" animBg="1"/>
      <p:bldP spid="65557" grpId="0"/>
      <p:bldP spid="65560" grpId="0"/>
      <p:bldP spid="65562" grpId="0"/>
      <p:bldP spid="65539" grpId="0"/>
      <p:bldP spid="65546" grpId="0" animBg="1"/>
      <p:bldP spid="65569" grpId="0"/>
      <p:bldP spid="655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5445126" y="2071689"/>
            <a:ext cx="522287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На пересечении двух областей получим заданную заштрихованную область</a:t>
            </a:r>
            <a:endParaRPr lang="en-US" altLang="ru-RU" sz="28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66582" name="Group 22"/>
          <p:cNvGrpSpPr>
            <a:grpSpLocks/>
          </p:cNvGrpSpPr>
          <p:nvPr/>
        </p:nvGrpSpPr>
        <p:grpSpPr bwMode="auto">
          <a:xfrm>
            <a:off x="1692275" y="1452564"/>
            <a:ext cx="5583238" cy="5140325"/>
            <a:chOff x="106" y="915"/>
            <a:chExt cx="3517" cy="3238"/>
          </a:xfrm>
        </p:grpSpPr>
        <p:sp>
          <p:nvSpPr>
            <p:cNvPr id="66564" name="Line 4"/>
            <p:cNvSpPr>
              <a:spLocks noChangeShapeType="1"/>
            </p:cNvSpPr>
            <p:nvPr/>
          </p:nvSpPr>
          <p:spPr bwMode="auto">
            <a:xfrm flipV="1">
              <a:off x="1514" y="915"/>
              <a:ext cx="8" cy="318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6565" name="Group 5"/>
            <p:cNvGrpSpPr>
              <a:grpSpLocks/>
            </p:cNvGrpSpPr>
            <p:nvPr/>
          </p:nvGrpSpPr>
          <p:grpSpPr bwMode="auto">
            <a:xfrm>
              <a:off x="106" y="1016"/>
              <a:ext cx="3517" cy="3137"/>
              <a:chOff x="106" y="1016"/>
              <a:chExt cx="3517" cy="3137"/>
            </a:xfrm>
          </p:grpSpPr>
          <p:sp>
            <p:nvSpPr>
              <p:cNvPr id="66566" name="Arc 6" descr="Мелкая сетка"/>
              <p:cNvSpPr>
                <a:spLocks/>
              </p:cNvSpPr>
              <p:nvPr/>
            </p:nvSpPr>
            <p:spPr bwMode="auto">
              <a:xfrm rot="10800000">
                <a:off x="392" y="1276"/>
                <a:ext cx="1122" cy="2495"/>
              </a:xfrm>
              <a:custGeom>
                <a:avLst/>
                <a:gdLst>
                  <a:gd name="G0" fmla="+- 17968 0 0"/>
                  <a:gd name="G1" fmla="+- 21600 0 0"/>
                  <a:gd name="G2" fmla="+- 21600 0 0"/>
                  <a:gd name="T0" fmla="*/ 0 w 35864"/>
                  <a:gd name="T1" fmla="*/ 9613 h 21600"/>
                  <a:gd name="T2" fmla="*/ 35864 w 35864"/>
                  <a:gd name="T3" fmla="*/ 9505 h 21600"/>
                  <a:gd name="T4" fmla="*/ 17968 w 3586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864" h="21600" fill="none" extrusionOk="0">
                    <a:moveTo>
                      <a:pt x="-1" y="9612"/>
                    </a:moveTo>
                    <a:cubicBezTo>
                      <a:pt x="4006" y="3606"/>
                      <a:pt x="10748" y="-1"/>
                      <a:pt x="17968" y="0"/>
                    </a:cubicBezTo>
                    <a:cubicBezTo>
                      <a:pt x="25141" y="0"/>
                      <a:pt x="31847" y="3561"/>
                      <a:pt x="35864" y="9504"/>
                    </a:cubicBezTo>
                  </a:path>
                  <a:path w="35864" h="21600" stroke="0" extrusionOk="0">
                    <a:moveTo>
                      <a:pt x="-1" y="9612"/>
                    </a:moveTo>
                    <a:cubicBezTo>
                      <a:pt x="4006" y="3606"/>
                      <a:pt x="10748" y="-1"/>
                      <a:pt x="17968" y="0"/>
                    </a:cubicBezTo>
                    <a:cubicBezTo>
                      <a:pt x="25141" y="0"/>
                      <a:pt x="31847" y="3561"/>
                      <a:pt x="35864" y="9504"/>
                    </a:cubicBezTo>
                    <a:lnTo>
                      <a:pt x="17968" y="21600"/>
                    </a:lnTo>
                    <a:close/>
                  </a:path>
                </a:pathLst>
              </a:custGeom>
              <a:pattFill prst="smGrid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rgbClr val="0066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67" name="Rectangle 7" descr="Голубая тисненая бумага"/>
              <p:cNvSpPr>
                <a:spLocks noChangeArrowheads="1"/>
              </p:cNvSpPr>
              <p:nvPr/>
            </p:nvSpPr>
            <p:spPr bwMode="auto">
              <a:xfrm>
                <a:off x="272" y="1206"/>
                <a:ext cx="1229" cy="1460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68" name="Line 8"/>
              <p:cNvSpPr>
                <a:spLocks noChangeShapeType="1"/>
              </p:cNvSpPr>
              <p:nvPr/>
            </p:nvSpPr>
            <p:spPr bwMode="auto">
              <a:xfrm>
                <a:off x="106" y="2666"/>
                <a:ext cx="331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69" name="AutoShape 9" descr="Мелкая сетка"/>
              <p:cNvSpPr>
                <a:spLocks noChangeArrowheads="1"/>
              </p:cNvSpPr>
              <p:nvPr/>
            </p:nvSpPr>
            <p:spPr bwMode="auto">
              <a:xfrm>
                <a:off x="1534" y="1582"/>
                <a:ext cx="1009" cy="1073"/>
              </a:xfrm>
              <a:prstGeom prst="rtTriangle">
                <a:avLst/>
              </a:prstGeom>
              <a:pattFill prst="smGrid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0" name="Line 10"/>
              <p:cNvSpPr>
                <a:spLocks noChangeShapeType="1"/>
              </p:cNvSpPr>
              <p:nvPr/>
            </p:nvSpPr>
            <p:spPr bwMode="auto">
              <a:xfrm>
                <a:off x="1079" y="1124"/>
                <a:ext cx="2147" cy="2281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571" name="Text Box 11"/>
              <p:cNvSpPr txBox="1">
                <a:spLocks noChangeArrowheads="1"/>
              </p:cNvSpPr>
              <p:nvPr/>
            </p:nvSpPr>
            <p:spPr bwMode="auto">
              <a:xfrm>
                <a:off x="1248" y="1427"/>
                <a:ext cx="504" cy="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ru-RU" sz="2400" b="1"/>
                  <a:t>4</a:t>
                </a:r>
                <a:endParaRPr lang="ru-RU" altLang="ru-RU" sz="2400" b="1"/>
              </a:p>
            </p:txBody>
          </p:sp>
          <p:sp>
            <p:nvSpPr>
              <p:cNvPr id="66572" name="Text Box 12"/>
              <p:cNvSpPr txBox="1">
                <a:spLocks noChangeArrowheads="1"/>
              </p:cNvSpPr>
              <p:nvPr/>
            </p:nvSpPr>
            <p:spPr bwMode="auto">
              <a:xfrm>
                <a:off x="1277" y="2596"/>
                <a:ext cx="504" cy="5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ru-RU" sz="2400" b="1"/>
                  <a:t>0</a:t>
                </a:r>
                <a:endParaRPr lang="ru-RU" altLang="ru-RU" sz="2400" b="1"/>
              </a:p>
            </p:txBody>
          </p:sp>
          <p:sp>
            <p:nvSpPr>
              <p:cNvPr id="66573" name="Text Box 13"/>
              <p:cNvSpPr txBox="1">
                <a:spLocks noChangeArrowheads="1"/>
              </p:cNvSpPr>
              <p:nvPr/>
            </p:nvSpPr>
            <p:spPr bwMode="auto">
              <a:xfrm>
                <a:off x="1191" y="1016"/>
                <a:ext cx="505" cy="5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ru-RU" sz="2400" b="1"/>
                  <a:t>Y</a:t>
                </a:r>
                <a:endParaRPr lang="ru-RU" altLang="ru-RU" sz="2400" b="1"/>
              </a:p>
            </p:txBody>
          </p:sp>
          <p:sp>
            <p:nvSpPr>
              <p:cNvPr id="66574" name="Text Box 14"/>
              <p:cNvSpPr txBox="1">
                <a:spLocks noChangeArrowheads="1"/>
              </p:cNvSpPr>
              <p:nvPr/>
            </p:nvSpPr>
            <p:spPr bwMode="auto">
              <a:xfrm>
                <a:off x="3119" y="2671"/>
                <a:ext cx="504" cy="5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ru-RU" sz="2400" b="1"/>
                  <a:t>X</a:t>
                </a:r>
                <a:endParaRPr lang="ru-RU" altLang="ru-RU" sz="2400" b="1"/>
              </a:p>
            </p:txBody>
          </p:sp>
          <p:sp>
            <p:nvSpPr>
              <p:cNvPr id="66575" name="Text Box 15"/>
              <p:cNvSpPr txBox="1">
                <a:spLocks noChangeArrowheads="1"/>
              </p:cNvSpPr>
              <p:nvPr/>
            </p:nvSpPr>
            <p:spPr bwMode="auto">
              <a:xfrm>
                <a:off x="1174" y="3638"/>
                <a:ext cx="504" cy="5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ru-RU" sz="2400" b="1"/>
                  <a:t>– 4</a:t>
                </a:r>
                <a:endParaRPr lang="ru-RU" altLang="ru-RU" sz="2400" b="1"/>
              </a:p>
            </p:txBody>
          </p:sp>
          <p:sp>
            <p:nvSpPr>
              <p:cNvPr id="66576" name="Text Box 16"/>
              <p:cNvSpPr txBox="1">
                <a:spLocks noChangeArrowheads="1"/>
              </p:cNvSpPr>
              <p:nvPr/>
            </p:nvSpPr>
            <p:spPr bwMode="auto">
              <a:xfrm>
                <a:off x="720" y="2609"/>
                <a:ext cx="505" cy="5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ru-RU" sz="2400" b="1"/>
                  <a:t>– 2</a:t>
                </a:r>
                <a:endParaRPr lang="ru-RU" altLang="ru-RU" sz="2400" b="1"/>
              </a:p>
            </p:txBody>
          </p:sp>
          <p:sp>
            <p:nvSpPr>
              <p:cNvPr id="66577" name="Text Box 17"/>
              <p:cNvSpPr txBox="1">
                <a:spLocks noChangeArrowheads="1"/>
              </p:cNvSpPr>
              <p:nvPr/>
            </p:nvSpPr>
            <p:spPr bwMode="auto">
              <a:xfrm>
                <a:off x="2348" y="2655"/>
                <a:ext cx="505" cy="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 altLang="ru-RU" sz="2400" b="1"/>
                  <a:t>4</a:t>
                </a:r>
                <a:endParaRPr lang="ru-RU" altLang="ru-RU" sz="2400"/>
              </a:p>
            </p:txBody>
          </p:sp>
          <p:sp>
            <p:nvSpPr>
              <p:cNvPr id="66578" name="Line 18"/>
              <p:cNvSpPr>
                <a:spLocks noChangeShapeType="1"/>
              </p:cNvSpPr>
              <p:nvPr/>
            </p:nvSpPr>
            <p:spPr bwMode="auto">
              <a:xfrm>
                <a:off x="937" y="2618"/>
                <a:ext cx="0" cy="10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6581" name="Rectangle 21"/>
          <p:cNvSpPr>
            <a:spLocks noChangeArrowheads="1"/>
          </p:cNvSpPr>
          <p:nvPr/>
        </p:nvSpPr>
        <p:spPr bwMode="auto">
          <a:xfrm>
            <a:off x="1524000" y="263525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Смоделируем процесс образования заданной заштрихованной зоны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580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1524000" y="29845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Сформулируем условие принадлежности 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точки  данной заштрихованной области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195513" y="1266825"/>
            <a:ext cx="77343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Т.к. границы принадлежат заштрихованной зоне, то условия будут нестрогими неравенствами.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184401" y="2787650"/>
            <a:ext cx="7866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2400"/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208214" y="2322514"/>
            <a:ext cx="8459787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Т.к. данная область состоит из двух частей, то координаты проверяемой точки должны удовлетворять </a:t>
            </a:r>
            <a:r>
              <a:rPr lang="ru-RU" altLang="ru-RU" sz="2800" u="sng"/>
              <a:t>либо</a:t>
            </a:r>
            <a:r>
              <a:rPr lang="ru-RU" altLang="ru-RU" sz="2800"/>
              <a:t> первому условию, </a:t>
            </a:r>
            <a:r>
              <a:rPr lang="ru-RU" altLang="ru-RU" sz="2800" u="sng"/>
              <a:t>либо</a:t>
            </a:r>
            <a:r>
              <a:rPr lang="ru-RU" altLang="ru-RU" sz="2800"/>
              <a:t> второму.</a:t>
            </a: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2214563" y="3952876"/>
            <a:ext cx="80645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Для объединения простых условий применим логическую связку </a:t>
            </a:r>
            <a:r>
              <a:rPr lang="en-US" altLang="ru-RU" sz="2800"/>
              <a:t>or</a:t>
            </a:r>
            <a:r>
              <a:rPr lang="ru-RU" altLang="ru-RU" sz="2800"/>
              <a:t>:</a:t>
            </a:r>
          </a:p>
          <a:p>
            <a:r>
              <a:rPr lang="en-US" altLang="ru-RU" sz="2800"/>
              <a:t>Y &gt;= 0</a:t>
            </a:r>
            <a:r>
              <a:rPr lang="en-US" altLang="ru-RU" sz="2800" b="1"/>
              <a:t> and </a:t>
            </a:r>
            <a:r>
              <a:rPr lang="en-US" altLang="ru-RU" sz="2800"/>
              <a:t>X &gt;= 0</a:t>
            </a:r>
            <a:r>
              <a:rPr lang="en-US" altLang="ru-RU" sz="2800" b="1"/>
              <a:t> and </a:t>
            </a:r>
            <a:r>
              <a:rPr lang="en-US" altLang="ru-RU" sz="2800"/>
              <a:t>Y &lt;= − X+4 </a:t>
            </a:r>
            <a:r>
              <a:rPr lang="ru-RU" altLang="ru-RU" sz="2400" b="1"/>
              <a:t> </a:t>
            </a:r>
            <a:r>
              <a:rPr lang="en-US" altLang="ru-RU" sz="2800" b="1"/>
              <a:t>or</a:t>
            </a:r>
            <a:r>
              <a:rPr lang="en-US" altLang="ru-RU" sz="2400" b="1"/>
              <a:t>  </a:t>
            </a:r>
          </a:p>
          <a:p>
            <a:r>
              <a:rPr lang="en-US" altLang="ru-RU" sz="2800"/>
              <a:t>X &lt;=0 </a:t>
            </a:r>
            <a:r>
              <a:rPr lang="en-US" altLang="ru-RU" sz="2800" b="1"/>
              <a:t>and </a:t>
            </a:r>
            <a:r>
              <a:rPr lang="en-US" altLang="ru-RU" sz="2800"/>
              <a:t>Y &gt;= X</a:t>
            </a:r>
            <a:r>
              <a:rPr lang="en-US" altLang="ru-RU" sz="2400" baseline="30000"/>
              <a:t>2</a:t>
            </a:r>
            <a:r>
              <a:rPr lang="en-US" altLang="ru-RU" sz="2800"/>
              <a:t> +4X;</a:t>
            </a:r>
            <a:r>
              <a:rPr lang="en-US" altLang="ru-RU" sz="2400"/>
              <a:t> </a:t>
            </a:r>
            <a:endParaRPr lang="ru-RU" altLang="ru-RU" sz="2800"/>
          </a:p>
        </p:txBody>
      </p:sp>
    </p:spTree>
    <p:extLst>
      <p:ext uri="{BB962C8B-B14F-4D97-AF65-F5344CB8AC3E}">
        <p14:creationId xmlns:p14="http://schemas.microsoft.com/office/powerpoint/2010/main" val="177269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/>
      <p:bldP spid="67589" grpId="0"/>
      <p:bldP spid="675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Опишем условие попадания точки в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область на языке </a:t>
            </a:r>
            <a:r>
              <a:rPr lang="en-US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Pascal</a:t>
            </a: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92300" y="1897064"/>
            <a:ext cx="8229600" cy="3381375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ru-RU" sz="3000" b="1">
                <a:latin typeface="Times New Roman" panose="02020603050405020304" pitchFamily="18" charset="0"/>
              </a:rPr>
              <a:t>…..</a:t>
            </a:r>
          </a:p>
          <a:p>
            <a:pPr marL="0" indent="0">
              <a:buNone/>
            </a:pPr>
            <a:r>
              <a:rPr lang="en-US" altLang="ru-RU" sz="3000">
                <a:latin typeface="Times New Roman" panose="02020603050405020304" pitchFamily="18" charset="0"/>
              </a:rPr>
              <a:t>If  (Y &gt;= 0) and (X &gt;= 0) and (Y &lt;= − X+4) </a:t>
            </a:r>
            <a:r>
              <a:rPr lang="ru-RU" altLang="ru-RU" sz="3000">
                <a:latin typeface="Times New Roman" panose="02020603050405020304" pitchFamily="18" charset="0"/>
              </a:rPr>
              <a:t> </a:t>
            </a:r>
            <a:r>
              <a:rPr lang="en-US" altLang="ru-RU" sz="3000">
                <a:latin typeface="Times New Roman" panose="02020603050405020304" pitchFamily="18" charset="0"/>
              </a:rPr>
              <a:t>or  </a:t>
            </a:r>
          </a:p>
          <a:p>
            <a:pPr marL="0" indent="0">
              <a:buNone/>
            </a:pPr>
            <a:r>
              <a:rPr lang="en-US" altLang="ru-RU" sz="3000">
                <a:latin typeface="Times New Roman" panose="02020603050405020304" pitchFamily="18" charset="0"/>
              </a:rPr>
              <a:t>(X &lt;=0) and (Y &gt;= SQR(X) + 4*X)</a:t>
            </a:r>
            <a:endParaRPr lang="ru-RU" altLang="ru-RU" sz="300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ru-RU" sz="3000">
                <a:latin typeface="Times New Roman" panose="02020603050405020304" pitchFamily="18" charset="0"/>
              </a:rPr>
              <a:t>then writeln(‘</a:t>
            </a:r>
            <a:r>
              <a:rPr lang="ru-RU" altLang="ru-RU" sz="3000">
                <a:latin typeface="Times New Roman" panose="02020603050405020304" pitchFamily="18" charset="0"/>
              </a:rPr>
              <a:t>Точка в области</a:t>
            </a:r>
            <a:r>
              <a:rPr lang="en-US" altLang="ru-RU" sz="3000">
                <a:latin typeface="Times New Roman" panose="02020603050405020304" pitchFamily="18" charset="0"/>
              </a:rPr>
              <a:t>’)</a:t>
            </a:r>
            <a:r>
              <a:rPr lang="ru-RU" altLang="ru-RU" sz="3000"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ru-RU" sz="3000">
                <a:latin typeface="Times New Roman" panose="02020603050405020304" pitchFamily="18" charset="0"/>
              </a:rPr>
              <a:t>else writeln(‘</a:t>
            </a:r>
            <a:r>
              <a:rPr lang="ru-RU" altLang="ru-RU" sz="3000">
                <a:latin typeface="Times New Roman" panose="02020603050405020304" pitchFamily="18" charset="0"/>
              </a:rPr>
              <a:t>Точка вне области</a:t>
            </a:r>
            <a:r>
              <a:rPr lang="en-US" altLang="ru-RU" sz="3000">
                <a:latin typeface="Times New Roman" panose="02020603050405020304" pitchFamily="18" charset="0"/>
              </a:rPr>
              <a:t>’);</a:t>
            </a:r>
          </a:p>
          <a:p>
            <a:pPr marL="0" indent="0" algn="ctr">
              <a:buNone/>
            </a:pPr>
            <a:r>
              <a:rPr lang="en-US" altLang="ru-RU" sz="3000" b="1">
                <a:latin typeface="Times New Roman" panose="02020603050405020304" pitchFamily="18" charset="0"/>
              </a:rPr>
              <a:t>…..</a:t>
            </a:r>
            <a:endParaRPr lang="ru-RU" altLang="ru-RU" sz="30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1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81062"/>
          </a:xfrm>
        </p:spPr>
        <p:txBody>
          <a:bodyPr/>
          <a:lstStyle/>
          <a:p>
            <a:pPr algn="l"/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5325" y="1506538"/>
            <a:ext cx="7964488" cy="61595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000">
                <a:latin typeface="Times New Roman" panose="02020603050405020304" pitchFamily="18" charset="0"/>
              </a:rPr>
              <a:t>Дана точка с координатами (- 2, -</a:t>
            </a:r>
            <a:r>
              <a:rPr lang="en-US" altLang="ru-RU" sz="3000">
                <a:latin typeface="Times New Roman" panose="02020603050405020304" pitchFamily="18" charset="0"/>
              </a:rPr>
              <a:t>1</a:t>
            </a:r>
            <a:r>
              <a:rPr lang="ru-RU" altLang="ru-RU" sz="3000">
                <a:latin typeface="Times New Roman" panose="02020603050405020304" pitchFamily="18" charset="0"/>
              </a:rPr>
              <a:t>);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865313" y="2403475"/>
            <a:ext cx="8285162" cy="292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000" u="sng">
                <a:latin typeface="Times New Roman" panose="02020603050405020304" pitchFamily="18" charset="0"/>
              </a:rPr>
              <a:t>Проверка</a:t>
            </a:r>
            <a:r>
              <a:rPr lang="ru-RU" altLang="ru-RU" sz="3000">
                <a:latin typeface="Times New Roman" panose="02020603050405020304" pitchFamily="18" charset="0"/>
              </a:rPr>
              <a:t>:</a:t>
            </a:r>
          </a:p>
          <a:p>
            <a:r>
              <a:rPr lang="en-US" altLang="ru-RU" sz="3000">
                <a:latin typeface="Times New Roman" panose="02020603050405020304" pitchFamily="18" charset="0"/>
              </a:rPr>
              <a:t>(</a:t>
            </a:r>
            <a:r>
              <a:rPr lang="ru-RU" altLang="ru-RU" sz="3000">
                <a:latin typeface="Times New Roman" panose="02020603050405020304" pitchFamily="18" charset="0"/>
              </a:rPr>
              <a:t>- </a:t>
            </a:r>
            <a:r>
              <a:rPr lang="en-US" altLang="ru-RU" sz="3000">
                <a:latin typeface="Times New Roman" panose="02020603050405020304" pitchFamily="18" charset="0"/>
              </a:rPr>
              <a:t>2 &gt;= 0) and (-1 &gt;= 0) and (</a:t>
            </a:r>
            <a:r>
              <a:rPr lang="ru-RU" altLang="ru-RU" sz="3000">
                <a:latin typeface="Times New Roman" panose="02020603050405020304" pitchFamily="18" charset="0"/>
              </a:rPr>
              <a:t>-</a:t>
            </a:r>
            <a:r>
              <a:rPr lang="en-US" altLang="ru-RU" sz="3000">
                <a:latin typeface="Times New Roman" panose="02020603050405020304" pitchFamily="18" charset="0"/>
              </a:rPr>
              <a:t>2 &lt;= − -1+4) </a:t>
            </a:r>
            <a:r>
              <a:rPr lang="ru-RU" altLang="ru-RU" sz="3000">
                <a:latin typeface="Times New Roman" panose="02020603050405020304" pitchFamily="18" charset="0"/>
              </a:rPr>
              <a:t> </a:t>
            </a:r>
            <a:r>
              <a:rPr lang="en-US" altLang="ru-RU" sz="3000">
                <a:latin typeface="Times New Roman" panose="02020603050405020304" pitchFamily="18" charset="0"/>
              </a:rPr>
              <a:t>or  </a:t>
            </a:r>
          </a:p>
          <a:p>
            <a:r>
              <a:rPr lang="en-US" altLang="ru-RU" sz="3000">
                <a:latin typeface="Times New Roman" panose="02020603050405020304" pitchFamily="18" charset="0"/>
              </a:rPr>
              <a:t>(</a:t>
            </a:r>
            <a:r>
              <a:rPr lang="ru-RU" altLang="ru-RU" sz="3000">
                <a:latin typeface="Times New Roman" panose="02020603050405020304" pitchFamily="18" charset="0"/>
              </a:rPr>
              <a:t>-2</a:t>
            </a:r>
            <a:r>
              <a:rPr lang="en-US" altLang="ru-RU" sz="3000">
                <a:latin typeface="Times New Roman" panose="02020603050405020304" pitchFamily="18" charset="0"/>
              </a:rPr>
              <a:t> &lt;=0) and (</a:t>
            </a:r>
            <a:r>
              <a:rPr lang="ru-RU" altLang="ru-RU" sz="3000">
                <a:latin typeface="Times New Roman" panose="02020603050405020304" pitchFamily="18" charset="0"/>
              </a:rPr>
              <a:t>-</a:t>
            </a:r>
            <a:r>
              <a:rPr lang="en-US" altLang="ru-RU" sz="3000">
                <a:latin typeface="Times New Roman" panose="02020603050405020304" pitchFamily="18" charset="0"/>
              </a:rPr>
              <a:t>1 &gt;= SQR(X) + 4*X)</a:t>
            </a:r>
            <a:endParaRPr lang="ru-RU" altLang="ru-RU" sz="3000">
              <a:latin typeface="Times New Roman" panose="02020603050405020304" pitchFamily="18" charset="0"/>
            </a:endParaRPr>
          </a:p>
          <a:p>
            <a:r>
              <a:rPr lang="en-US" altLang="ru-RU" sz="3000">
                <a:latin typeface="Times New Roman" panose="02020603050405020304" pitchFamily="18" charset="0"/>
              </a:rPr>
              <a:t>= false and false and true or true and true= false or true = true</a:t>
            </a:r>
            <a:endParaRPr lang="ru-RU" altLang="ru-RU" sz="300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endParaRPr lang="ru-RU" altLang="ru-RU" sz="3000">
              <a:latin typeface="Times New Roman" panose="02020603050405020304" pitchFamily="18" charset="0"/>
            </a:endParaRP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855789" y="4805364"/>
            <a:ext cx="849312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000" u="sng">
                <a:latin typeface="Times New Roman" panose="02020603050405020304" pitchFamily="18" charset="0"/>
              </a:rPr>
              <a:t>Вывод</a:t>
            </a:r>
            <a:r>
              <a:rPr lang="ru-RU" altLang="ru-RU" sz="3000">
                <a:latin typeface="Times New Roman" panose="02020603050405020304" pitchFamily="18" charset="0"/>
              </a:rPr>
              <a:t>: условие истинно, следовательно точка с данными координатами принадлежит заданной области.</a:t>
            </a:r>
          </a:p>
        </p:txBody>
      </p:sp>
      <p:sp>
        <p:nvSpPr>
          <p:cNvPr id="7168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69239" y="6103938"/>
            <a:ext cx="2181225" cy="506412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/>
              <a:t>Ещё задачи</a:t>
            </a:r>
          </a:p>
        </p:txBody>
      </p:sp>
    </p:spTree>
    <p:extLst>
      <p:ext uri="{BB962C8B-B14F-4D97-AF65-F5344CB8AC3E}">
        <p14:creationId xmlns:p14="http://schemas.microsoft.com/office/powerpoint/2010/main" val="815496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  <p:bldP spid="71684" grpId="0"/>
      <p:bldP spid="716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970088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Задача № </a:t>
            </a:r>
            <a:r>
              <a:rPr lang="en-US" altLang="ru-RU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3 </a:t>
            </a:r>
            <a:r>
              <a:rPr lang="en-US" altLang="ru-RU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(</a:t>
            </a:r>
            <a:r>
              <a:rPr lang="ru-RU" altLang="ru-RU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самостоятельно</a:t>
            </a:r>
            <a:r>
              <a:rPr lang="en-US" altLang="ru-RU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)</a:t>
            </a:r>
            <a:r>
              <a:rPr lang="en-US" altLang="ru-RU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ru-RU" altLang="ru-RU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2144713" y="947739"/>
            <a:ext cx="8229600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3000">
                <a:latin typeface="Times New Roman" panose="02020603050405020304" pitchFamily="18" charset="0"/>
              </a:rPr>
              <a:t>Определить условие попадания точки с заданными координатами в область, показанную на рисунке. Область включает в себя границы.</a:t>
            </a:r>
          </a:p>
        </p:txBody>
      </p:sp>
      <p:grpSp>
        <p:nvGrpSpPr>
          <p:cNvPr id="68671" name="Group 63"/>
          <p:cNvGrpSpPr>
            <a:grpSpLocks/>
          </p:cNvGrpSpPr>
          <p:nvPr/>
        </p:nvGrpSpPr>
        <p:grpSpPr bwMode="auto">
          <a:xfrm>
            <a:off x="6270626" y="2530476"/>
            <a:ext cx="3838575" cy="3286125"/>
            <a:chOff x="2574" y="1587"/>
            <a:chExt cx="2418" cy="2070"/>
          </a:xfrm>
        </p:grpSpPr>
        <p:sp>
          <p:nvSpPr>
            <p:cNvPr id="68632" name="Oval 24" descr="Крупное конфетти"/>
            <p:cNvSpPr>
              <a:spLocks noChangeArrowheads="1"/>
            </p:cNvSpPr>
            <p:nvPr/>
          </p:nvSpPr>
          <p:spPr bwMode="auto">
            <a:xfrm>
              <a:off x="3024" y="2137"/>
              <a:ext cx="1231" cy="1231"/>
            </a:xfrm>
            <a:prstGeom prst="ellipse">
              <a:avLst/>
            </a:prstGeom>
            <a:pattFill prst="lgConfetti">
              <a:fgClr>
                <a:srgbClr val="006666"/>
              </a:fgClr>
              <a:bgClr>
                <a:schemeClr val="bg1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4" name="Rectangle 26" descr="Голубая тисненая бумага"/>
            <p:cNvSpPr>
              <a:spLocks noChangeArrowheads="1"/>
            </p:cNvSpPr>
            <p:nvPr/>
          </p:nvSpPr>
          <p:spPr bwMode="auto">
            <a:xfrm>
              <a:off x="2982" y="1643"/>
              <a:ext cx="659" cy="1749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5" name="Rectangle 27" descr="Голубая тисненая бумага"/>
            <p:cNvSpPr>
              <a:spLocks noChangeArrowheads="1"/>
            </p:cNvSpPr>
            <p:nvPr/>
          </p:nvSpPr>
          <p:spPr bwMode="auto">
            <a:xfrm>
              <a:off x="3427" y="1939"/>
              <a:ext cx="1047" cy="812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8659" name="Group 51"/>
            <p:cNvGrpSpPr>
              <a:grpSpLocks/>
            </p:cNvGrpSpPr>
            <p:nvPr/>
          </p:nvGrpSpPr>
          <p:grpSpPr bwMode="auto">
            <a:xfrm>
              <a:off x="2574" y="1587"/>
              <a:ext cx="2418" cy="2070"/>
              <a:chOff x="1817" y="1504"/>
              <a:chExt cx="2418" cy="2070"/>
            </a:xfrm>
          </p:grpSpPr>
          <p:sp>
            <p:nvSpPr>
              <p:cNvPr id="68638" name="Rectangle 30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2269" y="2033"/>
                <a:ext cx="618" cy="618"/>
              </a:xfrm>
              <a:prstGeom prst="rect">
                <a:avLst/>
              </a:prstGeom>
              <a:pattFill prst="lgConfetti">
                <a:fgClr>
                  <a:srgbClr val="006666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8629" name="Line 21"/>
              <p:cNvSpPr>
                <a:spLocks noChangeShapeType="1"/>
              </p:cNvSpPr>
              <p:nvPr/>
            </p:nvSpPr>
            <p:spPr bwMode="auto">
              <a:xfrm>
                <a:off x="1817" y="2651"/>
                <a:ext cx="209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630" name="Line 22"/>
              <p:cNvSpPr>
                <a:spLocks noChangeShapeType="1"/>
              </p:cNvSpPr>
              <p:nvPr/>
            </p:nvSpPr>
            <p:spPr bwMode="auto">
              <a:xfrm flipV="1">
                <a:off x="2880" y="1506"/>
                <a:ext cx="0" cy="20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641" name="Text Box 33"/>
              <p:cNvSpPr txBox="1">
                <a:spLocks noChangeArrowheads="1"/>
              </p:cNvSpPr>
              <p:nvPr/>
            </p:nvSpPr>
            <p:spPr bwMode="auto">
              <a:xfrm>
                <a:off x="2720" y="1784"/>
                <a:ext cx="5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2400"/>
                  <a:t>3</a:t>
                </a:r>
                <a:endParaRPr lang="ru-RU" altLang="ru-RU" sz="2400"/>
              </a:p>
            </p:txBody>
          </p:sp>
          <p:sp>
            <p:nvSpPr>
              <p:cNvPr id="68642" name="Text Box 34"/>
              <p:cNvSpPr txBox="1">
                <a:spLocks noChangeArrowheads="1"/>
              </p:cNvSpPr>
              <p:nvPr/>
            </p:nvSpPr>
            <p:spPr bwMode="auto">
              <a:xfrm>
                <a:off x="2058" y="2661"/>
                <a:ext cx="5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2400"/>
                  <a:t>-3</a:t>
                </a:r>
                <a:endParaRPr lang="ru-RU" altLang="ru-RU" sz="2400"/>
              </a:p>
            </p:txBody>
          </p:sp>
          <p:sp>
            <p:nvSpPr>
              <p:cNvPr id="68643" name="Text Box 35"/>
              <p:cNvSpPr txBox="1">
                <a:spLocks noChangeArrowheads="1"/>
              </p:cNvSpPr>
              <p:nvPr/>
            </p:nvSpPr>
            <p:spPr bwMode="auto">
              <a:xfrm>
                <a:off x="2632" y="2659"/>
                <a:ext cx="5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2400"/>
                  <a:t>0</a:t>
                </a:r>
                <a:endParaRPr lang="ru-RU" altLang="ru-RU" sz="2400"/>
              </a:p>
            </p:txBody>
          </p:sp>
          <p:sp>
            <p:nvSpPr>
              <p:cNvPr id="68644" name="Text Box 36"/>
              <p:cNvSpPr txBox="1">
                <a:spLocks noChangeArrowheads="1"/>
              </p:cNvSpPr>
              <p:nvPr/>
            </p:nvSpPr>
            <p:spPr bwMode="auto">
              <a:xfrm>
                <a:off x="2614" y="1504"/>
                <a:ext cx="5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2400"/>
                  <a:t>Y</a:t>
                </a:r>
                <a:endParaRPr lang="ru-RU" altLang="ru-RU" sz="2400"/>
              </a:p>
            </p:txBody>
          </p:sp>
          <p:sp>
            <p:nvSpPr>
              <p:cNvPr id="68645" name="Text Box 37"/>
              <p:cNvSpPr txBox="1">
                <a:spLocks noChangeArrowheads="1"/>
              </p:cNvSpPr>
              <p:nvPr/>
            </p:nvSpPr>
            <p:spPr bwMode="auto">
              <a:xfrm>
                <a:off x="3722" y="2640"/>
                <a:ext cx="5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2400"/>
                  <a:t>X</a:t>
                </a:r>
                <a:endParaRPr lang="ru-RU" altLang="ru-RU" sz="2400"/>
              </a:p>
            </p:txBody>
          </p:sp>
          <p:sp>
            <p:nvSpPr>
              <p:cNvPr id="68646" name="Text Box 38"/>
              <p:cNvSpPr txBox="1">
                <a:spLocks noChangeArrowheads="1"/>
              </p:cNvSpPr>
              <p:nvPr/>
            </p:nvSpPr>
            <p:spPr bwMode="auto">
              <a:xfrm>
                <a:off x="3459" y="2647"/>
                <a:ext cx="5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2400"/>
                  <a:t>3</a:t>
                </a:r>
                <a:endParaRPr lang="ru-RU" altLang="ru-RU" sz="2400"/>
              </a:p>
            </p:txBody>
          </p:sp>
          <p:sp>
            <p:nvSpPr>
              <p:cNvPr id="68647" name="Text Box 39"/>
              <p:cNvSpPr txBox="1">
                <a:spLocks noChangeArrowheads="1"/>
              </p:cNvSpPr>
              <p:nvPr/>
            </p:nvSpPr>
            <p:spPr bwMode="auto">
              <a:xfrm>
                <a:off x="2603" y="3123"/>
                <a:ext cx="5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2400"/>
                  <a:t>-3</a:t>
                </a:r>
                <a:endParaRPr lang="ru-RU" altLang="ru-RU" sz="2400"/>
              </a:p>
            </p:txBody>
          </p:sp>
        </p:grpSp>
      </p:grpSp>
      <p:grpSp>
        <p:nvGrpSpPr>
          <p:cNvPr id="68660" name="Group 52"/>
          <p:cNvGrpSpPr>
            <a:grpSpLocks/>
          </p:cNvGrpSpPr>
          <p:nvPr/>
        </p:nvGrpSpPr>
        <p:grpSpPr bwMode="auto">
          <a:xfrm>
            <a:off x="1970089" y="2505076"/>
            <a:ext cx="3838575" cy="3286125"/>
            <a:chOff x="1817" y="1504"/>
            <a:chExt cx="2418" cy="2070"/>
          </a:xfrm>
        </p:grpSpPr>
        <p:sp>
          <p:nvSpPr>
            <p:cNvPr id="68661" name="Rectangle 53" descr="Крупное конфетти"/>
            <p:cNvSpPr>
              <a:spLocks noChangeArrowheads="1"/>
            </p:cNvSpPr>
            <p:nvPr/>
          </p:nvSpPr>
          <p:spPr bwMode="auto">
            <a:xfrm>
              <a:off x="2269" y="2033"/>
              <a:ext cx="618" cy="618"/>
            </a:xfrm>
            <a:prstGeom prst="rect">
              <a:avLst/>
            </a:prstGeom>
            <a:pattFill prst="lgConfetti">
              <a:fgClr>
                <a:srgbClr val="006666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62" name="Line 54"/>
            <p:cNvSpPr>
              <a:spLocks noChangeShapeType="1"/>
            </p:cNvSpPr>
            <p:nvPr/>
          </p:nvSpPr>
          <p:spPr bwMode="auto">
            <a:xfrm>
              <a:off x="1817" y="2651"/>
              <a:ext cx="20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63" name="Line 55"/>
            <p:cNvSpPr>
              <a:spLocks noChangeShapeType="1"/>
            </p:cNvSpPr>
            <p:nvPr/>
          </p:nvSpPr>
          <p:spPr bwMode="auto">
            <a:xfrm flipV="1">
              <a:off x="2880" y="1506"/>
              <a:ext cx="0" cy="20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64" name="Text Box 56"/>
            <p:cNvSpPr txBox="1">
              <a:spLocks noChangeArrowheads="1"/>
            </p:cNvSpPr>
            <p:nvPr/>
          </p:nvSpPr>
          <p:spPr bwMode="auto">
            <a:xfrm>
              <a:off x="2720" y="1784"/>
              <a:ext cx="5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3</a:t>
              </a:r>
              <a:endParaRPr lang="ru-RU" altLang="ru-RU" sz="2400"/>
            </a:p>
          </p:txBody>
        </p:sp>
        <p:sp>
          <p:nvSpPr>
            <p:cNvPr id="68665" name="Text Box 57"/>
            <p:cNvSpPr txBox="1">
              <a:spLocks noChangeArrowheads="1"/>
            </p:cNvSpPr>
            <p:nvPr/>
          </p:nvSpPr>
          <p:spPr bwMode="auto">
            <a:xfrm>
              <a:off x="2058" y="2661"/>
              <a:ext cx="5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-3</a:t>
              </a:r>
              <a:endParaRPr lang="ru-RU" altLang="ru-RU" sz="2400"/>
            </a:p>
          </p:txBody>
        </p:sp>
        <p:sp>
          <p:nvSpPr>
            <p:cNvPr id="68666" name="Text Box 58"/>
            <p:cNvSpPr txBox="1">
              <a:spLocks noChangeArrowheads="1"/>
            </p:cNvSpPr>
            <p:nvPr/>
          </p:nvSpPr>
          <p:spPr bwMode="auto">
            <a:xfrm>
              <a:off x="2632" y="2659"/>
              <a:ext cx="5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0</a:t>
              </a:r>
              <a:endParaRPr lang="ru-RU" altLang="ru-RU" sz="2400"/>
            </a:p>
          </p:txBody>
        </p:sp>
        <p:sp>
          <p:nvSpPr>
            <p:cNvPr id="68667" name="Text Box 59"/>
            <p:cNvSpPr txBox="1">
              <a:spLocks noChangeArrowheads="1"/>
            </p:cNvSpPr>
            <p:nvPr/>
          </p:nvSpPr>
          <p:spPr bwMode="auto">
            <a:xfrm>
              <a:off x="2614" y="1504"/>
              <a:ext cx="5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Y</a:t>
              </a:r>
              <a:endParaRPr lang="ru-RU" altLang="ru-RU" sz="2400"/>
            </a:p>
          </p:txBody>
        </p:sp>
        <p:sp>
          <p:nvSpPr>
            <p:cNvPr id="68668" name="Text Box 60"/>
            <p:cNvSpPr txBox="1">
              <a:spLocks noChangeArrowheads="1"/>
            </p:cNvSpPr>
            <p:nvPr/>
          </p:nvSpPr>
          <p:spPr bwMode="auto">
            <a:xfrm>
              <a:off x="3722" y="2640"/>
              <a:ext cx="5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X</a:t>
              </a:r>
              <a:endParaRPr lang="ru-RU" altLang="ru-RU" sz="2400"/>
            </a:p>
          </p:txBody>
        </p:sp>
        <p:sp>
          <p:nvSpPr>
            <p:cNvPr id="68669" name="Text Box 61"/>
            <p:cNvSpPr txBox="1">
              <a:spLocks noChangeArrowheads="1"/>
            </p:cNvSpPr>
            <p:nvPr/>
          </p:nvSpPr>
          <p:spPr bwMode="auto">
            <a:xfrm>
              <a:off x="3459" y="2647"/>
              <a:ext cx="5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3</a:t>
              </a:r>
              <a:endParaRPr lang="ru-RU" altLang="ru-RU" sz="2400"/>
            </a:p>
          </p:txBody>
        </p:sp>
        <p:sp>
          <p:nvSpPr>
            <p:cNvPr id="68670" name="Text Box 62"/>
            <p:cNvSpPr txBox="1">
              <a:spLocks noChangeArrowheads="1"/>
            </p:cNvSpPr>
            <p:nvPr/>
          </p:nvSpPr>
          <p:spPr bwMode="auto">
            <a:xfrm>
              <a:off x="2603" y="3123"/>
              <a:ext cx="5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-3</a:t>
              </a:r>
              <a:endParaRPr lang="ru-RU" altLang="ru-RU" sz="2400"/>
            </a:p>
          </p:txBody>
        </p:sp>
      </p:grpSp>
      <p:sp>
        <p:nvSpPr>
          <p:cNvPr id="68672" name="Text Box 64"/>
          <p:cNvSpPr txBox="1">
            <a:spLocks noChangeArrowheads="1"/>
          </p:cNvSpPr>
          <p:nvPr/>
        </p:nvSpPr>
        <p:spPr bwMode="auto">
          <a:xfrm>
            <a:off x="2173289" y="6003925"/>
            <a:ext cx="2765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(</a:t>
            </a:r>
            <a:r>
              <a:rPr lang="ru-RU" altLang="ru-RU" sz="2400"/>
              <a:t>слабому ученику</a:t>
            </a:r>
            <a:r>
              <a:rPr lang="en-US" altLang="ru-RU" sz="2400"/>
              <a:t>)</a:t>
            </a:r>
            <a:endParaRPr lang="ru-RU" altLang="ru-RU" sz="2400"/>
          </a:p>
        </p:txBody>
      </p:sp>
      <p:sp>
        <p:nvSpPr>
          <p:cNvPr id="68685" name="Text Box 77"/>
          <p:cNvSpPr txBox="1">
            <a:spLocks noChangeArrowheads="1"/>
          </p:cNvSpPr>
          <p:nvPr/>
        </p:nvSpPr>
        <p:spPr bwMode="auto">
          <a:xfrm>
            <a:off x="6586538" y="6021388"/>
            <a:ext cx="3668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(</a:t>
            </a:r>
            <a:r>
              <a:rPr lang="ru-RU" altLang="ru-RU" sz="2400"/>
              <a:t>сильному ученику</a:t>
            </a:r>
            <a:r>
              <a:rPr lang="en-US" altLang="ru-RU" sz="2400"/>
              <a:t>)</a:t>
            </a:r>
            <a:endParaRPr lang="ru-RU" altLang="ru-RU" sz="2400"/>
          </a:p>
        </p:txBody>
      </p:sp>
    </p:spTree>
    <p:extLst>
      <p:ext uri="{BB962C8B-B14F-4D97-AF65-F5344CB8AC3E}">
        <p14:creationId xmlns:p14="http://schemas.microsoft.com/office/powerpoint/2010/main" val="525801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 build="p"/>
      <p:bldP spid="68672" grpId="0"/>
      <p:bldP spid="686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970088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2144713" y="1079501"/>
            <a:ext cx="8229600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3000">
                <a:latin typeface="Times New Roman" panose="02020603050405020304" pitchFamily="18" charset="0"/>
              </a:rPr>
              <a:t>Определить условие попадания точки с заданными координатами в область, показанную на рисунке. Область не включает в себя границы.</a:t>
            </a:r>
          </a:p>
        </p:txBody>
      </p:sp>
      <p:grpSp>
        <p:nvGrpSpPr>
          <p:cNvPr id="69650" name="Group 18"/>
          <p:cNvGrpSpPr>
            <a:grpSpLocks/>
          </p:cNvGrpSpPr>
          <p:nvPr/>
        </p:nvGrpSpPr>
        <p:grpSpPr bwMode="auto">
          <a:xfrm>
            <a:off x="4179888" y="2928939"/>
            <a:ext cx="3581400" cy="3444875"/>
            <a:chOff x="1673" y="1845"/>
            <a:chExt cx="2256" cy="2170"/>
          </a:xfrm>
        </p:grpSpPr>
        <p:grpSp>
          <p:nvGrpSpPr>
            <p:cNvPr id="69649" name="Group 17"/>
            <p:cNvGrpSpPr>
              <a:grpSpLocks/>
            </p:cNvGrpSpPr>
            <p:nvPr/>
          </p:nvGrpSpPr>
          <p:grpSpPr bwMode="auto">
            <a:xfrm>
              <a:off x="1937" y="2422"/>
              <a:ext cx="1402" cy="1367"/>
              <a:chOff x="3789" y="1839"/>
              <a:chExt cx="1402" cy="1367"/>
            </a:xfrm>
          </p:grpSpPr>
          <p:sp>
            <p:nvSpPr>
              <p:cNvPr id="69638" name="Oval 6" descr="Крупное конфетти"/>
              <p:cNvSpPr>
                <a:spLocks noChangeArrowheads="1"/>
              </p:cNvSpPr>
              <p:nvPr/>
            </p:nvSpPr>
            <p:spPr bwMode="auto">
              <a:xfrm>
                <a:off x="3887" y="1839"/>
                <a:ext cx="1231" cy="1231"/>
              </a:xfrm>
              <a:prstGeom prst="ellipse">
                <a:avLst/>
              </a:prstGeom>
              <a:pattFill prst="lgConfetti">
                <a:fgClr>
                  <a:srgbClr val="006666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648" name="Rectangle 16" descr="Голубая тисненая бумага"/>
              <p:cNvSpPr>
                <a:spLocks noChangeArrowheads="1"/>
              </p:cNvSpPr>
              <p:nvPr/>
            </p:nvSpPr>
            <p:spPr bwMode="auto">
              <a:xfrm>
                <a:off x="3789" y="2457"/>
                <a:ext cx="1402" cy="749"/>
              </a:xfrm>
              <a:prstGeom prst="rect">
                <a:avLst/>
              </a:pr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40" name="Text Box 8"/>
            <p:cNvSpPr txBox="1">
              <a:spLocks noChangeArrowheads="1"/>
            </p:cNvSpPr>
            <p:nvPr/>
          </p:nvSpPr>
          <p:spPr bwMode="auto">
            <a:xfrm>
              <a:off x="3081" y="3018"/>
              <a:ext cx="43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2</a:t>
              </a:r>
              <a:endParaRPr lang="ru-RU" altLang="ru-RU" sz="2400"/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auto">
            <a:xfrm>
              <a:off x="2743" y="3026"/>
              <a:ext cx="43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1</a:t>
              </a:r>
              <a:endParaRPr lang="ru-RU" altLang="ru-RU" sz="2400"/>
            </a:p>
          </p:txBody>
        </p:sp>
        <p:sp>
          <p:nvSpPr>
            <p:cNvPr id="69642" name="Line 10"/>
            <p:cNvSpPr>
              <a:spLocks noChangeShapeType="1"/>
            </p:cNvSpPr>
            <p:nvPr/>
          </p:nvSpPr>
          <p:spPr bwMode="auto">
            <a:xfrm flipV="1">
              <a:off x="2640" y="1845"/>
              <a:ext cx="0" cy="21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3" name="Line 11"/>
            <p:cNvSpPr>
              <a:spLocks noChangeShapeType="1"/>
            </p:cNvSpPr>
            <p:nvPr/>
          </p:nvSpPr>
          <p:spPr bwMode="auto">
            <a:xfrm>
              <a:off x="1673" y="3042"/>
              <a:ext cx="2126" cy="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4" name="Text Box 12"/>
            <p:cNvSpPr txBox="1">
              <a:spLocks noChangeArrowheads="1"/>
            </p:cNvSpPr>
            <p:nvPr/>
          </p:nvSpPr>
          <p:spPr bwMode="auto">
            <a:xfrm>
              <a:off x="2446" y="3027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0</a:t>
              </a:r>
              <a:endParaRPr lang="ru-RU" altLang="ru-RU" sz="2400"/>
            </a:p>
          </p:txBody>
        </p:sp>
        <p:sp>
          <p:nvSpPr>
            <p:cNvPr id="69645" name="Text Box 13"/>
            <p:cNvSpPr txBox="1">
              <a:spLocks noChangeArrowheads="1"/>
            </p:cNvSpPr>
            <p:nvPr/>
          </p:nvSpPr>
          <p:spPr bwMode="auto">
            <a:xfrm>
              <a:off x="2334" y="1882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Y</a:t>
              </a:r>
              <a:endParaRPr lang="ru-RU" altLang="ru-RU" sz="2400"/>
            </a:p>
          </p:txBody>
        </p:sp>
        <p:sp>
          <p:nvSpPr>
            <p:cNvPr id="69646" name="Text Box 14"/>
            <p:cNvSpPr txBox="1">
              <a:spLocks noChangeArrowheads="1"/>
            </p:cNvSpPr>
            <p:nvPr/>
          </p:nvSpPr>
          <p:spPr bwMode="auto">
            <a:xfrm>
              <a:off x="3496" y="3021"/>
              <a:ext cx="4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X</a:t>
              </a:r>
              <a:endParaRPr lang="ru-RU" altLang="ru-RU" sz="2400"/>
            </a:p>
          </p:txBody>
        </p:sp>
      </p:grpSp>
    </p:spTree>
    <p:extLst>
      <p:ext uri="{BB962C8B-B14F-4D97-AF65-F5344CB8AC3E}">
        <p14:creationId xmlns:p14="http://schemas.microsoft.com/office/powerpoint/2010/main" val="1099333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Задача № 1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236664"/>
            <a:ext cx="8229600" cy="1717675"/>
          </a:xfrm>
        </p:spPr>
        <p:txBody>
          <a:bodyPr/>
          <a:lstStyle/>
          <a:p>
            <a:pPr marL="0" indent="0">
              <a:buNone/>
            </a:pPr>
            <a:r>
              <a:rPr lang="ru-RU" altLang="ru-RU">
                <a:latin typeface="Times New Roman" panose="02020603050405020304" pitchFamily="18" charset="0"/>
              </a:rPr>
              <a:t>Определить условие попадания точки с заданными координатами в область, показанную на рисунке. Область включает в себя границы.</a:t>
            </a:r>
          </a:p>
        </p:txBody>
      </p:sp>
      <p:grpSp>
        <p:nvGrpSpPr>
          <p:cNvPr id="48142" name="Group 14"/>
          <p:cNvGrpSpPr>
            <a:grpSpLocks/>
          </p:cNvGrpSpPr>
          <p:nvPr/>
        </p:nvGrpSpPr>
        <p:grpSpPr bwMode="auto">
          <a:xfrm>
            <a:off x="2538413" y="2857501"/>
            <a:ext cx="4799012" cy="3686175"/>
            <a:chOff x="541" y="2036"/>
            <a:chExt cx="2496" cy="2038"/>
          </a:xfrm>
        </p:grpSpPr>
        <p:sp>
          <p:nvSpPr>
            <p:cNvPr id="48135" name="Line 7"/>
            <p:cNvSpPr>
              <a:spLocks noChangeShapeType="1"/>
            </p:cNvSpPr>
            <p:nvPr/>
          </p:nvSpPr>
          <p:spPr bwMode="auto">
            <a:xfrm>
              <a:off x="541" y="2408"/>
              <a:ext cx="1631" cy="1631"/>
            </a:xfrm>
            <a:prstGeom prst="line">
              <a:avLst/>
            </a:prstGeom>
            <a:noFill/>
            <a:ln w="38100">
              <a:solidFill>
                <a:srgbClr val="0066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36" name="AutoShape 8" descr="Мелкая сетка"/>
            <p:cNvSpPr>
              <a:spLocks noChangeArrowheads="1"/>
            </p:cNvSpPr>
            <p:nvPr/>
          </p:nvSpPr>
          <p:spPr bwMode="auto">
            <a:xfrm>
              <a:off x="777" y="2651"/>
              <a:ext cx="1152" cy="1152"/>
            </a:xfrm>
            <a:prstGeom prst="rtTriangle">
              <a:avLst/>
            </a:prstGeom>
            <a:pattFill prst="smGrid">
              <a:fgClr>
                <a:srgbClr val="00666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34" name="Line 6"/>
            <p:cNvSpPr>
              <a:spLocks noChangeShapeType="1"/>
            </p:cNvSpPr>
            <p:nvPr/>
          </p:nvSpPr>
          <p:spPr bwMode="auto">
            <a:xfrm>
              <a:off x="541" y="3803"/>
              <a:ext cx="24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33" name="Line 5"/>
            <p:cNvSpPr>
              <a:spLocks noChangeShapeType="1"/>
            </p:cNvSpPr>
            <p:nvPr/>
          </p:nvSpPr>
          <p:spPr bwMode="auto">
            <a:xfrm flipV="1">
              <a:off x="784" y="2054"/>
              <a:ext cx="0" cy="20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37" name="Text Box 9"/>
            <p:cNvSpPr txBox="1">
              <a:spLocks noChangeArrowheads="1"/>
            </p:cNvSpPr>
            <p:nvPr/>
          </p:nvSpPr>
          <p:spPr bwMode="auto">
            <a:xfrm>
              <a:off x="1791" y="3768"/>
              <a:ext cx="291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2</a:t>
              </a:r>
              <a:endParaRPr lang="ru-RU" altLang="ru-RU" sz="2400"/>
            </a:p>
          </p:txBody>
        </p:sp>
        <p:sp>
          <p:nvSpPr>
            <p:cNvPr id="48138" name="Text Box 10"/>
            <p:cNvSpPr txBox="1">
              <a:spLocks noChangeArrowheads="1"/>
            </p:cNvSpPr>
            <p:nvPr/>
          </p:nvSpPr>
          <p:spPr bwMode="auto">
            <a:xfrm>
              <a:off x="559" y="2585"/>
              <a:ext cx="291" cy="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2</a:t>
              </a:r>
              <a:endParaRPr lang="ru-RU" altLang="ru-RU" sz="2400"/>
            </a:p>
          </p:txBody>
        </p:sp>
        <p:sp>
          <p:nvSpPr>
            <p:cNvPr id="48139" name="Text Box 11"/>
            <p:cNvSpPr txBox="1">
              <a:spLocks noChangeArrowheads="1"/>
            </p:cNvSpPr>
            <p:nvPr/>
          </p:nvSpPr>
          <p:spPr bwMode="auto">
            <a:xfrm>
              <a:off x="577" y="3790"/>
              <a:ext cx="291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0</a:t>
              </a:r>
              <a:endParaRPr lang="ru-RU" altLang="ru-RU" sz="2400"/>
            </a:p>
          </p:txBody>
        </p:sp>
        <p:sp>
          <p:nvSpPr>
            <p:cNvPr id="48140" name="Text Box 12"/>
            <p:cNvSpPr txBox="1">
              <a:spLocks noChangeArrowheads="1"/>
            </p:cNvSpPr>
            <p:nvPr/>
          </p:nvSpPr>
          <p:spPr bwMode="auto">
            <a:xfrm>
              <a:off x="2746" y="3780"/>
              <a:ext cx="291" cy="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X</a:t>
              </a:r>
              <a:endParaRPr lang="ru-RU" altLang="ru-RU" sz="2400"/>
            </a:p>
          </p:txBody>
        </p:sp>
        <p:sp>
          <p:nvSpPr>
            <p:cNvPr id="48141" name="Text Box 13"/>
            <p:cNvSpPr txBox="1">
              <a:spLocks noChangeArrowheads="1"/>
            </p:cNvSpPr>
            <p:nvPr/>
          </p:nvSpPr>
          <p:spPr bwMode="auto">
            <a:xfrm>
              <a:off x="558" y="2036"/>
              <a:ext cx="291" cy="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2400"/>
                <a:t>Y</a:t>
              </a:r>
              <a:endParaRPr lang="ru-RU" altLang="ru-RU" sz="2400"/>
            </a:p>
          </p:txBody>
        </p:sp>
      </p:grp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5854700" y="3230564"/>
            <a:ext cx="4186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3200"/>
          </a:p>
        </p:txBody>
      </p:sp>
    </p:spTree>
    <p:extLst>
      <p:ext uri="{BB962C8B-B14F-4D97-AF65-F5344CB8AC3E}">
        <p14:creationId xmlns:p14="http://schemas.microsoft.com/office/powerpoint/2010/main" val="86198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2819401" y="1077913"/>
            <a:ext cx="569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Y</a:t>
            </a:r>
            <a:endParaRPr lang="ru-RU" altLang="ru-RU" sz="2400" b="1"/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781301" y="1668463"/>
            <a:ext cx="569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706688" y="58435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0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9678988" y="5899150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X</a:t>
            </a:r>
            <a:endParaRPr lang="ru-RU" altLang="ru-RU" sz="2400" b="1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6989763" y="57673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62471" name="AutoShape 7" descr="Крупная клетка"/>
          <p:cNvSpPr>
            <a:spLocks noChangeArrowheads="1"/>
          </p:cNvSpPr>
          <p:nvPr/>
        </p:nvSpPr>
        <p:spPr bwMode="auto">
          <a:xfrm>
            <a:off x="3265488" y="1808163"/>
            <a:ext cx="3948112" cy="3948112"/>
          </a:xfrm>
          <a:prstGeom prst="rtTriangle">
            <a:avLst/>
          </a:prstGeom>
          <a:pattFill prst="lgCheck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5059364" y="1322389"/>
            <a:ext cx="52228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>
                <a:latin typeface="Times New Roman" panose="02020603050405020304" pitchFamily="18" charset="0"/>
              </a:rPr>
              <a:t>Заштрихованная область ограничена следующими линиями:</a:t>
            </a:r>
            <a:r>
              <a:rPr lang="en-US" altLang="ru-RU" sz="24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7597776" y="3382963"/>
            <a:ext cx="1343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X=0,</a:t>
            </a:r>
            <a:endParaRPr lang="ru-RU" altLang="ru-RU" sz="2400"/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7616825" y="4029075"/>
            <a:ext cx="2058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Y= </a:t>
            </a:r>
            <a:r>
              <a:rPr lang="en-US" altLang="ru-RU" sz="2400" b="1"/>
              <a:t>−</a:t>
            </a:r>
            <a:r>
              <a:rPr lang="en-US" altLang="ru-RU" sz="2400"/>
              <a:t> X+2</a:t>
            </a:r>
            <a:r>
              <a:rPr lang="ru-RU" altLang="ru-RU" sz="2400"/>
              <a:t>;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7575551" y="2713038"/>
            <a:ext cx="1343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Y=0</a:t>
            </a:r>
            <a:r>
              <a:rPr lang="ru-RU" altLang="ru-RU" sz="2400"/>
              <a:t>,</a:t>
            </a: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1524000" y="43021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Смоделируем процесс образования заданной заштрихованной зоны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 flipV="1">
            <a:off x="3244850" y="969963"/>
            <a:ext cx="0" cy="54213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>
            <a:off x="2052638" y="5778500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2663825" y="1173163"/>
            <a:ext cx="5410200" cy="5410200"/>
          </a:xfrm>
          <a:prstGeom prst="line">
            <a:avLst/>
          </a:prstGeom>
          <a:noFill/>
          <a:ln w="38100">
            <a:solidFill>
              <a:srgbClr val="0066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37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2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2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2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3" dur="2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2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2" grpId="0"/>
      <p:bldP spid="62473" grpId="0"/>
      <p:bldP spid="62474" grpId="0"/>
      <p:bldP spid="62475" grpId="0"/>
      <p:bldP spid="62476" grpId="0"/>
      <p:bldP spid="62477" grpId="0" animBg="1"/>
      <p:bldP spid="62478" grpId="0" animBg="1"/>
      <p:bldP spid="624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819401" y="1077913"/>
            <a:ext cx="569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Y</a:t>
            </a:r>
            <a:endParaRPr lang="ru-RU" altLang="ru-RU" sz="2400" b="1"/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2781301" y="1668463"/>
            <a:ext cx="569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2706688" y="58435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0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9678988" y="5899150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X</a:t>
            </a:r>
            <a:endParaRPr lang="ru-RU" altLang="ru-RU" sz="2400" b="1"/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6989763" y="57673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58384" name="AutoShape 16" descr="Крупная клетка"/>
          <p:cNvSpPr>
            <a:spLocks noChangeArrowheads="1"/>
          </p:cNvSpPr>
          <p:nvPr/>
        </p:nvSpPr>
        <p:spPr bwMode="auto">
          <a:xfrm>
            <a:off x="3265488" y="1808163"/>
            <a:ext cx="3948112" cy="3948112"/>
          </a:xfrm>
          <a:prstGeom prst="rtTriangle">
            <a:avLst/>
          </a:prstGeom>
          <a:pattFill prst="lgCheck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5059364" y="1322389"/>
            <a:ext cx="52228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>
                <a:latin typeface="Times New Roman" panose="02020603050405020304" pitchFamily="18" charset="0"/>
              </a:rPr>
              <a:t>Заштрихованная область ограничена следующими линиями:</a:t>
            </a:r>
            <a:r>
              <a:rPr lang="en-US" altLang="ru-RU" sz="24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7597776" y="3382963"/>
            <a:ext cx="1343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X=0,</a:t>
            </a:r>
            <a:endParaRPr lang="ru-RU" altLang="ru-RU" sz="2400"/>
          </a:p>
        </p:txBody>
      </p:sp>
      <p:sp>
        <p:nvSpPr>
          <p:cNvPr id="58388" name="Text Box 20"/>
          <p:cNvSpPr txBox="1">
            <a:spLocks noChangeArrowheads="1"/>
          </p:cNvSpPr>
          <p:nvPr/>
        </p:nvSpPr>
        <p:spPr bwMode="auto">
          <a:xfrm>
            <a:off x="7616825" y="4029075"/>
            <a:ext cx="2058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Y= </a:t>
            </a:r>
            <a:r>
              <a:rPr lang="en-US" altLang="ru-RU" sz="2400" b="1"/>
              <a:t>−</a:t>
            </a:r>
            <a:r>
              <a:rPr lang="en-US" altLang="ru-RU" sz="2400"/>
              <a:t> X+2</a:t>
            </a:r>
            <a:r>
              <a:rPr lang="ru-RU" altLang="ru-RU" sz="2400"/>
              <a:t>;</a:t>
            </a:r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7575551" y="2713038"/>
            <a:ext cx="1343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/>
              <a:t>Y=0</a:t>
            </a:r>
            <a:r>
              <a:rPr lang="ru-RU" altLang="ru-RU" sz="2400"/>
              <a:t>,</a:t>
            </a:r>
          </a:p>
        </p:txBody>
      </p:sp>
      <p:sp>
        <p:nvSpPr>
          <p:cNvPr id="58390" name="Rectangle 22"/>
          <p:cNvSpPr>
            <a:spLocks noChangeArrowheads="1"/>
          </p:cNvSpPr>
          <p:nvPr/>
        </p:nvSpPr>
        <p:spPr bwMode="auto">
          <a:xfrm>
            <a:off x="1524000" y="43021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Смоделируем процесс образования заданной заштрихованной зоны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 flipV="1">
            <a:off x="3244850" y="969963"/>
            <a:ext cx="0" cy="54213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2052638" y="5778500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383" name="Line 15"/>
          <p:cNvSpPr>
            <a:spLocks noChangeShapeType="1"/>
          </p:cNvSpPr>
          <p:nvPr/>
        </p:nvSpPr>
        <p:spPr bwMode="auto">
          <a:xfrm>
            <a:off x="2663825" y="1173163"/>
            <a:ext cx="5410200" cy="5410200"/>
          </a:xfrm>
          <a:prstGeom prst="line">
            <a:avLst/>
          </a:prstGeom>
          <a:noFill/>
          <a:ln w="38100">
            <a:solidFill>
              <a:srgbClr val="0066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78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2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2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2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58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3" dur="2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2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6" grpId="0"/>
      <p:bldP spid="58387" grpId="0"/>
      <p:bldP spid="58388" grpId="0"/>
      <p:bldP spid="58389" grpId="0"/>
      <p:bldP spid="58390" grpId="0"/>
      <p:bldP spid="58374" grpId="0" animBg="1"/>
      <p:bldP spid="58373" grpId="0" animBg="1"/>
      <p:bldP spid="583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 descr="Темный горизонтальный"/>
          <p:cNvSpPr>
            <a:spLocks noChangeArrowheads="1"/>
          </p:cNvSpPr>
          <p:nvPr/>
        </p:nvSpPr>
        <p:spPr bwMode="auto">
          <a:xfrm>
            <a:off x="1524000" y="0"/>
            <a:ext cx="9144000" cy="5734050"/>
          </a:xfrm>
          <a:prstGeom prst="rect">
            <a:avLst/>
          </a:prstGeom>
          <a:pattFill prst="dkHorz">
            <a:fgClr>
              <a:srgbClr val="660033">
                <a:alpha val="33000"/>
              </a:srgbClr>
            </a:fgClr>
            <a:bgClr>
              <a:schemeClr val="bg1">
                <a:alpha val="33000"/>
              </a:scheme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82" name="Rectangle 2" descr="Темный вертикальный"/>
          <p:cNvSpPr>
            <a:spLocks noChangeArrowheads="1"/>
          </p:cNvSpPr>
          <p:nvPr/>
        </p:nvSpPr>
        <p:spPr bwMode="auto">
          <a:xfrm>
            <a:off x="3255964" y="0"/>
            <a:ext cx="7412037" cy="6858000"/>
          </a:xfrm>
          <a:prstGeom prst="rect">
            <a:avLst/>
          </a:prstGeom>
          <a:pattFill prst="dkVert">
            <a:fgClr>
              <a:srgbClr val="000099">
                <a:alpha val="34000"/>
              </a:srgbClr>
            </a:fgClr>
            <a:bgClr>
              <a:schemeClr val="bg1">
                <a:alpha val="34000"/>
              </a:scheme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88" name="AutoShape 8" descr="Широкий диагональный 1"/>
          <p:cNvSpPr>
            <a:spLocks noChangeArrowheads="1"/>
          </p:cNvSpPr>
          <p:nvPr/>
        </p:nvSpPr>
        <p:spPr bwMode="auto">
          <a:xfrm>
            <a:off x="1447801" y="0"/>
            <a:ext cx="6862763" cy="6858000"/>
          </a:xfrm>
          <a:prstGeom prst="rtTriangle">
            <a:avLst/>
          </a:prstGeom>
          <a:pattFill prst="wdDnDiag">
            <a:fgClr>
              <a:srgbClr val="006600">
                <a:alpha val="30000"/>
              </a:srgbClr>
            </a:fgClr>
            <a:bgClr>
              <a:schemeClr val="bg1">
                <a:alpha val="30000"/>
              </a:scheme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2754313" y="933450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Y</a:t>
            </a:r>
            <a:endParaRPr lang="ru-RU" altLang="ru-RU" sz="2400" b="1"/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2781301" y="1668463"/>
            <a:ext cx="569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2706688" y="58435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0</a:t>
            </a: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9678988" y="5899150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X</a:t>
            </a:r>
            <a:endParaRPr lang="ru-RU" altLang="ru-RU" sz="2400" b="1"/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6989763" y="57673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>
            <a:off x="2663825" y="1173163"/>
            <a:ext cx="5410200" cy="5410200"/>
          </a:xfrm>
          <a:prstGeom prst="line">
            <a:avLst/>
          </a:prstGeom>
          <a:noFill/>
          <a:ln w="38100">
            <a:solidFill>
              <a:srgbClr val="0066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102" name="AutoShape 22" descr="Крупная клетка"/>
          <p:cNvSpPr>
            <a:spLocks noChangeArrowheads="1"/>
          </p:cNvSpPr>
          <p:nvPr/>
        </p:nvSpPr>
        <p:spPr bwMode="auto">
          <a:xfrm>
            <a:off x="3265488" y="1808163"/>
            <a:ext cx="3948112" cy="3948112"/>
          </a:xfrm>
          <a:prstGeom prst="rtTriangle">
            <a:avLst/>
          </a:prstGeom>
          <a:pattFill prst="lgCheck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1524000" y="265113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Смоделируем процесс образования заданной заштрихованной зоны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46109" name="Text Box 29"/>
          <p:cNvSpPr txBox="1">
            <a:spLocks noChangeArrowheads="1"/>
          </p:cNvSpPr>
          <p:nvPr/>
        </p:nvSpPr>
        <p:spPr bwMode="auto">
          <a:xfrm>
            <a:off x="4981576" y="1233489"/>
            <a:ext cx="52879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>
                <a:latin typeface="Times New Roman" panose="02020603050405020304" pitchFamily="18" charset="0"/>
              </a:rPr>
              <a:t>Заштрихованная фигура образована при пересечении областей, лежащих:</a:t>
            </a:r>
          </a:p>
        </p:txBody>
      </p:sp>
      <p:sp>
        <p:nvSpPr>
          <p:cNvPr id="46111" name="Text Box 31"/>
          <p:cNvSpPr txBox="1">
            <a:spLocks noChangeArrowheads="1"/>
          </p:cNvSpPr>
          <p:nvPr/>
        </p:nvSpPr>
        <p:spPr bwMode="auto">
          <a:xfrm>
            <a:off x="5654676" y="2501900"/>
            <a:ext cx="4841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rgbClr val="D20904"/>
                </a:solidFill>
              </a:rPr>
              <a:t>выше</a:t>
            </a:r>
            <a:r>
              <a:rPr lang="ru-RU" altLang="ru-RU" sz="2400"/>
              <a:t> линии </a:t>
            </a:r>
            <a:r>
              <a:rPr lang="en-US" altLang="ru-RU" sz="2400"/>
              <a:t>Y=0</a:t>
            </a:r>
            <a:r>
              <a:rPr lang="ru-RU" altLang="ru-RU" sz="2400"/>
              <a:t>, значит </a:t>
            </a:r>
            <a:r>
              <a:rPr lang="en-US" altLang="ru-RU" sz="2400"/>
              <a:t>Y &gt;= 0</a:t>
            </a:r>
            <a:r>
              <a:rPr lang="ru-RU" altLang="ru-RU" sz="2400"/>
              <a:t>,</a:t>
            </a:r>
          </a:p>
        </p:txBody>
      </p:sp>
      <p:sp>
        <p:nvSpPr>
          <p:cNvPr id="46112" name="Text Box 32"/>
          <p:cNvSpPr txBox="1">
            <a:spLocks noChangeArrowheads="1"/>
          </p:cNvSpPr>
          <p:nvPr/>
        </p:nvSpPr>
        <p:spPr bwMode="auto">
          <a:xfrm>
            <a:off x="5667376" y="2997200"/>
            <a:ext cx="500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rgbClr val="D20904"/>
                </a:solidFill>
              </a:rPr>
              <a:t>правее</a:t>
            </a:r>
            <a:r>
              <a:rPr lang="ru-RU" altLang="ru-RU" sz="2400"/>
              <a:t> линии </a:t>
            </a:r>
            <a:r>
              <a:rPr lang="en-US" altLang="ru-RU" sz="2400"/>
              <a:t>X=0</a:t>
            </a:r>
            <a:r>
              <a:rPr lang="ru-RU" altLang="ru-RU" sz="2400"/>
              <a:t>, значит </a:t>
            </a:r>
            <a:r>
              <a:rPr lang="en-US" altLang="ru-RU" sz="2400"/>
              <a:t>X &gt;=</a:t>
            </a:r>
            <a:r>
              <a:rPr lang="ru-RU" altLang="ru-RU" sz="2400"/>
              <a:t>0,</a:t>
            </a:r>
          </a:p>
        </p:txBody>
      </p:sp>
      <p:sp>
        <p:nvSpPr>
          <p:cNvPr id="46113" name="Text Box 33"/>
          <p:cNvSpPr txBox="1">
            <a:spLocks noChangeArrowheads="1"/>
          </p:cNvSpPr>
          <p:nvPr/>
        </p:nvSpPr>
        <p:spPr bwMode="auto">
          <a:xfrm>
            <a:off x="5721350" y="3459164"/>
            <a:ext cx="49466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rgbClr val="D20904"/>
                </a:solidFill>
              </a:rPr>
              <a:t>ниже</a:t>
            </a:r>
            <a:r>
              <a:rPr lang="ru-RU" altLang="ru-RU" sz="2400"/>
              <a:t> линии </a:t>
            </a:r>
            <a:r>
              <a:rPr lang="en-US" altLang="ru-RU" sz="2400"/>
              <a:t>Y= </a:t>
            </a:r>
            <a:r>
              <a:rPr lang="en-US" altLang="ru-RU" sz="2400" b="1"/>
              <a:t>−</a:t>
            </a:r>
            <a:r>
              <a:rPr lang="en-US" altLang="ru-RU" sz="2400"/>
              <a:t> X+2</a:t>
            </a:r>
            <a:r>
              <a:rPr lang="ru-RU" altLang="ru-RU" sz="2400"/>
              <a:t>, значит </a:t>
            </a:r>
            <a:r>
              <a:rPr lang="en-US" altLang="ru-RU" sz="2400"/>
              <a:t>Y &gt;= </a:t>
            </a:r>
            <a:r>
              <a:rPr lang="en-US" altLang="ru-RU" sz="2400" b="1"/>
              <a:t>−</a:t>
            </a:r>
            <a:r>
              <a:rPr lang="en-US" altLang="ru-RU" sz="2400"/>
              <a:t> X+2</a:t>
            </a:r>
            <a:endParaRPr lang="ru-RU" altLang="ru-RU" sz="2400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 flipV="1">
            <a:off x="3244851" y="1146175"/>
            <a:ext cx="22225" cy="5245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2019300" y="5757864"/>
            <a:ext cx="8110538" cy="9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114" name="Text Box 34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0061576" y="6216650"/>
            <a:ext cx="606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anose="05000000000000000000" pitchFamily="2" charset="2"/>
              </a:rPr>
              <a:t></a:t>
            </a:r>
          </a:p>
        </p:txBody>
      </p:sp>
    </p:spTree>
    <p:extLst>
      <p:ext uri="{BB962C8B-B14F-4D97-AF65-F5344CB8AC3E}">
        <p14:creationId xmlns:p14="http://schemas.microsoft.com/office/powerpoint/2010/main" val="460674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6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6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6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6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  <p:bldP spid="46083" grpId="1" animBg="1"/>
      <p:bldP spid="46082" grpId="0" animBg="1"/>
      <p:bldP spid="46082" grpId="1" animBg="1"/>
      <p:bldP spid="46088" grpId="0" animBg="1"/>
      <p:bldP spid="46088" grpId="1" animBg="1"/>
      <p:bldP spid="46102" grpId="0" animBg="1"/>
      <p:bldP spid="46109" grpId="0"/>
      <p:bldP spid="46109" grpId="1"/>
      <p:bldP spid="46111" grpId="0"/>
      <p:bldP spid="46111" grpId="1"/>
      <p:bldP spid="46112" grpId="0"/>
      <p:bldP spid="46112" grpId="1"/>
      <p:bldP spid="46113" grpId="0"/>
      <p:bldP spid="461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Line 5"/>
          <p:cNvSpPr>
            <a:spLocks noChangeShapeType="1"/>
          </p:cNvSpPr>
          <p:nvPr/>
        </p:nvSpPr>
        <p:spPr bwMode="auto">
          <a:xfrm flipV="1">
            <a:off x="2284414" y="5767388"/>
            <a:ext cx="7845425" cy="11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 flipV="1">
            <a:off x="3244851" y="892175"/>
            <a:ext cx="11113" cy="5499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2732088" y="92233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Y</a:t>
            </a:r>
            <a:endParaRPr lang="ru-RU" altLang="ru-RU" sz="2400" b="1"/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2781301" y="1668463"/>
            <a:ext cx="569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2706688" y="58435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0</a:t>
            </a:r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9678988" y="5899150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X</a:t>
            </a:r>
            <a:endParaRPr lang="ru-RU" altLang="ru-RU" sz="2400" b="1"/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6989763" y="5767388"/>
            <a:ext cx="569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/>
              <a:t>2</a:t>
            </a:r>
            <a:endParaRPr lang="ru-RU" altLang="ru-RU" sz="2400" b="1"/>
          </a:p>
        </p:txBody>
      </p:sp>
      <p:sp>
        <p:nvSpPr>
          <p:cNvPr id="59407" name="Line 15"/>
          <p:cNvSpPr>
            <a:spLocks noChangeShapeType="1"/>
          </p:cNvSpPr>
          <p:nvPr/>
        </p:nvSpPr>
        <p:spPr bwMode="auto">
          <a:xfrm>
            <a:off x="2663825" y="1173163"/>
            <a:ext cx="5410200" cy="5410200"/>
          </a:xfrm>
          <a:prstGeom prst="line">
            <a:avLst/>
          </a:prstGeom>
          <a:noFill/>
          <a:ln w="38100">
            <a:solidFill>
              <a:srgbClr val="0066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08" name="AutoShape 16" descr="Крупная клетка"/>
          <p:cNvSpPr>
            <a:spLocks noChangeArrowheads="1"/>
          </p:cNvSpPr>
          <p:nvPr/>
        </p:nvSpPr>
        <p:spPr bwMode="auto">
          <a:xfrm>
            <a:off x="3265488" y="1808163"/>
            <a:ext cx="3948112" cy="3948112"/>
          </a:xfrm>
          <a:prstGeom prst="rtTriangle">
            <a:avLst/>
          </a:prstGeom>
          <a:pattFill prst="lgCheck">
            <a:fgClr>
              <a:srgbClr val="008080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6373814" y="3178175"/>
            <a:ext cx="414178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пересечении трёх областей получим заданную заштрихованную область</a:t>
            </a:r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1524000" y="263525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Смоделируем процесс образования заданной заштрихованной зоны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881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524000" y="29845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Сформулируем условие принадлежности 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точки  данной заштрихованной области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2184400" y="1608138"/>
            <a:ext cx="77343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Т.к. границы принадлежат заштрихованной зоне, то условия будут нестрогими неравенствами.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2184401" y="2787650"/>
            <a:ext cx="7866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240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2208214" y="2795589"/>
            <a:ext cx="8459787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Т.к. данная область включает в себя все три зоны, то координаты проверяемой точки должны удовлетворять всем трём условиям одновременно.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2225675" y="4437064"/>
            <a:ext cx="80645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Для объединения простых условий применим логическую связку </a:t>
            </a:r>
            <a:r>
              <a:rPr lang="en-US" altLang="ru-RU" sz="2800"/>
              <a:t>and</a:t>
            </a:r>
            <a:r>
              <a:rPr lang="ru-RU" altLang="ru-RU" sz="2800"/>
              <a:t>:</a:t>
            </a:r>
          </a:p>
          <a:p>
            <a:r>
              <a:rPr lang="en-US" altLang="ru-RU" sz="2800"/>
              <a:t>Y &gt;= 0 and X &gt;= 0 and Y &lt;= </a:t>
            </a:r>
            <a:r>
              <a:rPr lang="en-US" altLang="ru-RU" sz="2400" b="1"/>
              <a:t>−</a:t>
            </a:r>
            <a:r>
              <a:rPr lang="en-US" altLang="ru-RU" sz="2400"/>
              <a:t> X+2</a:t>
            </a:r>
            <a:endParaRPr lang="ru-RU" altLang="ru-RU" sz="2400"/>
          </a:p>
        </p:txBody>
      </p:sp>
    </p:spTree>
    <p:extLst>
      <p:ext uri="{BB962C8B-B14F-4D97-AF65-F5344CB8AC3E}">
        <p14:creationId xmlns:p14="http://schemas.microsoft.com/office/powerpoint/2010/main" val="294961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1" grpId="0"/>
      <p:bldP spid="60423" grpId="0"/>
      <p:bldP spid="604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Опишем условие попадания точки в</a:t>
            </a:r>
            <a:b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</a:br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область на языке </a:t>
            </a:r>
            <a:r>
              <a:rPr lang="en-US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Pascal</a:t>
            </a:r>
            <a:endParaRPr lang="ru-RU" altLang="ru-RU" sz="3200" b="1">
              <a:solidFill>
                <a:srgbClr val="287A6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8050" y="1930401"/>
            <a:ext cx="8229600" cy="3381375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ru-RU" sz="3000" b="1">
                <a:latin typeface="Times New Roman" panose="02020603050405020304" pitchFamily="18" charset="0"/>
              </a:rPr>
              <a:t>…..</a:t>
            </a:r>
          </a:p>
          <a:p>
            <a:pPr marL="0" indent="0">
              <a:buNone/>
            </a:pPr>
            <a:r>
              <a:rPr lang="en-US" altLang="ru-RU" sz="3000">
                <a:latin typeface="Times New Roman" panose="02020603050405020304" pitchFamily="18" charset="0"/>
              </a:rPr>
              <a:t>If  (X &gt;= 0) and (Y &gt;= 0) and (Y &lt;= − X +2)</a:t>
            </a:r>
            <a:endParaRPr lang="ru-RU" altLang="ru-RU" sz="300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ru-RU" sz="3000">
                <a:latin typeface="Times New Roman" panose="02020603050405020304" pitchFamily="18" charset="0"/>
              </a:rPr>
              <a:t>then writeln(‘</a:t>
            </a:r>
            <a:r>
              <a:rPr lang="ru-RU" altLang="ru-RU" sz="3000">
                <a:latin typeface="Times New Roman" panose="02020603050405020304" pitchFamily="18" charset="0"/>
              </a:rPr>
              <a:t>Точка в области</a:t>
            </a:r>
            <a:r>
              <a:rPr lang="en-US" altLang="ru-RU" sz="3000">
                <a:latin typeface="Times New Roman" panose="02020603050405020304" pitchFamily="18" charset="0"/>
              </a:rPr>
              <a:t>’)</a:t>
            </a:r>
            <a:r>
              <a:rPr lang="ru-RU" altLang="ru-RU" sz="3000"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ru-RU" sz="3000">
                <a:latin typeface="Times New Roman" panose="02020603050405020304" pitchFamily="18" charset="0"/>
              </a:rPr>
              <a:t>else writeln(‘</a:t>
            </a:r>
            <a:r>
              <a:rPr lang="ru-RU" altLang="ru-RU" sz="3000">
                <a:latin typeface="Times New Roman" panose="02020603050405020304" pitchFamily="18" charset="0"/>
              </a:rPr>
              <a:t>Точка вне области</a:t>
            </a:r>
            <a:r>
              <a:rPr lang="en-US" altLang="ru-RU" sz="3000">
                <a:latin typeface="Times New Roman" panose="02020603050405020304" pitchFamily="18" charset="0"/>
              </a:rPr>
              <a:t>’);</a:t>
            </a:r>
          </a:p>
          <a:p>
            <a:pPr marL="0" indent="0" algn="ctr">
              <a:buNone/>
            </a:pPr>
            <a:r>
              <a:rPr lang="en-US" altLang="ru-RU" sz="3000" b="1">
                <a:latin typeface="Times New Roman" panose="02020603050405020304" pitchFamily="18" charset="0"/>
              </a:rPr>
              <a:t>…..</a:t>
            </a:r>
            <a:endParaRPr lang="ru-RU" altLang="ru-RU" sz="30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9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81062"/>
          </a:xfrm>
        </p:spPr>
        <p:txBody>
          <a:bodyPr/>
          <a:lstStyle/>
          <a:p>
            <a:pPr algn="l"/>
            <a:r>
              <a:rPr lang="ru-RU" altLang="ru-RU" sz="3200" b="1">
                <a:solidFill>
                  <a:srgbClr val="287A6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5325" y="1506538"/>
            <a:ext cx="5640388" cy="61595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000">
                <a:latin typeface="Times New Roman" panose="02020603050405020304" pitchFamily="18" charset="0"/>
              </a:rPr>
              <a:t>Дана точка с координатами (1,1);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920876" y="2447926"/>
            <a:ext cx="8285163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000" u="sng">
                <a:latin typeface="Times New Roman" panose="02020603050405020304" pitchFamily="18" charset="0"/>
              </a:rPr>
              <a:t>Проверка</a:t>
            </a:r>
            <a:r>
              <a:rPr lang="ru-RU" altLang="ru-RU" sz="3000">
                <a:latin typeface="Times New Roman" panose="02020603050405020304" pitchFamily="18" charset="0"/>
              </a:rPr>
              <a:t>:</a:t>
            </a:r>
          </a:p>
          <a:p>
            <a:pPr>
              <a:spcBef>
                <a:spcPct val="20000"/>
              </a:spcBef>
            </a:pPr>
            <a:r>
              <a:rPr lang="en-US" altLang="ru-RU" sz="3000">
                <a:latin typeface="Times New Roman" panose="02020603050405020304" pitchFamily="18" charset="0"/>
              </a:rPr>
              <a:t>(1 &gt; 0) and (1 &gt; 0) and (1 &lt; -1+2)=</a:t>
            </a:r>
            <a:endParaRPr lang="ru-RU" altLang="ru-RU" sz="300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altLang="ru-RU" sz="3000">
                <a:latin typeface="Times New Roman" panose="02020603050405020304" pitchFamily="18" charset="0"/>
              </a:rPr>
              <a:t>true and true and true = true</a:t>
            </a:r>
            <a:r>
              <a:rPr lang="ru-RU" altLang="ru-RU" sz="3000">
                <a:latin typeface="Times New Roman" panose="02020603050405020304" pitchFamily="18" charset="0"/>
              </a:rPr>
              <a:t>;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898651" y="4332289"/>
            <a:ext cx="849312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8675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6663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4465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000" u="sng">
                <a:latin typeface="Times New Roman" panose="02020603050405020304" pitchFamily="18" charset="0"/>
              </a:rPr>
              <a:t>Вывод</a:t>
            </a:r>
            <a:r>
              <a:rPr lang="ru-RU" altLang="ru-RU" sz="3000">
                <a:latin typeface="Times New Roman" panose="02020603050405020304" pitchFamily="18" charset="0"/>
              </a:rPr>
              <a:t>: условие истинно, следовательно точка с данными координатами принадлежит заданной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906768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  <p:bldP spid="52228" grpId="0"/>
      <p:bldP spid="5222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814</Words>
  <Application>Microsoft Office PowerPoint</Application>
  <PresentationFormat>Широкоэкранный</PresentationFormat>
  <Paragraphs>161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Тема Office</vt:lpstr>
      <vt:lpstr>Решение задач типа «Заштрихованные зоны»</vt:lpstr>
      <vt:lpstr>Задача №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Опишем условие попадания точки в область на языке Pascal</vt:lpstr>
      <vt:lpstr>Например:</vt:lpstr>
      <vt:lpstr>Например:</vt:lpstr>
      <vt:lpstr>Задача № 2</vt:lpstr>
      <vt:lpstr>Презентация PowerPoint</vt:lpstr>
      <vt:lpstr>Презентация PowerPoint</vt:lpstr>
      <vt:lpstr>Презентация PowerPoint</vt:lpstr>
      <vt:lpstr>Презентация PowerPoint</vt:lpstr>
      <vt:lpstr>Опишем условие попадания точки в область на языке Pascal</vt:lpstr>
      <vt:lpstr>Например: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типа «Заштрихованные зоны»</dc:title>
  <dc:creator>USER</dc:creator>
  <cp:lastModifiedBy>USER</cp:lastModifiedBy>
  <cp:revision>1</cp:revision>
  <dcterms:created xsi:type="dcterms:W3CDTF">2015-03-01T15:29:34Z</dcterms:created>
  <dcterms:modified xsi:type="dcterms:W3CDTF">2015-03-01T15:29:51Z</dcterms:modified>
</cp:coreProperties>
</file>