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0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F87F16-9369-4BF8-9DFD-E981EEC3D097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6ECB8-C652-460C-A444-E2C99CFF53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237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A7D3AE9-0F34-439F-9B00-E43385ABD546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74221CB-AC1D-4F7A-9AE7-06D21C364AF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Словообразование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3128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051366"/>
              </p:ext>
            </p:extLst>
          </p:nvPr>
        </p:nvGraphicFramePr>
        <p:xfrm>
          <a:off x="1187624" y="620688"/>
          <a:ext cx="6696744" cy="55415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696744"/>
              </a:tblGrid>
              <a:tr h="975734"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Составьте словообразовательную цепочку.</a:t>
                      </a:r>
                    </a:p>
                    <a:p>
                      <a:r>
                        <a:rPr lang="ru-RU" dirty="0" smtClean="0"/>
                        <a:t>Одаренность - одаренный - одарить</a:t>
                      </a:r>
                      <a:r>
                        <a:rPr lang="ru-RU" baseline="0" dirty="0" smtClean="0"/>
                        <a:t> - дарить - дар</a:t>
                      </a:r>
                    </a:p>
                    <a:p>
                      <a:r>
                        <a:rPr lang="ru-RU" baseline="0" dirty="0" smtClean="0"/>
                        <a:t>Проигрыватель - проигрывать - проиграть -  играть - игра</a:t>
                      </a:r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Обязательность</a:t>
                      </a:r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Празднично</a:t>
                      </a:r>
                      <a:endParaRPr lang="ru-RU" dirty="0"/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Беспредельность</a:t>
                      </a:r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шоколадница</a:t>
                      </a:r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Дежурство</a:t>
                      </a:r>
                      <a:endParaRPr lang="ru-RU" dirty="0"/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Сдержанность</a:t>
                      </a:r>
                      <a:endParaRPr lang="ru-RU" dirty="0"/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Неузнаваемость</a:t>
                      </a:r>
                      <a:endParaRPr lang="ru-RU" dirty="0"/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Укротительница</a:t>
                      </a:r>
                      <a:endParaRPr lang="ru-RU" dirty="0"/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Машинальный</a:t>
                      </a:r>
                      <a:endParaRPr lang="ru-RU" dirty="0"/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По-российски</a:t>
                      </a:r>
                      <a:endParaRPr lang="ru-RU" dirty="0"/>
                    </a:p>
                  </a:txBody>
                  <a:tcPr/>
                </a:tc>
              </a:tr>
              <a:tr h="395714">
                <a:tc>
                  <a:txBody>
                    <a:bodyPr/>
                    <a:lstStyle/>
                    <a:p>
                      <a:r>
                        <a:rPr lang="ru-RU" dirty="0" smtClean="0"/>
                        <a:t>беспредельно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7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ИЗУЧЕНИЕ И ЗНАНИЕ СЛОВООБРАЗОВАНИЯ И СОСТАВА СЛОВА НЕОБХОДИМО ДЛЯ ПРОЧНОГО УСВОЕНИЯ ОРФОГРАФИИ.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204864"/>
            <a:ext cx="6656784" cy="278586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Многие орфографические правила опираются на словообразование.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Чтобы правильно написать, надо хорошо знать состав слова, его строение, уметь находить части слов и точно определять границы между ними, понимать их смысл.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</a:rPr>
              <a:t>сторожить дом(сторож) 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старожил дома (старый житель)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Контрольные упражнения.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вычеркните лишние слова</a:t>
            </a:r>
            <a:endParaRPr lang="ru-RU" sz="18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633985"/>
              </p:ext>
            </p:extLst>
          </p:nvPr>
        </p:nvGraphicFramePr>
        <p:xfrm>
          <a:off x="1691680" y="1988840"/>
          <a:ext cx="6096000" cy="20162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2016224">
                <a:tc>
                  <a:txBody>
                    <a:bodyPr/>
                    <a:lstStyle/>
                    <a:p>
                      <a:r>
                        <a:rPr lang="ru-RU" dirty="0" smtClean="0"/>
                        <a:t>Годичный</a:t>
                      </a:r>
                    </a:p>
                    <a:p>
                      <a:r>
                        <a:rPr lang="ru-RU" dirty="0" smtClean="0"/>
                        <a:t>Годовой</a:t>
                      </a:r>
                    </a:p>
                    <a:p>
                      <a:r>
                        <a:rPr lang="ru-RU" dirty="0" smtClean="0"/>
                        <a:t>Непригодный</a:t>
                      </a:r>
                    </a:p>
                    <a:p>
                      <a:r>
                        <a:rPr lang="ru-RU" dirty="0" smtClean="0"/>
                        <a:t>Годиться</a:t>
                      </a:r>
                    </a:p>
                    <a:p>
                      <a:r>
                        <a:rPr lang="ru-RU" dirty="0" smtClean="0"/>
                        <a:t>Годовалый</a:t>
                      </a:r>
                    </a:p>
                    <a:p>
                      <a:r>
                        <a:rPr lang="ru-RU" dirty="0" smtClean="0"/>
                        <a:t>Ежегодный</a:t>
                      </a:r>
                    </a:p>
                    <a:p>
                      <a:r>
                        <a:rPr lang="ru-RU" dirty="0" smtClean="0"/>
                        <a:t>Круглосуточный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Нож</a:t>
                      </a:r>
                    </a:p>
                    <a:p>
                      <a:r>
                        <a:rPr lang="ru-RU" dirty="0" smtClean="0"/>
                        <a:t>Ножевой</a:t>
                      </a:r>
                    </a:p>
                    <a:p>
                      <a:r>
                        <a:rPr lang="ru-RU" dirty="0" smtClean="0"/>
                        <a:t>Ножик</a:t>
                      </a:r>
                    </a:p>
                    <a:p>
                      <a:r>
                        <a:rPr lang="ru-RU" dirty="0" smtClean="0"/>
                        <a:t>Ножовка</a:t>
                      </a:r>
                    </a:p>
                    <a:p>
                      <a:r>
                        <a:rPr lang="ru-RU" dirty="0" smtClean="0"/>
                        <a:t>Ножны</a:t>
                      </a:r>
                    </a:p>
                    <a:p>
                      <a:r>
                        <a:rPr lang="ru-RU" dirty="0" smtClean="0"/>
                        <a:t>Ножной</a:t>
                      </a:r>
                    </a:p>
                    <a:p>
                      <a:r>
                        <a:rPr lang="ru-RU" dirty="0" smtClean="0"/>
                        <a:t>Обезножить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894166"/>
              </p:ext>
            </p:extLst>
          </p:nvPr>
        </p:nvGraphicFramePr>
        <p:xfrm>
          <a:off x="1691680" y="4149080"/>
          <a:ext cx="6096000" cy="1463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Пробежал</a:t>
                      </a:r>
                    </a:p>
                    <a:p>
                      <a:r>
                        <a:rPr lang="ru-RU" dirty="0" smtClean="0"/>
                        <a:t>Пробежать</a:t>
                      </a:r>
                    </a:p>
                    <a:p>
                      <a:r>
                        <a:rPr lang="ru-RU" dirty="0" smtClean="0"/>
                        <a:t>Пробежишь</a:t>
                      </a:r>
                    </a:p>
                    <a:p>
                      <a:r>
                        <a:rPr lang="ru-RU" dirty="0" smtClean="0"/>
                        <a:t>Побег</a:t>
                      </a:r>
                    </a:p>
                    <a:p>
                      <a:r>
                        <a:rPr lang="ru-RU" dirty="0" smtClean="0"/>
                        <a:t>побеги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Зелень</a:t>
                      </a:r>
                    </a:p>
                    <a:p>
                      <a:r>
                        <a:rPr lang="ru-RU" dirty="0" smtClean="0"/>
                        <a:t>Зеленеть</a:t>
                      </a:r>
                    </a:p>
                    <a:p>
                      <a:r>
                        <a:rPr lang="ru-RU" dirty="0" smtClean="0"/>
                        <a:t>Зеленый</a:t>
                      </a:r>
                    </a:p>
                    <a:p>
                      <a:r>
                        <a:rPr lang="ru-RU" dirty="0" smtClean="0"/>
                        <a:t>Зеленеющий</a:t>
                      </a:r>
                    </a:p>
                    <a:p>
                      <a:r>
                        <a:rPr lang="ru-RU" dirty="0" smtClean="0"/>
                        <a:t>Зеленел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26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04055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Исправьте ошибки в распределении слов по колонкам.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Подберите и запишите по два слова к каждой схеме.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442908"/>
              </p:ext>
            </p:extLst>
          </p:nvPr>
        </p:nvGraphicFramePr>
        <p:xfrm>
          <a:off x="1524000" y="1397000"/>
          <a:ext cx="6096000" cy="1463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Груз </a:t>
                      </a:r>
                    </a:p>
                    <a:p>
                      <a:r>
                        <a:rPr lang="ru-RU" dirty="0" smtClean="0"/>
                        <a:t>Ходит</a:t>
                      </a:r>
                    </a:p>
                    <a:p>
                      <a:r>
                        <a:rPr lang="ru-RU" dirty="0" smtClean="0"/>
                        <a:t>Летний </a:t>
                      </a:r>
                    </a:p>
                    <a:p>
                      <a:r>
                        <a:rPr lang="ru-RU" dirty="0" smtClean="0"/>
                        <a:t>Зеленый</a:t>
                      </a:r>
                    </a:p>
                    <a:p>
                      <a:r>
                        <a:rPr lang="ru-RU" dirty="0" smtClean="0"/>
                        <a:t>Слева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</a:t>
                      </a:r>
                    </a:p>
                    <a:p>
                      <a:r>
                        <a:rPr lang="ru-RU" dirty="0" smtClean="0"/>
                        <a:t>Ряды</a:t>
                      </a:r>
                    </a:p>
                    <a:p>
                      <a:r>
                        <a:rPr lang="ru-RU" dirty="0" smtClean="0"/>
                        <a:t>Бесплатный</a:t>
                      </a:r>
                    </a:p>
                    <a:p>
                      <a:r>
                        <a:rPr lang="ru-RU" dirty="0" smtClean="0"/>
                        <a:t>Пути</a:t>
                      </a:r>
                    </a:p>
                    <a:p>
                      <a:r>
                        <a:rPr lang="ru-RU" dirty="0" smtClean="0"/>
                        <a:t>Багаж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804613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1340024" y="45175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5301208"/>
            <a:ext cx="1630248" cy="60931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553" y="4365104"/>
            <a:ext cx="1636415" cy="61820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57" y="4373450"/>
            <a:ext cx="1619323" cy="60985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720" y="5301208"/>
            <a:ext cx="1630248" cy="61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6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00392" cy="64807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Распределите слова в группы по составу основы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Выполните задания.</a:t>
            </a:r>
            <a:endParaRPr lang="ru-RU" sz="18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864112"/>
              </p:ext>
            </p:extLst>
          </p:nvPr>
        </p:nvGraphicFramePr>
        <p:xfrm>
          <a:off x="1403648" y="980728"/>
          <a:ext cx="6096000" cy="944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Вечность</a:t>
                      </a:r>
                    </a:p>
                    <a:p>
                      <a:r>
                        <a:rPr lang="ru-RU" sz="1400" dirty="0" smtClean="0"/>
                        <a:t>Неурожай</a:t>
                      </a:r>
                    </a:p>
                    <a:p>
                      <a:r>
                        <a:rPr lang="ru-RU" sz="1400" dirty="0" smtClean="0"/>
                        <a:t>Совестливый</a:t>
                      </a:r>
                    </a:p>
                    <a:p>
                      <a:r>
                        <a:rPr lang="ru-RU" sz="1400" dirty="0" smtClean="0"/>
                        <a:t>Раскрасавец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Поздний</a:t>
                      </a:r>
                    </a:p>
                    <a:p>
                      <a:r>
                        <a:rPr lang="ru-RU" sz="1400" dirty="0" smtClean="0"/>
                        <a:t>Летит</a:t>
                      </a:r>
                    </a:p>
                    <a:p>
                      <a:r>
                        <a:rPr lang="ru-RU" sz="1400" dirty="0" smtClean="0"/>
                        <a:t>Экипаж</a:t>
                      </a:r>
                    </a:p>
                    <a:p>
                      <a:r>
                        <a:rPr lang="ru-RU" sz="1400" dirty="0" smtClean="0"/>
                        <a:t>Растет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Поезда</a:t>
                      </a:r>
                    </a:p>
                    <a:p>
                      <a:r>
                        <a:rPr lang="ru-RU" sz="1400" dirty="0" smtClean="0"/>
                        <a:t>Заговор</a:t>
                      </a:r>
                    </a:p>
                    <a:p>
                      <a:r>
                        <a:rPr lang="ru-RU" sz="1400" dirty="0" smtClean="0"/>
                        <a:t>Прорубь</a:t>
                      </a:r>
                    </a:p>
                    <a:p>
                      <a:r>
                        <a:rPr lang="ru-RU" sz="1400" dirty="0" smtClean="0"/>
                        <a:t>Глядят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409685"/>
              </p:ext>
            </p:extLst>
          </p:nvPr>
        </p:nvGraphicFramePr>
        <p:xfrm>
          <a:off x="1475656" y="2636912"/>
          <a:ext cx="5951984" cy="422362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52887"/>
                <a:gridCol w="2999097"/>
              </a:tblGrid>
              <a:tr h="352668"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Разбор слова по составу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Словообразовательный разбор</a:t>
                      </a:r>
                      <a:endParaRPr lang="ru-RU" sz="1600" b="0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u="sng" dirty="0" smtClean="0"/>
                        <a:t>Облачность</a:t>
                      </a:r>
                      <a:endParaRPr lang="ru-RU" sz="1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Облачность</a:t>
                      </a:r>
                      <a:r>
                        <a:rPr lang="ru-RU" sz="1400" baseline="0" dirty="0" smtClean="0"/>
                        <a:t>           </a:t>
                      </a:r>
                      <a:r>
                        <a:rPr lang="ru-RU" sz="1400" u="sng" baseline="0" dirty="0" smtClean="0"/>
                        <a:t>облачн</a:t>
                      </a:r>
                      <a:r>
                        <a:rPr lang="ru-RU" sz="1400" baseline="0" dirty="0" smtClean="0"/>
                        <a:t>ый</a:t>
                      </a:r>
                      <a:endParaRPr lang="ru-RU" sz="1400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Сталевар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Светило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Подгорный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Писатель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Уходящий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Растаял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ТЮЗ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Переносица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6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наперсток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>
            <a:off x="5529757" y="3356992"/>
            <a:ext cx="2901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505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СЛОВООБРАЗОВАНИЕ – один из главных источников пополнения словарного состава.</a:t>
            </a:r>
            <a:br>
              <a:rPr lang="ru-RU" sz="2400" dirty="0" smtClean="0"/>
            </a:br>
            <a:r>
              <a:rPr lang="ru-RU" sz="2400" dirty="0" smtClean="0"/>
              <a:t>Образование слов – процесс постоянный, активный.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115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1484785"/>
            <a:ext cx="7918648" cy="211566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Все слова русского языка делятся на производные и непроизводные, или на слова с производной или непроизводной основами.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Основа, состоящая из корня называется НЕПРОИЗВОДНОЙ.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Основа, состоящая из корня и других значимых частей (приставка, суффикс) ,называется ПРОИЗВОДНОЙ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515378"/>
              </p:ext>
            </p:extLst>
          </p:nvPr>
        </p:nvGraphicFramePr>
        <p:xfrm>
          <a:off x="1619672" y="4581128"/>
          <a:ext cx="6456039" cy="658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2013"/>
                <a:gridCol w="2152013"/>
                <a:gridCol w="2152013"/>
              </a:tblGrid>
              <a:tr h="658872">
                <a:tc>
                  <a:txBody>
                    <a:bodyPr/>
                    <a:lstStyle/>
                    <a:p>
                      <a:r>
                        <a:rPr lang="ru-RU" sz="1600" u="sng" dirty="0" smtClean="0"/>
                        <a:t>ПЛАТ</a:t>
                      </a:r>
                      <a:r>
                        <a:rPr lang="ru-RU" sz="1600" dirty="0" smtClean="0"/>
                        <a:t>-А</a:t>
                      </a:r>
                    </a:p>
                    <a:p>
                      <a:r>
                        <a:rPr lang="ru-RU" sz="1200" dirty="0" smtClean="0"/>
                        <a:t>НЕПРОИЗВОДНАЯ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u="sng" dirty="0" smtClean="0"/>
                        <a:t>ПЛАТ-Н</a:t>
                      </a:r>
                      <a:r>
                        <a:rPr lang="ru-RU" sz="1600" dirty="0" smtClean="0"/>
                        <a:t>-ЫЙ</a:t>
                      </a:r>
                    </a:p>
                    <a:p>
                      <a:r>
                        <a:rPr lang="ru-RU" sz="1200" dirty="0" smtClean="0"/>
                        <a:t>ПРОИЗВОДНАЯ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u="sng" dirty="0" smtClean="0"/>
                        <a:t>ПЛАТ-И</a:t>
                      </a:r>
                      <a:r>
                        <a:rPr lang="ru-RU" sz="1600" dirty="0" smtClean="0"/>
                        <a:t>-ТЬ</a:t>
                      </a:r>
                      <a:endParaRPr lang="ru-RU" dirty="0" smtClean="0"/>
                    </a:p>
                    <a:p>
                      <a:r>
                        <a:rPr lang="ru-RU" sz="1200" dirty="0" smtClean="0"/>
                        <a:t>ПРОИЗВОДНАЯ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5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990656" cy="19442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Заполните таблицу.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600" dirty="0" smtClean="0"/>
              <a:t>Безводная, увлекаться, ранний, уморить, носилки, даль, черный, светильник, темь, белый, двор, закричать, снова, природа.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506310"/>
              </p:ext>
            </p:extLst>
          </p:nvPr>
        </p:nvGraphicFramePr>
        <p:xfrm>
          <a:off x="1403648" y="2492896"/>
          <a:ext cx="6096000" cy="1527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09315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Производная основа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Непроизводная</a:t>
                      </a:r>
                      <a:r>
                        <a:rPr lang="ru-RU" baseline="0" dirty="0" smtClean="0"/>
                        <a:t> основа</a:t>
                      </a:r>
                      <a:endParaRPr lang="ru-RU" dirty="0"/>
                    </a:p>
                  </a:txBody>
                  <a:tcPr/>
                </a:tc>
              </a:tr>
              <a:tr h="509315"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Лес-н</a:t>
                      </a:r>
                      <a:r>
                        <a:rPr lang="ru-RU" dirty="0" smtClean="0"/>
                        <a:t>-ой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лес</a:t>
                      </a:r>
                      <a:endParaRPr lang="ru-RU" u="sng" dirty="0"/>
                    </a:p>
                  </a:txBody>
                  <a:tcPr/>
                </a:tc>
              </a:tr>
              <a:tr h="5093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5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866527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Каждое ПРОИЗВОДНОЕ слово образуется от ПРОИЗВОДЯЩЕЙ основы.</a:t>
            </a:r>
            <a:br>
              <a:rPr lang="ru-RU" sz="1800" dirty="0" smtClean="0"/>
            </a:br>
            <a:r>
              <a:rPr lang="ru-RU" sz="1800" dirty="0" smtClean="0"/>
              <a:t>Берез-</a:t>
            </a:r>
            <a:r>
              <a:rPr lang="ru-RU" sz="1800" u="sng" dirty="0" err="1" smtClean="0"/>
              <a:t>ов</a:t>
            </a:r>
            <a:r>
              <a:rPr lang="ru-RU" sz="1800" dirty="0" smtClean="0"/>
              <a:t>-</a:t>
            </a:r>
            <a:r>
              <a:rPr lang="ru-RU" sz="1800" dirty="0" err="1" smtClean="0"/>
              <a:t>ый</a:t>
            </a:r>
            <a:r>
              <a:rPr lang="ru-RU" sz="1800" dirty="0" smtClean="0"/>
              <a:t>         </a:t>
            </a:r>
            <a:r>
              <a:rPr lang="ru-RU" sz="1800" dirty="0"/>
              <a:t> </a:t>
            </a:r>
            <a:r>
              <a:rPr lang="ru-RU" sz="1800" u="sng" dirty="0" smtClean="0"/>
              <a:t>берез</a:t>
            </a:r>
            <a:r>
              <a:rPr lang="ru-RU" sz="1800" dirty="0" smtClean="0"/>
              <a:t>-а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           производящая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475656" y="1628800"/>
            <a:ext cx="6400800" cy="792088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Напишите  слова с производящей основой.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Бел</a:t>
            </a:r>
            <a:r>
              <a:rPr lang="ru-RU" sz="1600" u="sng" dirty="0" smtClean="0">
                <a:solidFill>
                  <a:schemeClr val="tx1"/>
                </a:solidFill>
              </a:rPr>
              <a:t>и</a:t>
            </a:r>
            <a:r>
              <a:rPr lang="ru-RU" sz="1600" dirty="0" smtClean="0">
                <a:solidFill>
                  <a:schemeClr val="tx1"/>
                </a:solidFill>
              </a:rPr>
              <a:t>ть     </a:t>
            </a:r>
            <a:r>
              <a:rPr lang="ru-RU" sz="1600" u="sng" dirty="0" smtClean="0">
                <a:solidFill>
                  <a:schemeClr val="tx1"/>
                </a:solidFill>
              </a:rPr>
              <a:t>бел</a:t>
            </a:r>
            <a:r>
              <a:rPr lang="ru-RU" sz="1600" dirty="0" smtClean="0">
                <a:solidFill>
                  <a:schemeClr val="tx1"/>
                </a:solidFill>
              </a:rPr>
              <a:t>ый, побелить     </a:t>
            </a:r>
            <a:r>
              <a:rPr lang="ru-RU" sz="1600" u="sng" dirty="0" smtClean="0">
                <a:solidFill>
                  <a:schemeClr val="tx1"/>
                </a:solidFill>
              </a:rPr>
              <a:t>бели</a:t>
            </a:r>
            <a:r>
              <a:rPr lang="ru-RU" sz="1600" dirty="0" smtClean="0">
                <a:solidFill>
                  <a:schemeClr val="tx1"/>
                </a:solidFill>
              </a:rPr>
              <a:t>ть, побел</a:t>
            </a:r>
            <a:r>
              <a:rPr lang="ru-RU" sz="1600" u="sng" dirty="0" smtClean="0">
                <a:solidFill>
                  <a:schemeClr val="tx1"/>
                </a:solidFill>
              </a:rPr>
              <a:t>к</a:t>
            </a:r>
            <a:r>
              <a:rPr lang="ru-RU" sz="1600" dirty="0" smtClean="0">
                <a:solidFill>
                  <a:schemeClr val="tx1"/>
                </a:solidFill>
              </a:rPr>
              <a:t>а     </a:t>
            </a:r>
            <a:r>
              <a:rPr lang="ru-RU" sz="1600" u="sng" dirty="0" smtClean="0">
                <a:solidFill>
                  <a:schemeClr val="tx1"/>
                </a:solidFill>
              </a:rPr>
              <a:t>побели</a:t>
            </a:r>
            <a:r>
              <a:rPr lang="ru-RU" sz="1600" dirty="0" smtClean="0">
                <a:solidFill>
                  <a:schemeClr val="tx1"/>
                </a:solidFill>
              </a:rPr>
              <a:t>ть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567361" y="69269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292080" y="83671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267743" y="210362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175956" y="2096441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6123934" y="2096441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887265"/>
              </p:ext>
            </p:extLst>
          </p:nvPr>
        </p:nvGraphicFramePr>
        <p:xfrm>
          <a:off x="1619672" y="2348880"/>
          <a:ext cx="6096000" cy="407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береговой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прибрежный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безголосый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проголосовать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голодать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проголодался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комнатушка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докрасна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подкрасить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трансокеанский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07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ОСНОВНЫЕ СПОСОБЫ ОБРАЗОВАНИЯ СЛОВ</a:t>
            </a:r>
            <a:br>
              <a:rPr lang="ru-RU" sz="1800" dirty="0" smtClean="0"/>
            </a:br>
            <a:r>
              <a:rPr lang="ru-RU" sz="1600" dirty="0" smtClean="0"/>
              <a:t>(от чего и с помощью чего образуются слова)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Морфологический</a:t>
            </a:r>
          </a:p>
          <a:p>
            <a:pPr>
              <a:buAutoNum type="arabicPeriod"/>
            </a:pPr>
            <a:r>
              <a:rPr lang="ru-RU" sz="1600" dirty="0" smtClean="0"/>
              <a:t>Приставочный (</a:t>
            </a:r>
            <a:r>
              <a:rPr lang="ru-RU" sz="1600" b="1" u="sng" dirty="0" smtClean="0"/>
              <a:t>с</a:t>
            </a:r>
            <a:r>
              <a:rPr lang="ru-RU" sz="1600" b="1" dirty="0" smtClean="0"/>
              <a:t>ходить</a:t>
            </a:r>
            <a:r>
              <a:rPr lang="ru-RU" sz="1600" dirty="0" smtClean="0"/>
              <a:t>)</a:t>
            </a:r>
          </a:p>
          <a:p>
            <a:pPr>
              <a:buAutoNum type="arabicPeriod"/>
            </a:pPr>
            <a:r>
              <a:rPr lang="ru-RU" sz="1600" dirty="0" smtClean="0"/>
              <a:t>Суффиксальный (</a:t>
            </a:r>
            <a:r>
              <a:rPr lang="ru-RU" sz="1600" b="1" dirty="0" smtClean="0"/>
              <a:t>ход</a:t>
            </a:r>
            <a:r>
              <a:rPr lang="ru-RU" sz="1600" b="1" u="sng" dirty="0" smtClean="0"/>
              <a:t>и</a:t>
            </a:r>
            <a:r>
              <a:rPr lang="ru-RU" sz="1600" b="1" dirty="0" smtClean="0"/>
              <a:t>ть</a:t>
            </a:r>
            <a:r>
              <a:rPr lang="ru-RU" sz="1600" dirty="0" smtClean="0"/>
              <a:t>)</a:t>
            </a:r>
          </a:p>
          <a:p>
            <a:pPr>
              <a:buAutoNum type="arabicPeriod"/>
            </a:pPr>
            <a:r>
              <a:rPr lang="ru-RU" sz="1600" dirty="0" smtClean="0"/>
              <a:t>Приставочно- суффиксальный (</a:t>
            </a:r>
            <a:r>
              <a:rPr lang="ru-RU" sz="1600" b="1" u="sng" dirty="0" smtClean="0"/>
              <a:t>при</a:t>
            </a:r>
            <a:r>
              <a:rPr lang="ru-RU" sz="1600" b="1" dirty="0" smtClean="0"/>
              <a:t>земл</a:t>
            </a:r>
            <a:r>
              <a:rPr lang="ru-RU" sz="1600" b="1" u="sng" dirty="0" smtClean="0"/>
              <a:t>и</a:t>
            </a:r>
            <a:r>
              <a:rPr lang="ru-RU" sz="1600" b="1" dirty="0" smtClean="0"/>
              <a:t>ть</a:t>
            </a:r>
            <a:r>
              <a:rPr lang="ru-RU" sz="1600" dirty="0" smtClean="0"/>
              <a:t>)</a:t>
            </a:r>
          </a:p>
          <a:p>
            <a:pPr>
              <a:buAutoNum type="arabicPeriod"/>
            </a:pPr>
            <a:r>
              <a:rPr lang="ru-RU" sz="1600" dirty="0" smtClean="0"/>
              <a:t>Без суффикса (</a:t>
            </a:r>
            <a:r>
              <a:rPr lang="ru-RU" sz="1600" b="1" u="sng" dirty="0" smtClean="0"/>
              <a:t>взрыв</a:t>
            </a:r>
            <a:r>
              <a:rPr lang="ru-RU" sz="1600" dirty="0" smtClean="0"/>
              <a:t>)</a:t>
            </a:r>
          </a:p>
          <a:p>
            <a:pPr>
              <a:buAutoNum type="arabicPeriod"/>
            </a:pPr>
            <a:r>
              <a:rPr lang="ru-RU" sz="1600" dirty="0" smtClean="0"/>
              <a:t>Сложение (сложные слова)</a:t>
            </a:r>
          </a:p>
          <a:p>
            <a:pPr marL="0" indent="0">
              <a:buNone/>
            </a:pPr>
            <a:r>
              <a:rPr lang="ru-RU" sz="1600" dirty="0" smtClean="0"/>
              <a:t>а) сложение слов: </a:t>
            </a:r>
            <a:r>
              <a:rPr lang="ru-RU" sz="1600" b="1" dirty="0" smtClean="0"/>
              <a:t>школа-интернат</a:t>
            </a:r>
          </a:p>
          <a:p>
            <a:pPr marL="0" indent="0">
              <a:buNone/>
            </a:pPr>
            <a:r>
              <a:rPr lang="ru-RU" sz="1600" dirty="0" smtClean="0"/>
              <a:t>б) сложение основ с помощью соединительных гласных О и Е: </a:t>
            </a:r>
            <a:r>
              <a:rPr lang="ru-RU" sz="1600" b="1" dirty="0" smtClean="0"/>
              <a:t>свежемороженый</a:t>
            </a:r>
          </a:p>
          <a:p>
            <a:pPr marL="0" indent="0">
              <a:buNone/>
            </a:pPr>
            <a:r>
              <a:rPr lang="ru-RU" sz="1600" dirty="0" smtClean="0"/>
              <a:t>в) сложение начальной части слова с целым словом</a:t>
            </a:r>
            <a:r>
              <a:rPr lang="ru-RU" sz="1600" b="1" dirty="0" smtClean="0"/>
              <a:t>: зарплата</a:t>
            </a:r>
          </a:p>
          <a:p>
            <a:pPr marL="0" indent="0">
              <a:buNone/>
            </a:pPr>
            <a:r>
              <a:rPr lang="ru-RU" sz="1600" dirty="0" smtClean="0"/>
              <a:t>г) из алфавитных букв слов: </a:t>
            </a:r>
            <a:r>
              <a:rPr lang="ru-RU" sz="1600" b="1" dirty="0" smtClean="0"/>
              <a:t>КВН</a:t>
            </a:r>
          </a:p>
          <a:p>
            <a:pPr marL="0" indent="0">
              <a:buNone/>
            </a:pPr>
            <a:r>
              <a:rPr lang="ru-RU" sz="1600" dirty="0" smtClean="0"/>
              <a:t>д) из начальных звуков слов исходного словосочетания: </a:t>
            </a:r>
            <a:r>
              <a:rPr lang="ru-RU" sz="1600" b="1" dirty="0" smtClean="0"/>
              <a:t>вуз</a:t>
            </a:r>
          </a:p>
        </p:txBody>
      </p:sp>
    </p:spTree>
    <p:extLst>
      <p:ext uri="{BB962C8B-B14F-4D97-AF65-F5344CB8AC3E}">
        <p14:creationId xmlns:p14="http://schemas.microsoft.com/office/powerpoint/2010/main" val="222420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ОСНОВНЫЕ СПОСОБЫ ОБРАЗОВАНИЯ СЛОВ</a:t>
            </a:r>
            <a:br>
              <a:rPr lang="ru-RU" sz="1800" dirty="0" smtClean="0"/>
            </a:br>
            <a:r>
              <a:rPr lang="ru-RU" sz="1600" dirty="0" smtClean="0"/>
              <a:t>(от чего и с помощью чего образуются слова)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Неморфологический</a:t>
            </a:r>
          </a:p>
          <a:p>
            <a:pPr marL="514350" indent="-514350">
              <a:buAutoNum type="arabicPeriod"/>
            </a:pPr>
            <a:r>
              <a:rPr lang="ru-RU" sz="1600" dirty="0" smtClean="0"/>
              <a:t>Переход слова из одной части в другую ( </a:t>
            </a:r>
            <a:r>
              <a:rPr lang="ru-RU" sz="1600" b="1" dirty="0" smtClean="0"/>
              <a:t>больной</a:t>
            </a:r>
            <a:r>
              <a:rPr lang="ru-RU" sz="1600" dirty="0" smtClean="0"/>
              <a:t> (ср.: </a:t>
            </a:r>
            <a:r>
              <a:rPr lang="ru-RU" sz="1600" b="1" dirty="0" smtClean="0"/>
              <a:t>больной зуб</a:t>
            </a:r>
            <a:r>
              <a:rPr lang="ru-RU" sz="1600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1600" dirty="0" smtClean="0"/>
              <a:t>Слияние сочетаний в одно слово: </a:t>
            </a:r>
            <a:r>
              <a:rPr lang="ru-RU" sz="1600" b="1" dirty="0" smtClean="0"/>
              <a:t>легкорастворимый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92927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Укажите, каким способом образованы слова. Графически докажите это.</a:t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467492"/>
              </p:ext>
            </p:extLst>
          </p:nvPr>
        </p:nvGraphicFramePr>
        <p:xfrm>
          <a:off x="1547664" y="112474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29996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изгнать        гнать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Писатель        писать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Подберезовик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ТЮЗ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Безопасный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Присыпка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Безрезультатный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Пятиэтажный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Выдумка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Отяжелить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Зазеленеть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Неумение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Звукоглушитель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Долгоиграющая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Синеватый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Синить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Древнерусская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Гниль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Безводный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Пригорок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Усталость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Северо-восточный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Очистка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 flipV="1">
            <a:off x="2559687" y="1310272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5846954" y="1311696"/>
            <a:ext cx="3304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3131840" y="1700808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3113720" y="2060848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3560293" y="2423736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2661815" y="2795867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774763" y="3140968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3444132" y="3541598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992227" y="3920803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2434790" y="4293096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5292080" y="3931632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6514844" y="3545237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5846913" y="3142392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5960165" y="2797291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5943921" y="2058000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6387723" y="2422312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5292080" y="1699384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3634753" y="5373216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2782699" y="5004547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 flipV="1">
            <a:off x="2419316" y="4653136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6341569" y="4291672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5846954" y="4651712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 flipV="1">
            <a:off x="5846954" y="5004547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5640691" y="5376064"/>
            <a:ext cx="330412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97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Проследите, в какой последовательности присоединяются суффиксы и приставки к корню.</a:t>
            </a:r>
            <a:br>
              <a:rPr lang="ru-RU" sz="1800" dirty="0" smtClean="0"/>
            </a:br>
            <a:r>
              <a:rPr lang="ru-RU" sz="1600" dirty="0" smtClean="0"/>
              <a:t>Век            вечный          вечность</a:t>
            </a:r>
            <a:br>
              <a:rPr lang="ru-RU" sz="1600" dirty="0" smtClean="0"/>
            </a:br>
            <a:r>
              <a:rPr lang="ru-RU" sz="1600" dirty="0" smtClean="0"/>
              <a:t>грань              граница              граничить             разграничивать            разграничитель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>Запишите словообразовательную цепочку.</a:t>
            </a:r>
            <a:br>
              <a:rPr lang="ru-RU" sz="1800" dirty="0" smtClean="0"/>
            </a:br>
            <a:r>
              <a:rPr lang="ru-RU" sz="1600" dirty="0" smtClean="0"/>
              <a:t>Праздник             праздничный             празднично</a:t>
            </a:r>
            <a:endParaRPr lang="ru-RU" sz="1600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3203848" y="1481256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443572" y="1484784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315811"/>
              </p:ext>
            </p:extLst>
          </p:nvPr>
        </p:nvGraphicFramePr>
        <p:xfrm>
          <a:off x="515888" y="198884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плод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Мазать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Дарить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Говорить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Вкус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Боль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5" name="Прямая со стрелкой 14"/>
          <p:cNvCxnSpPr/>
          <p:nvPr/>
        </p:nvCxnSpPr>
        <p:spPr>
          <a:xfrm flipV="1">
            <a:off x="1218793" y="2204864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569366" y="4043617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377623" y="3717032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115616" y="4437112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377623" y="3284984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377623" y="2924944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1218793" y="2564904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1125912" y="4783022"/>
            <a:ext cx="317660" cy="1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1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164</TotalTime>
  <Words>426</Words>
  <Application>Microsoft Office PowerPoint</Application>
  <PresentationFormat>Экран (4:3)</PresentationFormat>
  <Paragraphs>163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Исполнительная</vt:lpstr>
      <vt:lpstr>Microsoft Equation 3.0</vt:lpstr>
      <vt:lpstr>Словообразование</vt:lpstr>
      <vt:lpstr>СЛОВООБРАЗОВАНИЕ – один из главных источников пополнения словарного состава. Образование слов – процесс постоянный, активный.</vt:lpstr>
      <vt:lpstr>Все слова русского языка делятся на производные и непроизводные, или на слова с производной или непроизводной основами.  Основа, состоящая из корня называется НЕПРОИЗВОДНОЙ.  Основа, состоящая из корня и других значимых частей (приставка, суффикс) ,называется ПРОИЗВОДНОЙ.</vt:lpstr>
      <vt:lpstr>Заполните таблицу.  Безводная, увлекаться, ранний, уморить, носилки, даль, черный, светильник, темь, белый, двор, закричать, снова, природа.             </vt:lpstr>
      <vt:lpstr>Каждое ПРОИЗВОДНОЕ слово образуется от ПРОИЗВОДЯЩЕЙ основы. Берез-ов-ый          берез-а                                   производящая </vt:lpstr>
      <vt:lpstr>ОСНОВНЫЕ СПОСОБЫ ОБРАЗОВАНИЯ СЛОВ (от чего и с помощью чего образуются слова)</vt:lpstr>
      <vt:lpstr>ОСНОВНЫЕ СПОСОБЫ ОБРАЗОВАНИЯ СЛОВ (от чего и с помощью чего образуются слова)</vt:lpstr>
      <vt:lpstr>Укажите, каким способом образованы слова. Графически докажите это. </vt:lpstr>
      <vt:lpstr>Проследите, в какой последовательности присоединяются суффиксы и приставки к корню. Век            вечный          вечность грань              граница              граничить             разграничивать            разграничитель   Запишите словообразовательную цепочку. Праздник             праздничный             празднично</vt:lpstr>
      <vt:lpstr>Презентация PowerPoint</vt:lpstr>
      <vt:lpstr>ИЗУЧЕНИЕ И ЗНАНИЕ СЛОВООБРАЗОВАНИЯ И СОСТАВА СЛОВА НЕОБХОДИМО ДЛЯ ПРОЧНОГО УСВОЕНИЯ ОРФОГРАФИИ. </vt:lpstr>
      <vt:lpstr>Контрольные упражнения. </vt:lpstr>
      <vt:lpstr>Исправьте ошибки в распределении слов по колонкам. </vt:lpstr>
      <vt:lpstr>Распределите слова в группы по составу основы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Словообразование</dc:title>
  <dc:creator>Dima</dc:creator>
  <cp:lastModifiedBy>Dima</cp:lastModifiedBy>
  <cp:revision>15</cp:revision>
  <dcterms:created xsi:type="dcterms:W3CDTF">2015-03-01T13:23:03Z</dcterms:created>
  <dcterms:modified xsi:type="dcterms:W3CDTF">2015-03-01T16:07:29Z</dcterms:modified>
</cp:coreProperties>
</file>