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4181" r:id="rId1"/>
  </p:sldMasterIdLst>
  <p:sldIdLst>
    <p:sldId id="256" r:id="rId2"/>
    <p:sldId id="260" r:id="rId3"/>
    <p:sldId id="261" r:id="rId4"/>
    <p:sldId id="264" r:id="rId5"/>
    <p:sldId id="265" r:id="rId6"/>
    <p:sldId id="266" r:id="rId7"/>
    <p:sldId id="267" r:id="rId8"/>
    <p:sldId id="268" r:id="rId9"/>
    <p:sldId id="262" r:id="rId10"/>
    <p:sldId id="263" r:id="rId11"/>
    <p:sldId id="278" r:id="rId12"/>
    <p:sldId id="279" r:id="rId13"/>
    <p:sldId id="280" r:id="rId14"/>
    <p:sldId id="281" r:id="rId15"/>
    <p:sldId id="269" r:id="rId16"/>
    <p:sldId id="270" r:id="rId17"/>
    <p:sldId id="271" r:id="rId18"/>
    <p:sldId id="272" r:id="rId19"/>
    <p:sldId id="273" r:id="rId20"/>
    <p:sldId id="277" r:id="rId21"/>
    <p:sldId id="275" r:id="rId22"/>
    <p:sldId id="276" r:id="rId23"/>
    <p:sldId id="274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51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6187322077503233E-2"/>
          <c:y val="8.1009517461024452E-5"/>
          <c:w val="0.67514255249343835"/>
          <c:h val="0.9312500000000000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1.3176151472399672E-2"/>
                  <c:y val="-0.10056251465886507"/>
                </c:manualLayout>
              </c:layout>
              <c:tx>
                <c:rich>
                  <a:bodyPr/>
                  <a:lstStyle/>
                  <a:p>
                    <a:r>
                      <a:rPr lang="en-US" sz="1600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36%</a:t>
                    </a:r>
                    <a:endParaRPr lang="en-US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3.6029691601049879E-2"/>
                  <c:y val="6.9894685039370075E-2"/>
                </c:manualLayout>
              </c:layout>
              <c:spPr/>
              <c:txPr>
                <a:bodyPr/>
                <a:lstStyle/>
                <a:p>
                  <a:pPr>
                    <a:defRPr sz="160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2.2485295623420807E-2"/>
                  <c:y val="-1.9520593390857807E-2"/>
                </c:manualLayout>
              </c:layout>
              <c:tx>
                <c:rich>
                  <a:bodyPr/>
                  <a:lstStyle/>
                  <a:p>
                    <a:r>
                      <a:rPr lang="en-US" sz="16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22%</a:t>
                    </a:r>
                    <a:endParaRPr lang="en-US" dirty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Лист1!$A$2:$A$5</c:f>
              <c:strCache>
                <c:ptCount val="3"/>
                <c:pt idx="0">
                  <c:v>implizite Derivation</c:v>
                </c:pt>
                <c:pt idx="1">
                  <c:v>explizite Derivation</c:v>
                </c:pt>
                <c:pt idx="2">
                  <c:v>die substantiv. Verbindungen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0.36</c:v>
                </c:pt>
                <c:pt idx="1">
                  <c:v>0.42</c:v>
                </c:pt>
                <c:pt idx="2">
                  <c:v>0.22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egendEntry>
        <c:idx val="3"/>
        <c:delete val="1"/>
      </c:legendEntry>
      <c:layout>
        <c:manualLayout>
          <c:xMode val="edge"/>
          <c:yMode val="edge"/>
          <c:x val="0.23651774365916869"/>
          <c:y val="0.72515438099470431"/>
          <c:w val="0.76121704965796577"/>
          <c:h val="0.17179941400108087"/>
        </c:manualLayout>
      </c:layout>
      <c:overlay val="0"/>
      <c:txPr>
        <a:bodyPr/>
        <a:lstStyle/>
        <a:p>
          <a:pPr>
            <a:defRPr sz="12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0416666666666667E-2"/>
          <c:y val="3.4375000000000003E-2"/>
          <c:w val="0.67514255249343835"/>
          <c:h val="0.9312500000000000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9.8830216535433071E-2"/>
                  <c:y val="-0.16425147637795276"/>
                </c:manualLayout>
              </c:layout>
              <c:tx>
                <c:rich>
                  <a:bodyPr/>
                  <a:lstStyle/>
                  <a:p>
                    <a:r>
                      <a:rPr lang="en-US" sz="2800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36%</a:t>
                    </a:r>
                    <a:endParaRPr lang="en-US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3.6029691601049879E-2"/>
                  <c:y val="6.9894685039370075E-2"/>
                </c:manualLayout>
              </c:layout>
              <c:spPr/>
              <c:txPr>
                <a:bodyPr/>
                <a:lstStyle/>
                <a:p>
                  <a:pPr>
                    <a:defRPr sz="280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8.7499999999999048E-4"/>
                  <c:y val="-6.8512057086614175E-2"/>
                </c:manualLayout>
              </c:layout>
              <c:tx>
                <c:rich>
                  <a:bodyPr/>
                  <a:lstStyle/>
                  <a:p>
                    <a:r>
                      <a:rPr lang="en-US" sz="28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22%</a:t>
                    </a:r>
                    <a:endParaRPr lang="en-US" dirty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80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Лист1!$A$2:$A$5</c:f>
              <c:strCache>
                <c:ptCount val="3"/>
                <c:pt idx="0">
                  <c:v>implizite Derivation</c:v>
                </c:pt>
                <c:pt idx="1">
                  <c:v>explizite Derivation</c:v>
                </c:pt>
                <c:pt idx="2">
                  <c:v>die substantiv. Verbindungen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0.36</c:v>
                </c:pt>
                <c:pt idx="1">
                  <c:v>0.42</c:v>
                </c:pt>
                <c:pt idx="2">
                  <c:v>0.22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egendEntry>
        <c:idx val="3"/>
        <c:delete val="1"/>
      </c:legendEntry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048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0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pic>
        <p:nvPicPr>
          <p:cNvPr id="3082" name="Picture 10" descr="Z:\newtek\_backgrounds_1.02\Greg\PP Template 1\tests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52400"/>
            <a:ext cx="1981200" cy="180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828800" y="609600"/>
            <a:ext cx="71628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951815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04800"/>
            <a:ext cx="2209800" cy="5867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400" y="304800"/>
            <a:ext cx="64770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203657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424988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91730381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2400" y="1981200"/>
            <a:ext cx="11430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447800" y="1981200"/>
            <a:ext cx="11430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183526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221611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357748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413667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95009758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25403300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Z:\newtek\_backgrounds_1.02\Greg\PP Template 1\tests.gif"/>
          <p:cNvPicPr>
            <a:picLocks noChangeAspect="1" noChangeArrowheads="1" noCrop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200"/>
            <a:ext cx="1524000" cy="1392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3048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Title Goes Here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1981200"/>
            <a:ext cx="24384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Bullet items go here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2" r:id="rId1"/>
    <p:sldLayoutId id="2147484183" r:id="rId2"/>
    <p:sldLayoutId id="2147484184" r:id="rId3"/>
    <p:sldLayoutId id="2147484185" r:id="rId4"/>
    <p:sldLayoutId id="2147484186" r:id="rId5"/>
    <p:sldLayoutId id="2147484187" r:id="rId6"/>
    <p:sldLayoutId id="2147484188" r:id="rId7"/>
    <p:sldLayoutId id="2147484189" r:id="rId8"/>
    <p:sldLayoutId id="2147484190" r:id="rId9"/>
    <p:sldLayoutId id="2147484191" r:id="rId10"/>
    <p:sldLayoutId id="2147484192" r:id="rId11"/>
  </p:sldLayoutIdLst>
  <p:transition spd="med">
    <p:fade thruBlk="1"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bg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bg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bg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bg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47664" y="196776"/>
            <a:ext cx="741682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Substantivierung</a:t>
            </a:r>
            <a:r>
              <a:rPr lang="de-DE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Ableitung der Nomen </a:t>
            </a:r>
            <a:r>
              <a:rPr lang="de-DE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von Verben</a:t>
            </a:r>
            <a:endParaRPr lang="ru-RU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 rot="20444887">
            <a:off x="994545" y="2800999"/>
            <a:ext cx="14231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>Nomen</a:t>
            </a:r>
            <a:endParaRPr lang="ru-RU" sz="280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 rot="19696778">
            <a:off x="6759571" y="3016797"/>
            <a:ext cx="13862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>Nomen</a:t>
            </a:r>
            <a:endParaRPr lang="ru-RU" sz="2400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 rot="864569">
            <a:off x="1942038" y="5608378"/>
            <a:ext cx="13774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>
                <a:solidFill>
                  <a:srgbClr val="FFFF00"/>
                </a:solidFill>
                <a:latin typeface="Algerian" pitchFamily="82" charset="0"/>
              </a:rPr>
              <a:t>Nomen</a:t>
            </a:r>
            <a:endParaRPr lang="ru-RU" sz="2800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4262912">
            <a:off x="4635955" y="5471266"/>
            <a:ext cx="13965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>Nomen</a:t>
            </a:r>
            <a:endParaRPr lang="ru-RU" sz="2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7504" y="3429000"/>
            <a:ext cx="8928992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Wortbildung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de-D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die </a:t>
            </a:r>
            <a:r>
              <a:rPr lang="de-D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Schöpfung neuer Wörter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de-D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Wortbildungslehre, die sich mit Wortbildungsmitteln, -regeln , -arten und Methoden der Erforschung der neuen Wörter und ihrer Bedeutungen befasst</a:t>
            </a:r>
            <a:r>
              <a:rPr lang="de-D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AutoShape 2" descr="data:image/jpeg;base64,/9j/4AAQSkZJRgABAQAAAQABAAD/2wCEAAkGBhQSEBUUExQUFRUUFBUVFBcUFRcXFxUSFxUWFRUVFRUYHCYeGBkjHBYUHy8gJCcpLCwsFR4xNTAqNSYrLCkBCQoKDgwOGg8PGiwkHyQsLy80LCwtLCwpLSwsLywsLiwsLCksLCwsLCwsKiwsLCwsLCwsLC8sLCwsLCwsKSwsLP/AABEIAQkAvgMBIgACEQEDEQH/xAAcAAACAgMBAQAAAAAAAAAAAAAABQMEAgYHAQj/xABLEAABAwICBQcHBwoFBAMAAAABAAIDBBESIQUGEzFBByJRYXGx8BQyVIGRodEVF2JykpPTIzRCUlN0s8Hh8TM1grLSJENzwxZEdf/EABoBAAIDAQEAAAAAAAAAAAAAAAADAgQFAQb/xAA0EQACAQIEAwYFAwQDAAAAAAAAAQIDEQQSITFBUZEFEyJhofAUMlJxsUKB0SPB4fEVM0P/2gAMAwEAAhEDEQA/AO4oQhAAhCEACEIQAIQhAAhCEACEIQAIQhAAhCEACEIQAIQhAAhCEACEIQAIQhAFaSsF7Ai433O71cVh5V9NvuS2pPPd9Y96hssWWPkpNWLqw6a3HHlf02+5e+U/SHuShoUjQpRx0n+n1YOguYz8o+kPcjyj6Q9yoN3LwlT+LfL1ZHufMYCo+kPcjyj6Q9yotWSksU+XqzndIu7c/rD3Lx1TYXLgB0myqALGcZW6fBQ8S7N29WCpK5cFXf8ATb7l75R9Ie5KSVm1yTHHN8PVk3h1zGflH0h7lgdING+RntHxVQHxuQ9gcOcL9oumPFSa8K63IqkuJa+UW/tGe1vxR8pN/aM9rfilcuiWO3XHZmPYVTl0M8brO9x96o1cfi6f/kn9m/8AY6OHpS/Vb9jYPlJv7Rntb8UfKTf2jPa34rUpIS3zgR2hYqg+36qdnT9WPWAi/wBX4Nxj0gy/+Iw3y3jf7VdWi0v+Iz6ze8Lelt9l4+WMjJyVrWKWKoKi1Z7ghCFrlQEIQgBDUu57vrHvWFlJOOe76zu9eNXmJK8n9zUT0QBqyaENb0FShMjE42eEqNa7rprxHo4RGSN8m1LwMGEWLMN74j9Jav8APlT+jT/aj+KeqM5q6WgpzitGdLHjx49akv0rmR5dKf0af7UfxXo5daf0af7UfxTFh6i4Ee8idPYFFO5c3HLxT+jT/aj+Khfy5U5/+vP9qP4rtShUy2SCNSN9WdGAWYauajlvp/R5/tR/Fejlxp/Rp/tR/FV44Sr9Ix1oczpoWQcuZDlzp/Rp/tR/FZDl1p/Rp/tR/FOWHqciDqx5nTLeP6r2/grmXz60/o0/2o/ig8utP6NP9qP4qfcVORzvInTTmMx/NVZdFxu3c09XwXOvn0p/Rp/tR/FZfPtT+jT/AGo/ilzwjqK04X6HVWUflZvLdDOa9pBBAc09B3hbUuSaP5bYJJo4xTzgvkYwEujIBc4NBOd+K62rGAwccMpZVa4uvWdS1+AIQhaRWBCEIARVA57vrHvKxDfHi6lnZznfWPescHavNyj4maaeiAM61mRlvXrR60PTUrIi2co5dvMpPrTd0S5Iuucu45lJ9afuiVSo8gotF6Pml0fFUyVMbi9zpHMOJmHM2BvfF1blr4b/AKkUqvzM5chdHp9X6DS0UnkET6SsiYZPJ3SF8czBvwOOYOYHCxIuLG4WclmhYamqnZPG2RrKOaRodfmyNdGA7I7xc+1WBZpaF4zcOwLd9fNCQwUWi5Io2sfPSl8zhe734YTidc7+c72oA0lC6lpibR9BS0Bfo2KofUUkcr3mVzDiwsxG2F1ySSeCpv1YotJ0ss2jWPp6inbjkpXuL2vZnnE453yNusWIFwUAc5Qt65KNE088tUaiFszYaV0rWuJAxNcDkRuuMvWoK3XDR74ntZoiKN7mOa14ncSxxaQ14GDMgkG3UgDTELpXJHoSimhrJa2Jj2Q7E4n35jXbQOORFhkCexanrnqu6grpKd1y0HFE4/pwuPMPaM2nraUAIULc+VrQsNLpIxU8bY49jE7C29sRL7nM9Q9i0xADDV788p/3iD+KxfXS+RdXvzyn/eIP4rF9dIAEIQgAQhCAE07Oc7tPeiNpXsx55+se9ZBYNlmZoX0PHH3LEZ7/AB49aHFZMCN2Bynl3bzKT60/dEkmvf8Akuhv/FL/AOtbFy40rnspMDSbOmv1ZRWSGn1uYaOmpqnRYqBTMLWOdOW77XOFrcr2HE7lrYdpU0hEqFWbzRi2vsytyJ0zjpZrwOZFFK6R3BrS0tFzwuSPYehXuSidsmlqzBump6vZjpDpWOaB6lQ0rrlUOp301JRxUUEmUghF3yDcQ6Q2uCMjle2V7ZLXNCOqqSojnhaWyRm7b2IOVi1wvm0gkEdadmXM58NW+iXRiYC2Rytv6rb10XlQGGh0Ow5ObRXcOIuyC1/YfYs5dZ6WR5ml0Kx05OJxE7mxOk3lzorYTc5kEG/G61nWfSFXX1BnmZnYNa1uTWMF7MaCd2ZPWSUZlzD4at9EujHnKd+a6I//AD2f7Y1b5C4i2tnnPNhhpX7Vx80XcxwBPYxzv9K8drhHJBTxVOiWzmmhZCx7qhzbhrWgnCG5Xwg2zVDTmt9VNTmlp6WOjpnHnRwDN/TjflcGwvkL2zuMkZlzD4at9EujGHIzOBNXvwhzRRyOwHcW4r4T1EZJBpXXGmmgfGzRlJA57QBJGTiZmDdvN6retTaj6al0fJM51KZ2zQmJzTJg5pIJzAN8svWrdbpalfE9rNCsjc5jmseKl5LHFpDXgFudjY26kZlzD4at9EujLGoH+TaZ/wDBH/tmVmM/K+h/1q3Ro/1TUh7yA32x/TWv6A0vNTUdZTeTl/ljGsxYw3Z4Q8Xw2OLz+kblBqjpGp0fVsqI4y612vYTYSRu85hPDcCDwLQUZlzD4at9EujHfLj/AJsf3eHveufrZNf9ZHV1Zt3w7E7NjMGPHk3FnisN9+jgtbUhDTi7PcYavfnlP+8QfxWL66XyLq9+eU/7xB/FYvrpBwEIQgAQhCAFEvnO7T3oAWcnnHtPesHBYbVmy+tjH3+PYs2gevrWA8ePivR48fBRQM1HlJ1QqK9sAp5GRmMyF2N723Dgy1sLTfzStGPI5pH0iH76b8NdqDulSBW4VWlZENVs31OJHka0j6RB99N+GojyRaR9Ih++l/4Lt9Q7K3T3byqrnZ+PioVcVKLsrE4qT3k+pxsckOkfSIfvZvw178z+kfSIfvpvw12GefAMxn47VB5W7ikS7RyOz3+wxU5y1TfU5L8z+kfSIfvpvw0Dke0j6RD99N+GuvR1J45q6HZCybTxrqbEJRlHi+pxQ8j2kfSIfvpvw178zukfSIfvpvw12jisr+AmLEy8iPi+p9Ti3zOaR9Ih++m/DXg5HdI+kQ/fTfhrtd17fwVLv5HLy5vqcPl5Eq8m7pacm28ySk29cai+ZKt/aU325Pw13R3rWHjx/dceJmtiHdp6s4zorkarI6iGR0lPZk0bzZ8l7Ne1xtePM2C78lMW8do8XTZWsPUlNPMKqRUdgQhCsigQhCAFU3nHhme9RX8eMlJO7nO7T3qPx44FYM34maEdjIHx4zWr6W10fDUTxMpHzNpomTTPbLG2zHtLrhjrYiA1243yWz+PA4LQtZ9QJKuorZLWL4KcUx2hwuljDsbJGA2LTYN5w43CbSyt+IhO/A2tutlLghL542eUMa+Jsj2tc5rwCCGk3427VcdpunbO2B08QmfbDGXtDzfdZt7/ABWgaY1PqZpHu2Jw1NNBE+KOqjiZC6MFro33Y7HFniGDMdCaQ6AqIKiUCngnjmqoajbzPBMTWMY0twEY3SNLOYRlzrmycoxSvcXdvQY6H13gqSQXxxSNdMwROlaX4Ynua6S2RsQ0nduB6F5o3XWkmhfMJmMZG8scXvaLHEWtOTzk6xLekZpFo7VKWMUpdGwPj0jPUSkOZfYybUNN/wBI2czLq6lQGgKltLsTACYqx88ckVQ1kjg98rhJESMLXNxAYX5EOO6yrT7m7bfqvP8AwNjntaxtektZKdrWSOniEb/McZG4X9OE3zS9+t8LamSGV7IwxsTmvfI0CTahxAaD0W33O9a9T6CqotjK6CGZ4gmhfEDHGGmSUva/IBhJGT7AXz3qSt1Sle2s/JQ3lo4IYQ2wa2RjCHNYHZsaDhtfoHQszJRcm5SvfzX1W/HPfgWs00lZe7G4jTMIk2ZljEl7YMbcV8OO2G9/N53YiTW6EUs00L4p9jhxNbPG0AucGjFI44W79532yWtR6qSO8uxBrTUQwxxPJBILafZu3ZgYvaEsGptQ+mnbs3NldTRQNx1LHh2CZkhDQ1gDGDCbXN8yLKxho0ou+bly42v78hdVza25m9UuuMLqmankcyJ8crYmB8jbzF0bX3Y055YgLXOaZ/K0Of5WPKUQnntynJAERz8/Mc3fmtA0xqzUyy1jGwxYKyene2d0jccLIhHd2C2InJ1gDvvfeFPVaCqxK9giY6F2lI67a7ZoOzxsJZsyL4hY9WWV1f8A6TV1JdSv4trG5waxUr5BE2ogMhxARiRpcS0kOGG97gh2XUUDWekEux8pg2uIM2e1Zixk2DcN74r5W3rRIdWZQYnYGBzdKSVTiC2+wcX2N95Nizm9SUaq17fK4HOu5r6ip8nYyWEmIzF5c6WEDbDIG+Jxwk7tyXGpCV3DW3+f4JOMlZPidjevLeP6/wBVBDN0qbH48fFQjUU9STi1oSRMzHaE0Spjsx2jvTVaWEtZlatwBCEK6IBCEIATTnnO7T39KxHjxuWdQ2zies9XFRhwtvHuXnpaSdzSWxl48DgltVrPBFt8byPJWsdPzXHC2QXYchz7jouQmI7VpusepVRO+r2E0LY62KJkofG5zmuiBDcBabWPEndmmU8rer9/6ISuthzVa90cUpjfIQ8OY135OQtYZGtdGXvDcLQQ4WJPT0Gy/WfX2OKRsMJD5RUwQyAseWNxuAc3aCzdoAb4b8N2RXmk9SXyR1jBIwGqfSObcO5vk7Yw4O6b4Da3SqNbqTO6SQMliED65tbhdG/aYw8OczEDbDkSDa+4bk2TppWb96eRBZr6DXWrTj4GsETWvlmlbDEHEhuJ1yXPIzwgAnJLItOyxCU1uyDY8BEsOIscHuw4SwkvaWuIvwsepX9Z9EmoYzA8RywytlicRiAe24s5uV2kEg9q1uXUuWQVDpHU7JJ2xNIhjc1nMmEznvJN3PdmL9ixnKjONptLXXe+62/b7/gu2mndL+BtUa4U7GhznSWLXPyhlJbG1xaZHgNuxlxvNrrKu1ypYnFj5CC0MLrRyODWvALXOcGkBpuM78VR1p1YmqnktlZs3QujwSCQhjySdqxrHAOdYgc7dZYVOqD3x1bdowGphp4m5GzTC3CSekHgkwhhrJyk9eF/NeXBX6E5Sq3dl76jKPXOlLJH7QhsJYJLxyAjaGzHWLblp4EZIZr/AEYyMjxZ4Y7FDKMBNsJfdnMabixNr+oqjpTVF8rqgh7RtxSAXa44fJ34nX6b8FLpTVV8wrAJGjyp9O5twebsQy4d03w5W6U2msMt2+HHb5fLzfQjJ1eXvXz+3UbVetFOJtgXu2geI77N+DakYhGZcODHbPDdJIteNrG4sAjwVbIPyrJrOY54aCLMFpDnzT5uWK11lUaoTyVgmdKx7W1TKhmISGRsbf8AsNGLA1gzNwLk71FLqfMNowyxbN1a2rZzXYx+UD3sdnbcABb+ibKOHSzX5f54EE6m1i7onWpri5spDXmrnp4Wsa4l4iI5xAvawzLsgOpbFHEL3DRc7yBme08VqFDqhJFU+URyNxmedzwQS19PM4OwfRe0i4cPWn1Xq/BK7HJHidYC+J4yG7IOAVabpZlkenl7X5Gxz28SHbCopZDi3rKLdlwXkozUpO8dAS1JaWQhwz4jvWyLWYPOb9Yd4WzLb7Jbyy/YoYvdAhCFslIEIQgBRpvzT44qjHT4rAZJhpQXHrShzzisCvLY5pV25K60RrULunZFytiwM3rTf/mJpqir2riYYY6XZsaG4jJMXiwJtvIHnGwsTktoqrmw6Uvq+T2OoM7nveDO2ntYN/Jvpy5zHtvcOzdmCLEZLuHiqtd2Vklb1X9iNVuFNc7is68bYxBhfE7y2GnkaNjNfaNc9oxtcW4HAec03BaRZWoNcnTMkdHBOI9nUbGoLWmNz4WuuSASWNu02LgA61lfZqMA2LHMXujqo6q7YYomkxNLWxhkYADecSTmbkqvQ6lmIOjbVTeThs4jgs0NZtw4OxOGcjW4nFrXbieNloypU4vV+/fMrKcmjVaDXR74WbSGXbOpNu1xEYbMWtGNzQHDCLm9ja47Rdxq1pB9RSxyyNwOcwOO6xuAcbQCbNPAHNRu1SY10LcbiIKZ1KMgMTHta0uPQeb70x0FoV9PSbJsm1cxpEReAwABto2HDwuBnvzK83Vp0K0pKCs7+fnt6M0oOcLOW1v4EdLrmx7heKVsbopJxI4x22EfnSFoeXDOww2vzhlvWVNr1CWSvcyQbGEVGEPieXQl7WXGB5DXAubdrrEXVTVTVCdrtlJC5sM0MrKt0rKZrnFzchDLC4yP5xJu/hnvWz0vJwHU00MlQ5wlhEDS2GGMsYHB2I4GgvecIBJPDctan2bhs9rer9+9CpLE1bFeXX6OITY6KsHk4Y+a+x5kEguyU/lOOfNFzkb2sUy0rrXBT1LIXwS4ZHxRiW8YaXS2DSyNzxJI0EgOc1pAN+hWtJ6jMm8svK8eWwQwus0cwRBwDm9JOLiqVdybNkqHS+UPaHy08zm7ONx2kGAMG1IxiOzPMBsCb9S2Vh6KVsqKbqT5hSayNklc2KnqDEHzRNqQ1pi2sQOIEA4msuC0PIsSLLU9Da6SSwwbaKV0skD5GvtG1s7o83hgDhh4bwAVuUeqfk8hLKuZsBllmbTDCG7SW+PE8c58YLnODDle2+ySR6pMi8kaJHOFLFLG0kAYxIACTbcRbgsjtKOHhTcLf7s7eti3h3UlK5nqXpSSppI5ZGYXO6LBrxfzmgEkDhY55FP3iyV6saCNJAItq6Vrf8PE1rSxnBvN87O5uelMsyVk1FFSeRaN6fYuwu0sxJE9TscFhsLC6yjYnwUo2TISaepNHFzh1Ed6fJAx2Y+sO9P1vdnWtK3kZ+J3QIQhahUBCEIAX1zb3VeDRfEnepdKyYWH1pTQ1ryTdxsAvPYmrRhiFGors0aUJuneLsW2QjbWPBNWuHStZdI7ESDvKsxteW3zVfDY1QclGHFsbVoOVrsZ6Q0hHGxznua1rd7nGwGdsz2kKj8pxtJaXAG17ndmMVgewg9hVSKm2oIcMTTkQ4XB7Qciq8z3CYgQCRuEAEYb2sbg34WJFuvts1Yp1bScbXCNGMdLkM1fEZDzxvtln4HWrUek4B/3W+3qv3Je6mcX3NMMN7DDhvbLddvDndG4ItgJIpANxGY/VA3EZHhlv9WdCFNQbk48eZbaTSSf4G7NNQA22rTnbI8cgAfaFdh1jp8gJG36Bnwv3LVxMTcGmG/KwaOsXy7c1nAcQOGDMOw4QBut52Y3cFZp4yUPkSYqWGjLe/obO7WSAOwl1jcgAjDexIuCbAi4I7Ql1drQ39FzbC+4kmwJBNrbuafBS+qcXB3/AE7RbCBcNdiJuHu3DFub1559CrPab/m3Xfm9f0d//IqWJxdWSyp9GkcpYemtS9HpJsly12Kxzzus2vSravHmwEX6CPabBW6OZzr424De1ukcD46FhylK93+UW8iS0GfyoGjzViNJ9AVZ7b+vvRHHkmfEV3K19BXdw5Fg6TKy8rK8pqPGbWTNuh+tXKFLE1lmT0EznShoLo6g42/Wb3hbUkXydZwPQR3p6t3sunUpqan5FDFSjK2UEIQtcpghCEAKq+mMpw3tnmqz9G7JhN7qLSFW4THCbWyPtUtXJcNaXbyvM1Z0ZznLL4lpe5qRjOKir6Mr0dLjIHt7E6kaGsIA4WA6zkFHSQtYMjv6SpX2JGe43+Cu4XDqjT4ZmIq1M8vIp1lE8U7mRP2b7Cz8IfhNwScJyOVx60obRyvkc5s2EEDLADmBYkXPHoWySPFjmFWEbGMuPWu1qSvHLZJI7TqtJ82IpKKe5/6jIAZljb77uGVrZZX6yqhp5MNhLc3HOLeAbhOV+J53amNRPc9Sxa1Ydas6jtHY0IXSuxV5DJZwMpJIaGnDa1iScgc7rOhopgbbc+a4A4Bvwusbm988J9SvvYsI3WPtH8lVjNwmn58kNcrpkHkErs9sbm9rN3X9frHRdZ/JMtxeYkAg2t23abnMG6Z0rgCGnf4H8ljLMb7vYr2mS8vwIzyvZFQsAUL1efHcdCpOy3rOrQyjoO564qywc3tVIm6ZaMiDrX6c1LDf1KmVcTlTwxuM9G0uFtzvKurxBcvZUqcaUFFGLKTk7sq1kti0dJHemKUVXOe23AjvTdGGk5Tn+wVVaMQQhCuiAQhCAFD9E4nucTvcT71WkoMUmG+Q/mrr6kguz4nvS2CvAe4k7yvNYhYaLUWt3qadPvGm78C47QreBsqb9HODrDNWxpVvSvW17d9widPCT+Wy+x2Mq0dyajogGc4ZqpVw4GnrPuA/qrLa7oKraTku0HtTK/dKj4OCIQz5/FxF7W3Ur223Ip5Ob2b1LJ08FlQgnC5cb1sQAHiq7hmFdcbi6plvt3+rgkVo2tYnBjCibYgu3dPURZevOdutSQuGEXF8lnJz8hlbctWMP6aSZUcvFdld4VKoYr2GyiMVyqtannVh0JWF4avWSkA29ysTQWOeQVmgp7nJo68/eqVPDSc8idhsqiUbsWCeTpcshO88StgNMBwWOBnEK5/xlSO9RifiYv8ASUaWlfzTiO8d4WypVE8ZDrCar0HZ1KNOLUXyM/EzcmrghCFplUEIQgBVpFmEE9qUMoiQmGkpy44fpfzU8VO625ear0Y4is7LRGpTm6cF5iSTR54BT0FDzrOTQxu/VVV0tnKr8FSpTU3cZ30pqyM/IxjAGQ4nqRpS2HLrHsVuXmtPTk72HcqzW4rg8SSr9SklF047y92ERm21J8BOx+A34XsVccwZWNxvXlbBkVVpnWyWLrRl3b2LvzrMiWeXJQxuyspJF4RZKndyvcmrJWMo5ypRKexVohmrkEN3ADpz7E+i5z0ITsi3Swm13Zk8OgdfWvZId9uHerxiCpU0l3OJ3EB1ujwFuSoxgowfHiUFNyvIqT7xu3+DZNaSEMb7yqNNFjffK2RNt2W4Jm9GDp6yqdDlaW0SGTNVJArhCqPUq6uFMqxy88fWHetjWuFv5RvWR3hbGp9mX8afNEcV+kEIQtcpghCEAV3wtJ3D2LJDt6FWsk9BtzCOS9+oqsWXeCBx9wUk7sLr9IsVILAXSH4/C+HtDFpquJVrn+Orx3KGJ+Qtwy9Swq5rlZ0rDb3rOlNzrOxYUcsNSHSByS1oTOvhORPWVQjasvGRbq6lui1kMizd2qN6tubzVWI4JVSFicZXPYE10XHmXdgH80sZH0J/TQ4GAe3tWj2dSbnd7IrYmdlbmFTmw24iw9eSqSUgAFja5wm28i99/YrE5JLR9LPssszYv4Zb+m/9lrVIRqN3+39ynFuKCmgDW2CzesiV4QrCioxyoXe7uyKypv3K68qjIVRxGiH0yF18TLfrDvWwJEwc5vaO9PU3s9fO/sRxPAEIQtQqAhCEAQu3oQ7ehV2MIqhl2n2qtUVN2jsV5KKqA48I4lUsW5QV48dP4H0Um7MKSHG653BMWU4BuO9ewQBjQB/c9KkXaGHVOPi3OVKjk9NinWx3B6ePUErDLFPJxzSlTt6pY2ksyZYoS0seWuLKq1matZLOOnxHLj4uVSlSdRqw5Sy7mejKe7sR3Dd2q++RYus1oAVWaoAF1qxUcPTy3+5Ud6krlgtLsxvacuggqSlhLRnmSbn4JdoqvLpHA/pWw+r+/uTdMws4Vo97Hz99CNVSg8rMHDNek5LB4zXsqs3tcVYhkdkqb96syFVlm13dlqmrElOQHjt96cJLGcx2jvTpXsC/C0IxG6BCELQKwIQhAEZYjZqRCjkR25Hs1FJTHECLZb79CsoUZUoyVmdUmiq6N98sNu037l7s3/R9p+CsoUe5XNnc5Ulp3OFubn1n4Km7QzifOHtPwTdCVUwdOp82pONaUdhR8jHpHtKtw0haMsI7Lq4hEMHSpu8UEq05blJ9I48R49Sp1OiZHcW29fwTlC5UwVOorSv1CNeUdhA3QMgPnN9p+Ca00L8NpMJI4i+faLb1aQo0MDSoO8L9Ts68p/MQmBeSQE9CnQrTpxYrMyi+iceI96jGjXdLff8ABMkJLwlN6sYq0kL2UDgRu3jp+CYIQm06UafykJTctwQhCaQBCEIAEIQgAQhCABCEIAEIQgAQhCABCEIAEIQgAQhCABCEIAEIQgAQhCAP/9k="/>
          <p:cNvSpPr>
            <a:spLocks noChangeAspect="1" noChangeArrowheads="1"/>
          </p:cNvSpPr>
          <p:nvPr/>
        </p:nvSpPr>
        <p:spPr bwMode="auto">
          <a:xfrm>
            <a:off x="63500" y="-1220788"/>
            <a:ext cx="1809750" cy="2524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4" descr="data:image/jpeg;base64,/9j/4AAQSkZJRgABAQAAAQABAAD/2wCEAAkGBhQSEBUUExQUFRUUFBUVFBcUFRcXFxUSFxUWFRUVFRUYHCYeGBkjHBYUHy8gJCcpLCwsFR4xNTAqNSYrLCkBCQoKDgwOGg8PGiwkHyQsLy80LCwtLCwpLSwsLywsLiwsLCksLCwsLCwsKiwsLCwsLCwsLC8sLCwsLCwsKSwsLP/AABEIAQkAvgMBIgACEQEDEQH/xAAcAAACAgMBAQAAAAAAAAAAAAAABQMEAgYHAQj/xABLEAABAwICBQcHBwoFBAMAAAABAAIDBBESIQUGEzFBByJRYXGx8BQyVIGRodEVF2JykpPTIzRCUlN0s8Hh8TM1grLSJENzwxZEdf/EABoBAAIDAQEAAAAAAAAAAAAAAAADAgQFAQb/xAA0EQACAQIEAwYFAwQDAAAAAAAAAQIDEQQSITFBUZEFEyJhofAUMlJxsUKB0SPB4fEVM0P/2gAMAwEAAhEDEQA/AO4oQhAAhCEACEIQAIQhAAhCEACEIQAIQhAAhCEACEIQAIQhAAhCEACEIQAIQhAFaSsF7Ai433O71cVh5V9NvuS2pPPd9Y96hssWWPkpNWLqw6a3HHlf02+5e+U/SHuShoUjQpRx0n+n1YOguYz8o+kPcjyj6Q9yoN3LwlT+LfL1ZHufMYCo+kPcjyj6Q9yotWSksU+XqzndIu7c/rD3Lx1TYXLgB0myqALGcZW6fBQ8S7N29WCpK5cFXf8ATb7l75R9Ie5KSVm1yTHHN8PVk3h1zGflH0h7lgdING+RntHxVQHxuQ9gcOcL9oumPFSa8K63IqkuJa+UW/tGe1vxR8pN/aM9rfilcuiWO3XHZmPYVTl0M8brO9x96o1cfi6f/kn9m/8AY6OHpS/Vb9jYPlJv7Rntb8UfKTf2jPa34rUpIS3zgR2hYqg+36qdnT9WPWAi/wBX4Nxj0gy/+Iw3y3jf7VdWi0v+Iz6ze8Lelt9l4+WMjJyVrWKWKoKi1Z7ghCFrlQEIQgBDUu57vrHvWFlJOOe76zu9eNXmJK8n9zUT0QBqyaENb0FShMjE42eEqNa7rprxHo4RGSN8m1LwMGEWLMN74j9Jav8APlT+jT/aj+KeqM5q6WgpzitGdLHjx49akv0rmR5dKf0af7UfxXo5daf0af7UfxTFh6i4Ee8idPYFFO5c3HLxT+jT/aj+Khfy5U5/+vP9qP4rtShUy2SCNSN9WdGAWYauajlvp/R5/tR/Fejlxp/Rp/tR/FV44Sr9Ix1oczpoWQcuZDlzp/Rp/tR/FZDl1p/Rp/tR/FOWHqciDqx5nTLeP6r2/grmXz60/o0/2o/ig8utP6NP9qP4qfcVORzvInTTmMx/NVZdFxu3c09XwXOvn0p/Rp/tR/FZfPtT+jT/AGo/ilzwjqK04X6HVWUflZvLdDOa9pBBAc09B3hbUuSaP5bYJJo4xTzgvkYwEujIBc4NBOd+K62rGAwccMpZVa4uvWdS1+AIQhaRWBCEIARVA57vrHvKxDfHi6lnZznfWPescHavNyj4maaeiAM61mRlvXrR60PTUrIi2co5dvMpPrTd0S5Iuucu45lJ9afuiVSo8gotF6Pml0fFUyVMbi9zpHMOJmHM2BvfF1blr4b/AKkUqvzM5chdHp9X6DS0UnkET6SsiYZPJ3SF8czBvwOOYOYHCxIuLG4WclmhYamqnZPG2RrKOaRodfmyNdGA7I7xc+1WBZpaF4zcOwLd9fNCQwUWi5Io2sfPSl8zhe734YTidc7+c72oA0lC6lpibR9BS0Bfo2KofUUkcr3mVzDiwsxG2F1ySSeCpv1YotJ0ss2jWPp6inbjkpXuL2vZnnE453yNusWIFwUAc5Qt65KNE088tUaiFszYaV0rWuJAxNcDkRuuMvWoK3XDR74ntZoiKN7mOa14ncSxxaQ14GDMgkG3UgDTELpXJHoSimhrJa2Jj2Q7E4n35jXbQOORFhkCexanrnqu6grpKd1y0HFE4/pwuPMPaM2nraUAIULc+VrQsNLpIxU8bY49jE7C29sRL7nM9Q9i0xADDV788p/3iD+KxfXS+RdXvzyn/eIP4rF9dIAEIQgAQhCAE07Oc7tPeiNpXsx55+se9ZBYNlmZoX0PHH3LEZ7/AB49aHFZMCN2Bynl3bzKT60/dEkmvf8Akuhv/FL/AOtbFy40rnspMDSbOmv1ZRWSGn1uYaOmpqnRYqBTMLWOdOW77XOFrcr2HE7lrYdpU0hEqFWbzRi2vsytyJ0zjpZrwOZFFK6R3BrS0tFzwuSPYehXuSidsmlqzBump6vZjpDpWOaB6lQ0rrlUOp301JRxUUEmUghF3yDcQ6Q2uCMjle2V7ZLXNCOqqSojnhaWyRm7b2IOVi1wvm0gkEdadmXM58NW+iXRiYC2Rytv6rb10XlQGGh0Ow5ObRXcOIuyC1/YfYs5dZ6WR5ml0Kx05OJxE7mxOk3lzorYTc5kEG/G61nWfSFXX1BnmZnYNa1uTWMF7MaCd2ZPWSUZlzD4at9EujHnKd+a6I//AD2f7Y1b5C4i2tnnPNhhpX7Vx80XcxwBPYxzv9K8drhHJBTxVOiWzmmhZCx7qhzbhrWgnCG5Xwg2zVDTmt9VNTmlp6WOjpnHnRwDN/TjflcGwvkL2zuMkZlzD4at9EujGHIzOBNXvwhzRRyOwHcW4r4T1EZJBpXXGmmgfGzRlJA57QBJGTiZmDdvN6retTaj6al0fJM51KZ2zQmJzTJg5pIJzAN8svWrdbpalfE9rNCsjc5jmseKl5LHFpDXgFudjY26kZlzD4at9EujLGoH+TaZ/wDBH/tmVmM/K+h/1q3Ro/1TUh7yA32x/TWv6A0vNTUdZTeTl/ljGsxYw3Z4Q8Xw2OLz+kblBqjpGp0fVsqI4y612vYTYSRu85hPDcCDwLQUZlzD4at9EujHfLj/AJsf3eHveufrZNf9ZHV1Zt3w7E7NjMGPHk3FnisN9+jgtbUhDTi7PcYavfnlP+8QfxWL66XyLq9+eU/7xB/FYvrpBwEIQgAQhCAFEvnO7T3oAWcnnHtPesHBYbVmy+tjH3+PYs2gevrWA8ePivR48fBRQM1HlJ1QqK9sAp5GRmMyF2N723Dgy1sLTfzStGPI5pH0iH76b8NdqDulSBW4VWlZENVs31OJHka0j6RB99N+GojyRaR9Ih++l/4Lt9Q7K3T3byqrnZ+PioVcVKLsrE4qT3k+pxsckOkfSIfvZvw178z+kfSIfvpvw12GefAMxn47VB5W7ikS7RyOz3+wxU5y1TfU5L8z+kfSIfvpvw0Dke0j6RD99N+GuvR1J45q6HZCybTxrqbEJRlHi+pxQ8j2kfSIfvpvw178zukfSIfvpvw12jisr+AmLEy8iPi+p9Ti3zOaR9Ih++m/DXg5HdI+kQ/fTfhrtd17fwVLv5HLy5vqcPl5Eq8m7pacm28ySk29cai+ZKt/aU325Pw13R3rWHjx/dceJmtiHdp6s4zorkarI6iGR0lPZk0bzZ8l7Ne1xtePM2C78lMW8do8XTZWsPUlNPMKqRUdgQhCsigQhCAFU3nHhme9RX8eMlJO7nO7T3qPx44FYM34maEdjIHx4zWr6W10fDUTxMpHzNpomTTPbLG2zHtLrhjrYiA1243yWz+PA4LQtZ9QJKuorZLWL4KcUx2hwuljDsbJGA2LTYN5w43CbSyt+IhO/A2tutlLghL542eUMa+Jsj2tc5rwCCGk3427VcdpunbO2B08QmfbDGXtDzfdZt7/ABWgaY1PqZpHu2Jw1NNBE+KOqjiZC6MFro33Y7HFniGDMdCaQ6AqIKiUCngnjmqoajbzPBMTWMY0twEY3SNLOYRlzrmycoxSvcXdvQY6H13gqSQXxxSNdMwROlaX4Ynua6S2RsQ0nduB6F5o3XWkmhfMJmMZG8scXvaLHEWtOTzk6xLekZpFo7VKWMUpdGwPj0jPUSkOZfYybUNN/wBI2czLq6lQGgKltLsTACYqx88ckVQ1kjg98rhJESMLXNxAYX5EOO6yrT7m7bfqvP8AwNjntaxtektZKdrWSOniEb/McZG4X9OE3zS9+t8LamSGV7IwxsTmvfI0CTahxAaD0W33O9a9T6CqotjK6CGZ4gmhfEDHGGmSUva/IBhJGT7AXz3qSt1Sle2s/JQ3lo4IYQ2wa2RjCHNYHZsaDhtfoHQszJRcm5SvfzX1W/HPfgWs00lZe7G4jTMIk2ZljEl7YMbcV8OO2G9/N53YiTW6EUs00L4p9jhxNbPG0AucGjFI44W79532yWtR6qSO8uxBrTUQwxxPJBILafZu3ZgYvaEsGptQ+mnbs3NldTRQNx1LHh2CZkhDQ1gDGDCbXN8yLKxho0ou+bly42v78hdVza25m9UuuMLqmankcyJ8crYmB8jbzF0bX3Y055YgLXOaZ/K0Of5WPKUQnntynJAERz8/Mc3fmtA0xqzUyy1jGwxYKyene2d0jccLIhHd2C2InJ1gDvvfeFPVaCqxK9giY6F2lI67a7ZoOzxsJZsyL4hY9WWV1f8A6TV1JdSv4trG5waxUr5BE2ogMhxARiRpcS0kOGG97gh2XUUDWekEux8pg2uIM2e1Zixk2DcN74r5W3rRIdWZQYnYGBzdKSVTiC2+wcX2N95Nizm9SUaq17fK4HOu5r6ip8nYyWEmIzF5c6WEDbDIG+Jxwk7tyXGpCV3DW3+f4JOMlZPidjevLeP6/wBVBDN0qbH48fFQjUU9STi1oSRMzHaE0Spjsx2jvTVaWEtZlatwBCEK6IBCEIATTnnO7T39KxHjxuWdQ2zies9XFRhwtvHuXnpaSdzSWxl48DgltVrPBFt8byPJWsdPzXHC2QXYchz7jouQmI7VpusepVRO+r2E0LY62KJkofG5zmuiBDcBabWPEndmmU8rer9/6ISuthzVa90cUpjfIQ8OY135OQtYZGtdGXvDcLQQ4WJPT0Gy/WfX2OKRsMJD5RUwQyAseWNxuAc3aCzdoAb4b8N2RXmk9SXyR1jBIwGqfSObcO5vk7Yw4O6b4Da3SqNbqTO6SQMliED65tbhdG/aYw8OczEDbDkSDa+4bk2TppWb96eRBZr6DXWrTj4GsETWvlmlbDEHEhuJ1yXPIzwgAnJLItOyxCU1uyDY8BEsOIscHuw4SwkvaWuIvwsepX9Z9EmoYzA8RywytlicRiAe24s5uV2kEg9q1uXUuWQVDpHU7JJ2xNIhjc1nMmEznvJN3PdmL9ixnKjONptLXXe+62/b7/gu2mndL+BtUa4U7GhznSWLXPyhlJbG1xaZHgNuxlxvNrrKu1ypYnFj5CC0MLrRyODWvALXOcGkBpuM78VR1p1YmqnktlZs3QujwSCQhjySdqxrHAOdYgc7dZYVOqD3x1bdowGphp4m5GzTC3CSekHgkwhhrJyk9eF/NeXBX6E5Sq3dl76jKPXOlLJH7QhsJYJLxyAjaGzHWLblp4EZIZr/AEYyMjxZ4Y7FDKMBNsJfdnMabixNr+oqjpTVF8rqgh7RtxSAXa44fJ34nX6b8FLpTVV8wrAJGjyp9O5twebsQy4d03w5W6U2msMt2+HHb5fLzfQjJ1eXvXz+3UbVetFOJtgXu2geI77N+DakYhGZcODHbPDdJIteNrG4sAjwVbIPyrJrOY54aCLMFpDnzT5uWK11lUaoTyVgmdKx7W1TKhmISGRsbf8AsNGLA1gzNwLk71FLqfMNowyxbN1a2rZzXYx+UD3sdnbcABb+ibKOHSzX5f54EE6m1i7onWpri5spDXmrnp4Wsa4l4iI5xAvawzLsgOpbFHEL3DRc7yBme08VqFDqhJFU+URyNxmedzwQS19PM4OwfRe0i4cPWn1Xq/BK7HJHidYC+J4yG7IOAVabpZlkenl7X5Gxz28SHbCopZDi3rKLdlwXkozUpO8dAS1JaWQhwz4jvWyLWYPOb9Yd4WzLb7Jbyy/YoYvdAhCFslIEIQgBRpvzT44qjHT4rAZJhpQXHrShzzisCvLY5pV25K60RrULunZFytiwM3rTf/mJpqir2riYYY6XZsaG4jJMXiwJtvIHnGwsTktoqrmw6Uvq+T2OoM7nveDO2ntYN/Jvpy5zHtvcOzdmCLEZLuHiqtd2Vklb1X9iNVuFNc7is68bYxBhfE7y2GnkaNjNfaNc9oxtcW4HAec03BaRZWoNcnTMkdHBOI9nUbGoLWmNz4WuuSASWNu02LgA61lfZqMA2LHMXujqo6q7YYomkxNLWxhkYADecSTmbkqvQ6lmIOjbVTeThs4jgs0NZtw4OxOGcjW4nFrXbieNloypU4vV+/fMrKcmjVaDXR74WbSGXbOpNu1xEYbMWtGNzQHDCLm9ja47Rdxq1pB9RSxyyNwOcwOO6xuAcbQCbNPAHNRu1SY10LcbiIKZ1KMgMTHta0uPQeb70x0FoV9PSbJsm1cxpEReAwABto2HDwuBnvzK83Vp0K0pKCs7+fnt6M0oOcLOW1v4EdLrmx7heKVsbopJxI4x22EfnSFoeXDOww2vzhlvWVNr1CWSvcyQbGEVGEPieXQl7WXGB5DXAubdrrEXVTVTVCdrtlJC5sM0MrKt0rKZrnFzchDLC4yP5xJu/hnvWz0vJwHU00MlQ5wlhEDS2GGMsYHB2I4GgvecIBJPDctan2bhs9rer9+9CpLE1bFeXX6OITY6KsHk4Y+a+x5kEguyU/lOOfNFzkb2sUy0rrXBT1LIXwS4ZHxRiW8YaXS2DSyNzxJI0EgOc1pAN+hWtJ6jMm8svK8eWwQwus0cwRBwDm9JOLiqVdybNkqHS+UPaHy08zm7ONx2kGAMG1IxiOzPMBsCb9S2Vh6KVsqKbqT5hSayNklc2KnqDEHzRNqQ1pi2sQOIEA4msuC0PIsSLLU9Da6SSwwbaKV0skD5GvtG1s7o83hgDhh4bwAVuUeqfk8hLKuZsBllmbTDCG7SW+PE8c58YLnODDle2+ySR6pMi8kaJHOFLFLG0kAYxIACTbcRbgsjtKOHhTcLf7s7eti3h3UlK5nqXpSSppI5ZGYXO6LBrxfzmgEkDhY55FP3iyV6saCNJAItq6Vrf8PE1rSxnBvN87O5uelMsyVk1FFSeRaN6fYuwu0sxJE9TscFhsLC6yjYnwUo2TISaepNHFzh1Ed6fJAx2Y+sO9P1vdnWtK3kZ+J3QIQhahUBCEIAX1zb3VeDRfEnepdKyYWH1pTQ1ryTdxsAvPYmrRhiFGors0aUJuneLsW2QjbWPBNWuHStZdI7ESDvKsxteW3zVfDY1QclGHFsbVoOVrsZ6Q0hHGxznua1rd7nGwGdsz2kKj8pxtJaXAG17ndmMVgewg9hVSKm2oIcMTTkQ4XB7Qciq8z3CYgQCRuEAEYb2sbg34WJFuvts1Yp1bScbXCNGMdLkM1fEZDzxvtln4HWrUek4B/3W+3qv3Je6mcX3NMMN7DDhvbLddvDndG4ItgJIpANxGY/VA3EZHhlv9WdCFNQbk48eZbaTSSf4G7NNQA22rTnbI8cgAfaFdh1jp8gJG36Bnwv3LVxMTcGmG/KwaOsXy7c1nAcQOGDMOw4QBut52Y3cFZp4yUPkSYqWGjLe/obO7WSAOwl1jcgAjDexIuCbAi4I7Ql1drQ39FzbC+4kmwJBNrbuafBS+qcXB3/AE7RbCBcNdiJuHu3DFub1559CrPab/m3Xfm9f0d//IqWJxdWSyp9GkcpYemtS9HpJsly12Kxzzus2vSravHmwEX6CPabBW6OZzr424De1ukcD46FhylK93+UW8iS0GfyoGjzViNJ9AVZ7b+vvRHHkmfEV3K19BXdw5Fg6TKy8rK8pqPGbWTNuh+tXKFLE1lmT0EznShoLo6g42/Wb3hbUkXydZwPQR3p6t3sunUpqan5FDFSjK2UEIQtcpghCEAKq+mMpw3tnmqz9G7JhN7qLSFW4THCbWyPtUtXJcNaXbyvM1Z0ZznLL4lpe5qRjOKir6Mr0dLjIHt7E6kaGsIA4WA6zkFHSQtYMjv6SpX2JGe43+Cu4XDqjT4ZmIq1M8vIp1lE8U7mRP2b7Cz8IfhNwScJyOVx60obRyvkc5s2EEDLADmBYkXPHoWySPFjmFWEbGMuPWu1qSvHLZJI7TqtJ82IpKKe5/6jIAZljb77uGVrZZX6yqhp5MNhLc3HOLeAbhOV+J53amNRPc9Sxa1Ydas6jtHY0IXSuxV5DJZwMpJIaGnDa1iScgc7rOhopgbbc+a4A4Bvwusbm988J9SvvYsI3WPtH8lVjNwmn58kNcrpkHkErs9sbm9rN3X9frHRdZ/JMtxeYkAg2t23abnMG6Z0rgCGnf4H8ljLMb7vYr2mS8vwIzyvZFQsAUL1efHcdCpOy3rOrQyjoO564qywc3tVIm6ZaMiDrX6c1LDf1KmVcTlTwxuM9G0uFtzvKurxBcvZUqcaUFFGLKTk7sq1kti0dJHemKUVXOe23AjvTdGGk5Tn+wVVaMQQhCuiAQhCAFD9E4nucTvcT71WkoMUmG+Q/mrr6kguz4nvS2CvAe4k7yvNYhYaLUWt3qadPvGm78C47QreBsqb9HODrDNWxpVvSvW17d9widPCT+Wy+x2Mq0dyajogGc4ZqpVw4GnrPuA/qrLa7oKraTku0HtTK/dKj4OCIQz5/FxF7W3Ur223Ip5Ob2b1LJ08FlQgnC5cb1sQAHiq7hmFdcbi6plvt3+rgkVo2tYnBjCibYgu3dPURZevOdutSQuGEXF8lnJz8hlbctWMP6aSZUcvFdld4VKoYr2GyiMVyqtannVh0JWF4avWSkA29ysTQWOeQVmgp7nJo68/eqVPDSc8idhsqiUbsWCeTpcshO88StgNMBwWOBnEK5/xlSO9RifiYv8ASUaWlfzTiO8d4WypVE8ZDrCar0HZ1KNOLUXyM/EzcmrghCFplUEIQgBVpFmEE9qUMoiQmGkpy44fpfzU8VO625ear0Y4is7LRGpTm6cF5iSTR54BT0FDzrOTQxu/VVV0tnKr8FSpTU3cZ30pqyM/IxjAGQ4nqRpS2HLrHsVuXmtPTk72HcqzW4rg8SSr9SklF047y92ERm21J8BOx+A34XsVccwZWNxvXlbBkVVpnWyWLrRl3b2LvzrMiWeXJQxuyspJF4RZKndyvcmrJWMo5ypRKexVohmrkEN3ADpz7E+i5z0ITsi3Swm13Zk8OgdfWvZId9uHerxiCpU0l3OJ3EB1ujwFuSoxgowfHiUFNyvIqT7xu3+DZNaSEMb7yqNNFjffK2RNt2W4Jm9GDp6yqdDlaW0SGTNVJArhCqPUq6uFMqxy88fWHetjWuFv5RvWR3hbGp9mX8afNEcV+kEIQtcpghCEAV3wtJ3D2LJDt6FWsk9BtzCOS9+oqsWXeCBx9wUk7sLr9IsVILAXSH4/C+HtDFpquJVrn+Orx3KGJ+Qtwy9Swq5rlZ0rDb3rOlNzrOxYUcsNSHSByS1oTOvhORPWVQjasvGRbq6lui1kMizd2qN6tubzVWI4JVSFicZXPYE10XHmXdgH80sZH0J/TQ4GAe3tWj2dSbnd7IrYmdlbmFTmw24iw9eSqSUgAFja5wm28i99/YrE5JLR9LPssszYv4Zb+m/9lrVIRqN3+39ynFuKCmgDW2CzesiV4QrCioxyoXe7uyKypv3K68qjIVRxGiH0yF18TLfrDvWwJEwc5vaO9PU3s9fO/sRxPAEIQtQqAhCEAQu3oQ7ehV2MIqhl2n2qtUVN2jsV5KKqA48I4lUsW5QV48dP4H0Um7MKSHG653BMWU4BuO9ewQBjQB/c9KkXaGHVOPi3OVKjk9NinWx3B6ePUErDLFPJxzSlTt6pY2ksyZYoS0seWuLKq1matZLOOnxHLj4uVSlSdRqw5Sy7mejKe7sR3Dd2q++RYus1oAVWaoAF1qxUcPTy3+5Ud6krlgtLsxvacuggqSlhLRnmSbn4JdoqvLpHA/pWw+r+/uTdMws4Vo97Hz99CNVSg8rMHDNek5LB4zXsqs3tcVYhkdkqb96syFVlm13dlqmrElOQHjt96cJLGcx2jvTpXsC/C0IxG6BCELQKwIQhAEZYjZqRCjkR25Hs1FJTHECLZb79CsoUZUoyVmdUmiq6N98sNu037l7s3/R9p+CsoUe5XNnc5Ulp3OFubn1n4Km7QzifOHtPwTdCVUwdOp82pONaUdhR8jHpHtKtw0haMsI7Lq4hEMHSpu8UEq05blJ9I48R49Sp1OiZHcW29fwTlC5UwVOorSv1CNeUdhA3QMgPnN9p+Ca00L8NpMJI4i+faLb1aQo0MDSoO8L9Ts68p/MQmBeSQE9CnQrTpxYrMyi+iceI96jGjXdLff8ABMkJLwlN6sYq0kL2UDgRu3jp+CYIQm06UafykJTctwQhCaQBCEIAEIQgAQhCABCEIAEIQgAQhCABCEIAEIQgAQhCABCEIAEIQgAQhCAP/9k="/>
          <p:cNvSpPr>
            <a:spLocks noChangeAspect="1" noChangeArrowheads="1"/>
          </p:cNvSpPr>
          <p:nvPr/>
        </p:nvSpPr>
        <p:spPr bwMode="auto">
          <a:xfrm>
            <a:off x="215900" y="-1068388"/>
            <a:ext cx="1809750" cy="2524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96" t="9379" r="11930" b="8297"/>
          <a:stretch/>
        </p:blipFill>
        <p:spPr bwMode="auto">
          <a:xfrm rot="20215002">
            <a:off x="364223" y="164743"/>
            <a:ext cx="1647202" cy="2312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9" y="5069425"/>
            <a:ext cx="1050368" cy="16159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71" r="18458"/>
          <a:stretch/>
        </p:blipFill>
        <p:spPr bwMode="auto">
          <a:xfrm>
            <a:off x="242120" y="5077195"/>
            <a:ext cx="1017512" cy="1608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056664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utoShape 2" descr="data:image/jpeg;base64,/9j/4AAQSkZJRgABAQAAAQABAAD/2wCEAAkGBhQSEBUUExQUFRUUFBUVFBcUFRcXFxUSFxUWFRUVFRUYHCYeGBkjHBYUHy8gJCcpLCwsFR4xNTAqNSYrLCkBCQoKDgwOGg8PGiwkHyQsLy80LCwtLCwpLSwsLywsLiwsLCksLCwsLCwsKiwsLCwsLCwsLC8sLCwsLCwsKSwsLP/AABEIAQkAvgMBIgACEQEDEQH/xAAcAAACAgMBAQAAAAAAAAAAAAAABQMEAgYHAQj/xABLEAABAwICBQcHBwoFBAMAAAABAAIDBBESIQUGEzFBByJRYXGx8BQyVIGRodEVF2JykpPTIzRCUlN0s8Hh8TM1grLSJENzwxZEdf/EABoBAAIDAQEAAAAAAAAAAAAAAAADAgQFAQb/xAA0EQACAQIEAwYFAwQDAAAAAAAAAQIDEQQSITFBUZEFEyJhofAUMlJxsUKB0SPB4fEVM0P/2gAMAwEAAhEDEQA/AO4oQhAAhCEACEIQAIQhAAhCEACEIQAIQhAAhCEACEIQAIQhAAhCEACEIQAIQhAFaSsF7Ai433O71cVh5V9NvuS2pPPd9Y96hssWWPkpNWLqw6a3HHlf02+5e+U/SHuShoUjQpRx0n+n1YOguYz8o+kPcjyj6Q9yoN3LwlT+LfL1ZHufMYCo+kPcjyj6Q9yotWSksU+XqzndIu7c/rD3Lx1TYXLgB0myqALGcZW6fBQ8S7N29WCpK5cFXf8ATb7l75R9Ie5KSVm1yTHHN8PVk3h1zGflH0h7lgdING+RntHxVQHxuQ9gcOcL9oumPFSa8K63IqkuJa+UW/tGe1vxR8pN/aM9rfilcuiWO3XHZmPYVTl0M8brO9x96o1cfi6f/kn9m/8AY6OHpS/Vb9jYPlJv7Rntb8UfKTf2jPa34rUpIS3zgR2hYqg+36qdnT9WPWAi/wBX4Nxj0gy/+Iw3y3jf7VdWi0v+Iz6ze8Lelt9l4+WMjJyVrWKWKoKi1Z7ghCFrlQEIQgBDUu57vrHvWFlJOOe76zu9eNXmJK8n9zUT0QBqyaENb0FShMjE42eEqNa7rprxHo4RGSN8m1LwMGEWLMN74j9Jav8APlT+jT/aj+KeqM5q6WgpzitGdLHjx49akv0rmR5dKf0af7UfxXo5daf0af7UfxTFh6i4Ee8idPYFFO5c3HLxT+jT/aj+Khfy5U5/+vP9qP4rtShUy2SCNSN9WdGAWYauajlvp/R5/tR/Fejlxp/Rp/tR/FV44Sr9Ix1oczpoWQcuZDlzp/Rp/tR/FZDl1p/Rp/tR/FOWHqciDqx5nTLeP6r2/grmXz60/o0/2o/ig8utP6NP9qP4qfcVORzvInTTmMx/NVZdFxu3c09XwXOvn0p/Rp/tR/FZfPtT+jT/AGo/ilzwjqK04X6HVWUflZvLdDOa9pBBAc09B3hbUuSaP5bYJJo4xTzgvkYwEujIBc4NBOd+K62rGAwccMpZVa4uvWdS1+AIQhaRWBCEIARVA57vrHvKxDfHi6lnZznfWPescHavNyj4maaeiAM61mRlvXrR60PTUrIi2co5dvMpPrTd0S5Iuucu45lJ9afuiVSo8gotF6Pml0fFUyVMbi9zpHMOJmHM2BvfF1blr4b/AKkUqvzM5chdHp9X6DS0UnkET6SsiYZPJ3SF8czBvwOOYOYHCxIuLG4WclmhYamqnZPG2RrKOaRodfmyNdGA7I7xc+1WBZpaF4zcOwLd9fNCQwUWi5Io2sfPSl8zhe734YTidc7+c72oA0lC6lpibR9BS0Bfo2KofUUkcr3mVzDiwsxG2F1ySSeCpv1YotJ0ss2jWPp6inbjkpXuL2vZnnE453yNusWIFwUAc5Qt65KNE088tUaiFszYaV0rWuJAxNcDkRuuMvWoK3XDR74ntZoiKN7mOa14ncSxxaQ14GDMgkG3UgDTELpXJHoSimhrJa2Jj2Q7E4n35jXbQOORFhkCexanrnqu6grpKd1y0HFE4/pwuPMPaM2nraUAIULc+VrQsNLpIxU8bY49jE7C29sRL7nM9Q9i0xADDV788p/3iD+KxfXS+RdXvzyn/eIP4rF9dIAEIQgAQhCAE07Oc7tPeiNpXsx55+se9ZBYNlmZoX0PHH3LEZ7/AB49aHFZMCN2Bynl3bzKT60/dEkmvf8Akuhv/FL/AOtbFy40rnspMDSbOmv1ZRWSGn1uYaOmpqnRYqBTMLWOdOW77XOFrcr2HE7lrYdpU0hEqFWbzRi2vsytyJ0zjpZrwOZFFK6R3BrS0tFzwuSPYehXuSidsmlqzBump6vZjpDpWOaB6lQ0rrlUOp301JRxUUEmUghF3yDcQ6Q2uCMjle2V7ZLXNCOqqSojnhaWyRm7b2IOVi1wvm0gkEdadmXM58NW+iXRiYC2Rytv6rb10XlQGGh0Ow5ObRXcOIuyC1/YfYs5dZ6WR5ml0Kx05OJxE7mxOk3lzorYTc5kEG/G61nWfSFXX1BnmZnYNa1uTWMF7MaCd2ZPWSUZlzD4at9EujHnKd+a6I//AD2f7Y1b5C4i2tnnPNhhpX7Vx80XcxwBPYxzv9K8drhHJBTxVOiWzmmhZCx7qhzbhrWgnCG5Xwg2zVDTmt9VNTmlp6WOjpnHnRwDN/TjflcGwvkL2zuMkZlzD4at9EujGHIzOBNXvwhzRRyOwHcW4r4T1EZJBpXXGmmgfGzRlJA57QBJGTiZmDdvN6retTaj6al0fJM51KZ2zQmJzTJg5pIJzAN8svWrdbpalfE9rNCsjc5jmseKl5LHFpDXgFudjY26kZlzD4at9EujLGoH+TaZ/wDBH/tmVmM/K+h/1q3Ro/1TUh7yA32x/TWv6A0vNTUdZTeTl/ljGsxYw3Z4Q8Xw2OLz+kblBqjpGp0fVsqI4y612vYTYSRu85hPDcCDwLQUZlzD4at9EujHfLj/AJsf3eHveufrZNf9ZHV1Zt3w7E7NjMGPHk3FnisN9+jgtbUhDTi7PcYavfnlP+8QfxWL66XyLq9+eU/7xB/FYvrpBwEIQgAQhCAFEvnO7T3oAWcnnHtPesHBYbVmy+tjH3+PYs2gevrWA8ePivR48fBRQM1HlJ1QqK9sAp5GRmMyF2N723Dgy1sLTfzStGPI5pH0iH76b8NdqDulSBW4VWlZENVs31OJHka0j6RB99N+GojyRaR9Ih++l/4Lt9Q7K3T3byqrnZ+PioVcVKLsrE4qT3k+pxsckOkfSIfvZvw178z+kfSIfvpvw12GefAMxn47VB5W7ikS7RyOz3+wxU5y1TfU5L8z+kfSIfvpvw0Dke0j6RD99N+GuvR1J45q6HZCybTxrqbEJRlHi+pxQ8j2kfSIfvpvw178zukfSIfvpvw12jisr+AmLEy8iPi+p9Ti3zOaR9Ih++m/DXg5HdI+kQ/fTfhrtd17fwVLv5HLy5vqcPl5Eq8m7pacm28ySk29cai+ZKt/aU325Pw13R3rWHjx/dceJmtiHdp6s4zorkarI6iGR0lPZk0bzZ8l7Ne1xtePM2C78lMW8do8XTZWsPUlNPMKqRUdgQhCsigQhCAFU3nHhme9RX8eMlJO7nO7T3qPx44FYM34maEdjIHx4zWr6W10fDUTxMpHzNpomTTPbLG2zHtLrhjrYiA1243yWz+PA4LQtZ9QJKuorZLWL4KcUx2hwuljDsbJGA2LTYN5w43CbSyt+IhO/A2tutlLghL542eUMa+Jsj2tc5rwCCGk3427VcdpunbO2B08QmfbDGXtDzfdZt7/ABWgaY1PqZpHu2Jw1NNBE+KOqjiZC6MFro33Y7HFniGDMdCaQ6AqIKiUCngnjmqoajbzPBMTWMY0twEY3SNLOYRlzrmycoxSvcXdvQY6H13gqSQXxxSNdMwROlaX4Ynua6S2RsQ0nduB6F5o3XWkmhfMJmMZG8scXvaLHEWtOTzk6xLekZpFo7VKWMUpdGwPj0jPUSkOZfYybUNN/wBI2czLq6lQGgKltLsTACYqx88ckVQ1kjg98rhJESMLXNxAYX5EOO6yrT7m7bfqvP8AwNjntaxtektZKdrWSOniEb/McZG4X9OE3zS9+t8LamSGV7IwxsTmvfI0CTahxAaD0W33O9a9T6CqotjK6CGZ4gmhfEDHGGmSUva/IBhJGT7AXz3qSt1Sle2s/JQ3lo4IYQ2wa2RjCHNYHZsaDhtfoHQszJRcm5SvfzX1W/HPfgWs00lZe7G4jTMIk2ZljEl7YMbcV8OO2G9/N53YiTW6EUs00L4p9jhxNbPG0AucGjFI44W79532yWtR6qSO8uxBrTUQwxxPJBILafZu3ZgYvaEsGptQ+mnbs3NldTRQNx1LHh2CZkhDQ1gDGDCbXN8yLKxho0ou+bly42v78hdVza25m9UuuMLqmankcyJ8crYmB8jbzF0bX3Y055YgLXOaZ/K0Of5WPKUQnntynJAERz8/Mc3fmtA0xqzUyy1jGwxYKyene2d0jccLIhHd2C2InJ1gDvvfeFPVaCqxK9giY6F2lI67a7ZoOzxsJZsyL4hY9WWV1f8A6TV1JdSv4trG5waxUr5BE2ogMhxARiRpcS0kOGG97gh2XUUDWekEux8pg2uIM2e1Zixk2DcN74r5W3rRIdWZQYnYGBzdKSVTiC2+wcX2N95Nizm9SUaq17fK4HOu5r6ip8nYyWEmIzF5c6WEDbDIG+Jxwk7tyXGpCV3DW3+f4JOMlZPidjevLeP6/wBVBDN0qbH48fFQjUU9STi1oSRMzHaE0Spjsx2jvTVaWEtZlatwBCEK6IBCEIATTnnO7T39KxHjxuWdQ2zies9XFRhwtvHuXnpaSdzSWxl48DgltVrPBFt8byPJWsdPzXHC2QXYchz7jouQmI7VpusepVRO+r2E0LY62KJkofG5zmuiBDcBabWPEndmmU8rer9/6ISuthzVa90cUpjfIQ8OY135OQtYZGtdGXvDcLQQ4WJPT0Gy/WfX2OKRsMJD5RUwQyAseWNxuAc3aCzdoAb4b8N2RXmk9SXyR1jBIwGqfSObcO5vk7Yw4O6b4Da3SqNbqTO6SQMliED65tbhdG/aYw8OczEDbDkSDa+4bk2TppWb96eRBZr6DXWrTj4GsETWvlmlbDEHEhuJ1yXPIzwgAnJLItOyxCU1uyDY8BEsOIscHuw4SwkvaWuIvwsepX9Z9EmoYzA8RywytlicRiAe24s5uV2kEg9q1uXUuWQVDpHU7JJ2xNIhjc1nMmEznvJN3PdmL9ixnKjONptLXXe+62/b7/gu2mndL+BtUa4U7GhznSWLXPyhlJbG1xaZHgNuxlxvNrrKu1ypYnFj5CC0MLrRyODWvALXOcGkBpuM78VR1p1YmqnktlZs3QujwSCQhjySdqxrHAOdYgc7dZYVOqD3x1bdowGphp4m5GzTC3CSekHgkwhhrJyk9eF/NeXBX6E5Sq3dl76jKPXOlLJH7QhsJYJLxyAjaGzHWLblp4EZIZr/AEYyMjxZ4Y7FDKMBNsJfdnMabixNr+oqjpTVF8rqgh7RtxSAXa44fJ34nX6b8FLpTVV8wrAJGjyp9O5twebsQy4d03w5W6U2msMt2+HHb5fLzfQjJ1eXvXz+3UbVetFOJtgXu2geI77N+DakYhGZcODHbPDdJIteNrG4sAjwVbIPyrJrOY54aCLMFpDnzT5uWK11lUaoTyVgmdKx7W1TKhmISGRsbf8AsNGLA1gzNwLk71FLqfMNowyxbN1a2rZzXYx+UD3sdnbcABb+ibKOHSzX5f54EE6m1i7onWpri5spDXmrnp4Wsa4l4iI5xAvawzLsgOpbFHEL3DRc7yBme08VqFDqhJFU+URyNxmedzwQS19PM4OwfRe0i4cPWn1Xq/BK7HJHidYC+J4yG7IOAVabpZlkenl7X5Gxz28SHbCopZDi3rKLdlwXkozUpO8dAS1JaWQhwz4jvWyLWYPOb9Yd4WzLb7Jbyy/YoYvdAhCFslIEIQgBRpvzT44qjHT4rAZJhpQXHrShzzisCvLY5pV25K60RrULunZFytiwM3rTf/mJpqir2riYYY6XZsaG4jJMXiwJtvIHnGwsTktoqrmw6Uvq+T2OoM7nveDO2ntYN/Jvpy5zHtvcOzdmCLEZLuHiqtd2Vklb1X9iNVuFNc7is68bYxBhfE7y2GnkaNjNfaNc9oxtcW4HAec03BaRZWoNcnTMkdHBOI9nUbGoLWmNz4WuuSASWNu02LgA61lfZqMA2LHMXujqo6q7YYomkxNLWxhkYADecSTmbkqvQ6lmIOjbVTeThs4jgs0NZtw4OxOGcjW4nFrXbieNloypU4vV+/fMrKcmjVaDXR74WbSGXbOpNu1xEYbMWtGNzQHDCLm9ja47Rdxq1pB9RSxyyNwOcwOO6xuAcbQCbNPAHNRu1SY10LcbiIKZ1KMgMTHta0uPQeb70x0FoV9PSbJsm1cxpEReAwABto2HDwuBnvzK83Vp0K0pKCs7+fnt6M0oOcLOW1v4EdLrmx7heKVsbopJxI4x22EfnSFoeXDOww2vzhlvWVNr1CWSvcyQbGEVGEPieXQl7WXGB5DXAubdrrEXVTVTVCdrtlJC5sM0MrKt0rKZrnFzchDLC4yP5xJu/hnvWz0vJwHU00MlQ5wlhEDS2GGMsYHB2I4GgvecIBJPDctan2bhs9rer9+9CpLE1bFeXX6OITY6KsHk4Y+a+x5kEguyU/lOOfNFzkb2sUy0rrXBT1LIXwS4ZHxRiW8YaXS2DSyNzxJI0EgOc1pAN+hWtJ6jMm8svK8eWwQwus0cwRBwDm9JOLiqVdybNkqHS+UPaHy08zm7ONx2kGAMG1IxiOzPMBsCb9S2Vh6KVsqKbqT5hSayNklc2KnqDEHzRNqQ1pi2sQOIEA4msuC0PIsSLLU9Da6SSwwbaKV0skD5GvtG1s7o83hgDhh4bwAVuUeqfk8hLKuZsBllmbTDCG7SW+PE8c58YLnODDle2+ySR6pMi8kaJHOFLFLG0kAYxIACTbcRbgsjtKOHhTcLf7s7eti3h3UlK5nqXpSSppI5ZGYXO6LBrxfzmgEkDhY55FP3iyV6saCNJAItq6Vrf8PE1rSxnBvN87O5uelMsyVk1FFSeRaN6fYuwu0sxJE9TscFhsLC6yjYnwUo2TISaepNHFzh1Ed6fJAx2Y+sO9P1vdnWtK3kZ+J3QIQhahUBCEIAX1zb3VeDRfEnepdKyYWH1pTQ1ryTdxsAvPYmrRhiFGors0aUJuneLsW2QjbWPBNWuHStZdI7ESDvKsxteW3zVfDY1QclGHFsbVoOVrsZ6Q0hHGxznua1rd7nGwGdsz2kKj8pxtJaXAG17ndmMVgewg9hVSKm2oIcMTTkQ4XB7Qciq8z3CYgQCRuEAEYb2sbg34WJFuvts1Yp1bScbXCNGMdLkM1fEZDzxvtln4HWrUek4B/3W+3qv3Je6mcX3NMMN7DDhvbLddvDndG4ItgJIpANxGY/VA3EZHhlv9WdCFNQbk48eZbaTSSf4G7NNQA22rTnbI8cgAfaFdh1jp8gJG36Bnwv3LVxMTcGmG/KwaOsXy7c1nAcQOGDMOw4QBut52Y3cFZp4yUPkSYqWGjLe/obO7WSAOwl1jcgAjDexIuCbAi4I7Ql1drQ39FzbC+4kmwJBNrbuafBS+qcXB3/AE7RbCBcNdiJuHu3DFub1559CrPab/m3Xfm9f0d//IqWJxdWSyp9GkcpYemtS9HpJsly12Kxzzus2vSravHmwEX6CPabBW6OZzr424De1ukcD46FhylK93+UW8iS0GfyoGjzViNJ9AVZ7b+vvRHHkmfEV3K19BXdw5Fg6TKy8rK8pqPGbWTNuh+tXKFLE1lmT0EznShoLo6g42/Wb3hbUkXydZwPQR3p6t3sunUpqan5FDFSjK2UEIQtcpghCEAKq+mMpw3tnmqz9G7JhN7qLSFW4THCbWyPtUtXJcNaXbyvM1Z0ZznLL4lpe5qRjOKir6Mr0dLjIHt7E6kaGsIA4WA6zkFHSQtYMjv6SpX2JGe43+Cu4XDqjT4ZmIq1M8vIp1lE8U7mRP2b7Cz8IfhNwScJyOVx60obRyvkc5s2EEDLADmBYkXPHoWySPFjmFWEbGMuPWu1qSvHLZJI7TqtJ82IpKKe5/6jIAZljb77uGVrZZX6yqhp5MNhLc3HOLeAbhOV+J53amNRPc9Sxa1Ydas6jtHY0IXSuxV5DJZwMpJIaGnDa1iScgc7rOhopgbbc+a4A4Bvwusbm988J9SvvYsI3WPtH8lVjNwmn58kNcrpkHkErs9sbm9rN3X9frHRdZ/JMtxeYkAg2t23abnMG6Z0rgCGnf4H8ljLMb7vYr2mS8vwIzyvZFQsAUL1efHcdCpOy3rOrQyjoO564qywc3tVIm6ZaMiDrX6c1LDf1KmVcTlTwxuM9G0uFtzvKurxBcvZUqcaUFFGLKTk7sq1kti0dJHemKUVXOe23AjvTdGGk5Tn+wVVaMQQhCuiAQhCAFD9E4nucTvcT71WkoMUmG+Q/mrr6kguz4nvS2CvAe4k7yvNYhYaLUWt3qadPvGm78C47QreBsqb9HODrDNWxpVvSvW17d9widPCT+Wy+x2Mq0dyajogGc4ZqpVw4GnrPuA/qrLa7oKraTku0HtTK/dKj4OCIQz5/FxF7W3Ur223Ip5Ob2b1LJ08FlQgnC5cb1sQAHiq7hmFdcbi6plvt3+rgkVo2tYnBjCibYgu3dPURZevOdutSQuGEXF8lnJz8hlbctWMP6aSZUcvFdld4VKoYr2GyiMVyqtannVh0JWF4avWSkA29ysTQWOeQVmgp7nJo68/eqVPDSc8idhsqiUbsWCeTpcshO88StgNMBwWOBnEK5/xlSO9RifiYv8ASUaWlfzTiO8d4WypVE8ZDrCar0HZ1KNOLUXyM/EzcmrghCFplUEIQgBVpFmEE9qUMoiQmGkpy44fpfzU8VO625ear0Y4is7LRGpTm6cF5iSTR54BT0FDzrOTQxu/VVV0tnKr8FSpTU3cZ30pqyM/IxjAGQ4nqRpS2HLrHsVuXmtPTk72HcqzW4rg8SSr9SklF047y92ERm21J8BOx+A34XsVccwZWNxvXlbBkVVpnWyWLrRl3b2LvzrMiWeXJQxuyspJF4RZKndyvcmrJWMo5ypRKexVohmrkEN3ADpz7E+i5z0ITsi3Swm13Zk8OgdfWvZId9uHerxiCpU0l3OJ3EB1ujwFuSoxgowfHiUFNyvIqT7xu3+DZNaSEMb7yqNNFjffK2RNt2W4Jm9GDp6yqdDlaW0SGTNVJArhCqPUq6uFMqxy88fWHetjWuFv5RvWR3hbGp9mX8afNEcV+kEIQtcpghCEAV3wtJ3D2LJDt6FWsk9BtzCOS9+oqsWXeCBx9wUk7sLr9IsVILAXSH4/C+HtDFpquJVrn+Orx3KGJ+Qtwy9Swq5rlZ0rDb3rOlNzrOxYUcsNSHSByS1oTOvhORPWVQjasvGRbq6lui1kMizd2qN6tubzVWI4JVSFicZXPYE10XHmXdgH80sZH0J/TQ4GAe3tWj2dSbnd7IrYmdlbmFTmw24iw9eSqSUgAFja5wm28i99/YrE5JLR9LPssszYv4Zb+m/9lrVIRqN3+39ynFuKCmgDW2CzesiV4QrCioxyoXe7uyKypv3K68qjIVRxGiH0yF18TLfrDvWwJEwc5vaO9PU3s9fO/sRxPAEIQtQqAhCEAQu3oQ7ehV2MIqhl2n2qtUVN2jsV5KKqA48I4lUsW5QV48dP4H0Um7MKSHG653BMWU4BuO9ewQBjQB/c9KkXaGHVOPi3OVKjk9NinWx3B6ePUErDLFPJxzSlTt6pY2ksyZYoS0seWuLKq1matZLOOnxHLj4uVSlSdRqw5Sy7mejKe7sR3Dd2q++RYus1oAVWaoAF1qxUcPTy3+5Ud6krlgtLsxvacuggqSlhLRnmSbn4JdoqvLpHA/pWw+r+/uTdMws4Vo97Hz99CNVSg8rMHDNek5LB4zXsqs3tcVYhkdkqb96syFVlm13dlqmrElOQHjt96cJLGcx2jvTpXsC/C0IxG6BCELQKwIQhAEZYjZqRCjkR25Hs1FJTHECLZb79CsoUZUoyVmdUmiq6N98sNu037l7s3/R9p+CsoUe5XNnc5Ulp3OFubn1n4Km7QzifOHtPwTdCVUwdOp82pONaUdhR8jHpHtKtw0haMsI7Lq4hEMHSpu8UEq05blJ9I48R49Sp1OiZHcW29fwTlC5UwVOorSv1CNeUdhA3QMgPnN9p+Ca00L8NpMJI4i+faLb1aQo0MDSoO8L9Ts68p/MQmBeSQE9CnQrTpxYrMyi+iceI96jGjXdLff8ABMkJLwlN6sYq0kL2UDgRu3jp+CYIQm06UafykJTctwQhCaQBCEIAEIQgAQhCABCEIAEIQgAQhCABCEIAEIQgAQhCABCEIAEIQgAQhCAP/9k="/>
          <p:cNvSpPr>
            <a:spLocks noChangeAspect="1" noChangeArrowheads="1"/>
          </p:cNvSpPr>
          <p:nvPr/>
        </p:nvSpPr>
        <p:spPr bwMode="auto">
          <a:xfrm>
            <a:off x="63500" y="-1220788"/>
            <a:ext cx="1809750" cy="2524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4" descr="data:image/jpeg;base64,/9j/4AAQSkZJRgABAQAAAQABAAD/2wCEAAkGBhQSEBUUExQUFRUUFBUVFBcUFRcXFxUSFxUWFRUVFRUYHCYeGBkjHBYUHy8gJCcpLCwsFR4xNTAqNSYrLCkBCQoKDgwOGg8PGiwkHyQsLy80LCwtLCwpLSwsLywsLiwsLCksLCwsLCwsKiwsLCwsLCwsLC8sLCwsLCwsKSwsLP/AABEIAQkAvgMBIgACEQEDEQH/xAAcAAACAgMBAQAAAAAAAAAAAAAABQMEAgYHAQj/xABLEAABAwICBQcHBwoFBAMAAAABAAIDBBESIQUGEzFBByJRYXGx8BQyVIGRodEVF2JykpPTIzRCUlN0s8Hh8TM1grLSJENzwxZEdf/EABoBAAIDAQEAAAAAAAAAAAAAAAADAgQFAQb/xAA0EQACAQIEAwYFAwQDAAAAAAAAAQIDEQQSITFBUZEFEyJhofAUMlJxsUKB0SPB4fEVM0P/2gAMAwEAAhEDEQA/AO4oQhAAhCEACEIQAIQhAAhCEACEIQAIQhAAhCEACEIQAIQhAAhCEACEIQAIQhAFaSsF7Ai433O71cVh5V9NvuS2pPPd9Y96hssWWPkpNWLqw6a3HHlf02+5e+U/SHuShoUjQpRx0n+n1YOguYz8o+kPcjyj6Q9yoN3LwlT+LfL1ZHufMYCo+kPcjyj6Q9yotWSksU+XqzndIu7c/rD3Lx1TYXLgB0myqALGcZW6fBQ8S7N29WCpK5cFXf8ATb7l75R9Ie5KSVm1yTHHN8PVk3h1zGflH0h7lgdING+RntHxVQHxuQ9gcOcL9oumPFSa8K63IqkuJa+UW/tGe1vxR8pN/aM9rfilcuiWO3XHZmPYVTl0M8brO9x96o1cfi6f/kn9m/8AY6OHpS/Vb9jYPlJv7Rntb8UfKTf2jPa34rUpIS3zgR2hYqg+36qdnT9WPWAi/wBX4Nxj0gy/+Iw3y3jf7VdWi0v+Iz6ze8Lelt9l4+WMjJyVrWKWKoKi1Z7ghCFrlQEIQgBDUu57vrHvWFlJOOe76zu9eNXmJK8n9zUT0QBqyaENb0FShMjE42eEqNa7rprxHo4RGSN8m1LwMGEWLMN74j9Jav8APlT+jT/aj+KeqM5q6WgpzitGdLHjx49akv0rmR5dKf0af7UfxXo5daf0af7UfxTFh6i4Ee8idPYFFO5c3HLxT+jT/aj+Khfy5U5/+vP9qP4rtShUy2SCNSN9WdGAWYauajlvp/R5/tR/Fejlxp/Rp/tR/FV44Sr9Ix1oczpoWQcuZDlzp/Rp/tR/FZDl1p/Rp/tR/FOWHqciDqx5nTLeP6r2/grmXz60/o0/2o/ig8utP6NP9qP4qfcVORzvInTTmMx/NVZdFxu3c09XwXOvn0p/Rp/tR/FZfPtT+jT/AGo/ilzwjqK04X6HVWUflZvLdDOa9pBBAc09B3hbUuSaP5bYJJo4xTzgvkYwEujIBc4NBOd+K62rGAwccMpZVa4uvWdS1+AIQhaRWBCEIARVA57vrHvKxDfHi6lnZznfWPescHavNyj4maaeiAM61mRlvXrR60PTUrIi2co5dvMpPrTd0S5Iuucu45lJ9afuiVSo8gotF6Pml0fFUyVMbi9zpHMOJmHM2BvfF1blr4b/AKkUqvzM5chdHp9X6DS0UnkET6SsiYZPJ3SF8czBvwOOYOYHCxIuLG4WclmhYamqnZPG2RrKOaRodfmyNdGA7I7xc+1WBZpaF4zcOwLd9fNCQwUWi5Io2sfPSl8zhe734YTidc7+c72oA0lC6lpibR9BS0Bfo2KofUUkcr3mVzDiwsxG2F1ySSeCpv1YotJ0ss2jWPp6inbjkpXuL2vZnnE453yNusWIFwUAc5Qt65KNE088tUaiFszYaV0rWuJAxNcDkRuuMvWoK3XDR74ntZoiKN7mOa14ncSxxaQ14GDMgkG3UgDTELpXJHoSimhrJa2Jj2Q7E4n35jXbQOORFhkCexanrnqu6grpKd1y0HFE4/pwuPMPaM2nraUAIULc+VrQsNLpIxU8bY49jE7C29sRL7nM9Q9i0xADDV788p/3iD+KxfXS+RdXvzyn/eIP4rF9dIAEIQgAQhCAE07Oc7tPeiNpXsx55+se9ZBYNlmZoX0PHH3LEZ7/AB49aHFZMCN2Bynl3bzKT60/dEkmvf8Akuhv/FL/AOtbFy40rnspMDSbOmv1ZRWSGn1uYaOmpqnRYqBTMLWOdOW77XOFrcr2HE7lrYdpU0hEqFWbzRi2vsytyJ0zjpZrwOZFFK6R3BrS0tFzwuSPYehXuSidsmlqzBump6vZjpDpWOaB6lQ0rrlUOp301JRxUUEmUghF3yDcQ6Q2uCMjle2V7ZLXNCOqqSojnhaWyRm7b2IOVi1wvm0gkEdadmXM58NW+iXRiYC2Rytv6rb10XlQGGh0Ow5ObRXcOIuyC1/YfYs5dZ6WR5ml0Kx05OJxE7mxOk3lzorYTc5kEG/G61nWfSFXX1BnmZnYNa1uTWMF7MaCd2ZPWSUZlzD4at9EujHnKd+a6I//AD2f7Y1b5C4i2tnnPNhhpX7Vx80XcxwBPYxzv9K8drhHJBTxVOiWzmmhZCx7qhzbhrWgnCG5Xwg2zVDTmt9VNTmlp6WOjpnHnRwDN/TjflcGwvkL2zuMkZlzD4at9EujGHIzOBNXvwhzRRyOwHcW4r4T1EZJBpXXGmmgfGzRlJA57QBJGTiZmDdvN6retTaj6al0fJM51KZ2zQmJzTJg5pIJzAN8svWrdbpalfE9rNCsjc5jmseKl5LHFpDXgFudjY26kZlzD4at9EujLGoH+TaZ/wDBH/tmVmM/K+h/1q3Ro/1TUh7yA32x/TWv6A0vNTUdZTeTl/ljGsxYw3Z4Q8Xw2OLz+kblBqjpGp0fVsqI4y612vYTYSRu85hPDcCDwLQUZlzD4at9EujHfLj/AJsf3eHveufrZNf9ZHV1Zt3w7E7NjMGPHk3FnisN9+jgtbUhDTi7PcYavfnlP+8QfxWL66XyLq9+eU/7xB/FYvrpBwEIQgAQhCAFEvnO7T3oAWcnnHtPesHBYbVmy+tjH3+PYs2gevrWA8ePivR48fBRQM1HlJ1QqK9sAp5GRmMyF2N723Dgy1sLTfzStGPI5pH0iH76b8NdqDulSBW4VWlZENVs31OJHka0j6RB99N+GojyRaR9Ih++l/4Lt9Q7K3T3byqrnZ+PioVcVKLsrE4qT3k+pxsckOkfSIfvZvw178z+kfSIfvpvw12GefAMxn47VB5W7ikS7RyOz3+wxU5y1TfU5L8z+kfSIfvpvw0Dke0j6RD99N+GuvR1J45q6HZCybTxrqbEJRlHi+pxQ8j2kfSIfvpvw178zukfSIfvpvw12jisr+AmLEy8iPi+p9Ti3zOaR9Ih++m/DXg5HdI+kQ/fTfhrtd17fwVLv5HLy5vqcPl5Eq8m7pacm28ySk29cai+ZKt/aU325Pw13R3rWHjx/dceJmtiHdp6s4zorkarI6iGR0lPZk0bzZ8l7Ne1xtePM2C78lMW8do8XTZWsPUlNPMKqRUdgQhCsigQhCAFU3nHhme9RX8eMlJO7nO7T3qPx44FYM34maEdjIHx4zWr6W10fDUTxMpHzNpomTTPbLG2zHtLrhjrYiA1243yWz+PA4LQtZ9QJKuorZLWL4KcUx2hwuljDsbJGA2LTYN5w43CbSyt+IhO/A2tutlLghL542eUMa+Jsj2tc5rwCCGk3427VcdpunbO2B08QmfbDGXtDzfdZt7/ABWgaY1PqZpHu2Jw1NNBE+KOqjiZC6MFro33Y7HFniGDMdCaQ6AqIKiUCngnjmqoajbzPBMTWMY0twEY3SNLOYRlzrmycoxSvcXdvQY6H13gqSQXxxSNdMwROlaX4Ynua6S2RsQ0nduB6F5o3XWkmhfMJmMZG8scXvaLHEWtOTzk6xLekZpFo7VKWMUpdGwPj0jPUSkOZfYybUNN/wBI2czLq6lQGgKltLsTACYqx88ckVQ1kjg98rhJESMLXNxAYX5EOO6yrT7m7bfqvP8AwNjntaxtektZKdrWSOniEb/McZG4X9OE3zS9+t8LamSGV7IwxsTmvfI0CTahxAaD0W33O9a9T6CqotjK6CGZ4gmhfEDHGGmSUva/IBhJGT7AXz3qSt1Sle2s/JQ3lo4IYQ2wa2RjCHNYHZsaDhtfoHQszJRcm5SvfzX1W/HPfgWs00lZe7G4jTMIk2ZljEl7YMbcV8OO2G9/N53YiTW6EUs00L4p9jhxNbPG0AucGjFI44W79532yWtR6qSO8uxBrTUQwxxPJBILafZu3ZgYvaEsGptQ+mnbs3NldTRQNx1LHh2CZkhDQ1gDGDCbXN8yLKxho0ou+bly42v78hdVza25m9UuuMLqmankcyJ8crYmB8jbzF0bX3Y055YgLXOaZ/K0Of5WPKUQnntynJAERz8/Mc3fmtA0xqzUyy1jGwxYKyene2d0jccLIhHd2C2InJ1gDvvfeFPVaCqxK9giY6F2lI67a7ZoOzxsJZsyL4hY9WWV1f8A6TV1JdSv4trG5waxUr5BE2ogMhxARiRpcS0kOGG97gh2XUUDWekEux8pg2uIM2e1Zixk2DcN74r5W3rRIdWZQYnYGBzdKSVTiC2+wcX2N95Nizm9SUaq17fK4HOu5r6ip8nYyWEmIzF5c6WEDbDIG+Jxwk7tyXGpCV3DW3+f4JOMlZPidjevLeP6/wBVBDN0qbH48fFQjUU9STi1oSRMzHaE0Spjsx2jvTVaWEtZlatwBCEK6IBCEIATTnnO7T39KxHjxuWdQ2zies9XFRhwtvHuXnpaSdzSWxl48DgltVrPBFt8byPJWsdPzXHC2QXYchz7jouQmI7VpusepVRO+r2E0LY62KJkofG5zmuiBDcBabWPEndmmU8rer9/6ISuthzVa90cUpjfIQ8OY135OQtYZGtdGXvDcLQQ4WJPT0Gy/WfX2OKRsMJD5RUwQyAseWNxuAc3aCzdoAb4b8N2RXmk9SXyR1jBIwGqfSObcO5vk7Yw4O6b4Da3SqNbqTO6SQMliED65tbhdG/aYw8OczEDbDkSDa+4bk2TppWb96eRBZr6DXWrTj4GsETWvlmlbDEHEhuJ1yXPIzwgAnJLItOyxCU1uyDY8BEsOIscHuw4SwkvaWuIvwsepX9Z9EmoYzA8RywytlicRiAe24s5uV2kEg9q1uXUuWQVDpHU7JJ2xNIhjc1nMmEznvJN3PdmL9ixnKjONptLXXe+62/b7/gu2mndL+BtUa4U7GhznSWLXPyhlJbG1xaZHgNuxlxvNrrKu1ypYnFj5CC0MLrRyODWvALXOcGkBpuM78VR1p1YmqnktlZs3QujwSCQhjySdqxrHAOdYgc7dZYVOqD3x1bdowGphp4m5GzTC3CSekHgkwhhrJyk9eF/NeXBX6E5Sq3dl76jKPXOlLJH7QhsJYJLxyAjaGzHWLblp4EZIZr/AEYyMjxZ4Y7FDKMBNsJfdnMabixNr+oqjpTVF8rqgh7RtxSAXa44fJ34nX6b8FLpTVV8wrAJGjyp9O5twebsQy4d03w5W6U2msMt2+HHb5fLzfQjJ1eXvXz+3UbVetFOJtgXu2geI77N+DakYhGZcODHbPDdJIteNrG4sAjwVbIPyrJrOY54aCLMFpDnzT5uWK11lUaoTyVgmdKx7W1TKhmISGRsbf8AsNGLA1gzNwLk71FLqfMNowyxbN1a2rZzXYx+UD3sdnbcABb+ibKOHSzX5f54EE6m1i7onWpri5spDXmrnp4Wsa4l4iI5xAvawzLsgOpbFHEL3DRc7yBme08VqFDqhJFU+URyNxmedzwQS19PM4OwfRe0i4cPWn1Xq/BK7HJHidYC+J4yG7IOAVabpZlkenl7X5Gxz28SHbCopZDi3rKLdlwXkozUpO8dAS1JaWQhwz4jvWyLWYPOb9Yd4WzLb7Jbyy/YoYvdAhCFslIEIQgBRpvzT44qjHT4rAZJhpQXHrShzzisCvLY5pV25K60RrULunZFytiwM3rTf/mJpqir2riYYY6XZsaG4jJMXiwJtvIHnGwsTktoqrmw6Uvq+T2OoM7nveDO2ntYN/Jvpy5zHtvcOzdmCLEZLuHiqtd2Vklb1X9iNVuFNc7is68bYxBhfE7y2GnkaNjNfaNc9oxtcW4HAec03BaRZWoNcnTMkdHBOI9nUbGoLWmNz4WuuSASWNu02LgA61lfZqMA2LHMXujqo6q7YYomkxNLWxhkYADecSTmbkqvQ6lmIOjbVTeThs4jgs0NZtw4OxOGcjW4nFrXbieNloypU4vV+/fMrKcmjVaDXR74WbSGXbOpNu1xEYbMWtGNzQHDCLm9ja47Rdxq1pB9RSxyyNwOcwOO6xuAcbQCbNPAHNRu1SY10LcbiIKZ1KMgMTHta0uPQeb70x0FoV9PSbJsm1cxpEReAwABto2HDwuBnvzK83Vp0K0pKCs7+fnt6M0oOcLOW1v4EdLrmx7heKVsbopJxI4x22EfnSFoeXDOww2vzhlvWVNr1CWSvcyQbGEVGEPieXQl7WXGB5DXAubdrrEXVTVTVCdrtlJC5sM0MrKt0rKZrnFzchDLC4yP5xJu/hnvWz0vJwHU00MlQ5wlhEDS2GGMsYHB2I4GgvecIBJPDctan2bhs9rer9+9CpLE1bFeXX6OITY6KsHk4Y+a+x5kEguyU/lOOfNFzkb2sUy0rrXBT1LIXwS4ZHxRiW8YaXS2DSyNzxJI0EgOc1pAN+hWtJ6jMm8svK8eWwQwus0cwRBwDm9JOLiqVdybNkqHS+UPaHy08zm7ONx2kGAMG1IxiOzPMBsCb9S2Vh6KVsqKbqT5hSayNklc2KnqDEHzRNqQ1pi2sQOIEA4msuC0PIsSLLU9Da6SSwwbaKV0skD5GvtG1s7o83hgDhh4bwAVuUeqfk8hLKuZsBllmbTDCG7SW+PE8c58YLnODDle2+ySR6pMi8kaJHOFLFLG0kAYxIACTbcRbgsjtKOHhTcLf7s7eti3h3UlK5nqXpSSppI5ZGYXO6LBrxfzmgEkDhY55FP3iyV6saCNJAItq6Vrf8PE1rSxnBvN87O5uelMsyVk1FFSeRaN6fYuwu0sxJE9TscFhsLC6yjYnwUo2TISaepNHFzh1Ed6fJAx2Y+sO9P1vdnWtK3kZ+J3QIQhahUBCEIAX1zb3VeDRfEnepdKyYWH1pTQ1ryTdxsAvPYmrRhiFGors0aUJuneLsW2QjbWPBNWuHStZdI7ESDvKsxteW3zVfDY1QclGHFsbVoOVrsZ6Q0hHGxznua1rd7nGwGdsz2kKj8pxtJaXAG17ndmMVgewg9hVSKm2oIcMTTkQ4XB7Qciq8z3CYgQCRuEAEYb2sbg34WJFuvts1Yp1bScbXCNGMdLkM1fEZDzxvtln4HWrUek4B/3W+3qv3Je6mcX3NMMN7DDhvbLddvDndG4ItgJIpANxGY/VA3EZHhlv9WdCFNQbk48eZbaTSSf4G7NNQA22rTnbI8cgAfaFdh1jp8gJG36Bnwv3LVxMTcGmG/KwaOsXy7c1nAcQOGDMOw4QBut52Y3cFZp4yUPkSYqWGjLe/obO7WSAOwl1jcgAjDexIuCbAi4I7Ql1drQ39FzbC+4kmwJBNrbuafBS+qcXB3/AE7RbCBcNdiJuHu3DFub1559CrPab/m3Xfm9f0d//IqWJxdWSyp9GkcpYemtS9HpJsly12Kxzzus2vSravHmwEX6CPabBW6OZzr424De1ukcD46FhylK93+UW8iS0GfyoGjzViNJ9AVZ7b+vvRHHkmfEV3K19BXdw5Fg6TKy8rK8pqPGbWTNuh+tXKFLE1lmT0EznShoLo6g42/Wb3hbUkXydZwPQR3p6t3sunUpqan5FDFSjK2UEIQtcpghCEAKq+mMpw3tnmqz9G7JhN7qLSFW4THCbWyPtUtXJcNaXbyvM1Z0ZznLL4lpe5qRjOKir6Mr0dLjIHt7E6kaGsIA4WA6zkFHSQtYMjv6SpX2JGe43+Cu4XDqjT4ZmIq1M8vIp1lE8U7mRP2b7Cz8IfhNwScJyOVx60obRyvkc5s2EEDLADmBYkXPHoWySPFjmFWEbGMuPWu1qSvHLZJI7TqtJ82IpKKe5/6jIAZljb77uGVrZZX6yqhp5MNhLc3HOLeAbhOV+J53amNRPc9Sxa1Ydas6jtHY0IXSuxV5DJZwMpJIaGnDa1iScgc7rOhopgbbc+a4A4Bvwusbm988J9SvvYsI3WPtH8lVjNwmn58kNcrpkHkErs9sbm9rN3X9frHRdZ/JMtxeYkAg2t23abnMG6Z0rgCGnf4H8ljLMb7vYr2mS8vwIzyvZFQsAUL1efHcdCpOy3rOrQyjoO564qywc3tVIm6ZaMiDrX6c1LDf1KmVcTlTwxuM9G0uFtzvKurxBcvZUqcaUFFGLKTk7sq1kti0dJHemKUVXOe23AjvTdGGk5Tn+wVVaMQQhCuiAQhCAFD9E4nucTvcT71WkoMUmG+Q/mrr6kguz4nvS2CvAe4k7yvNYhYaLUWt3qadPvGm78C47QreBsqb9HODrDNWxpVvSvW17d9widPCT+Wy+x2Mq0dyajogGc4ZqpVw4GnrPuA/qrLa7oKraTku0HtTK/dKj4OCIQz5/FxF7W3Ur223Ip5Ob2b1LJ08FlQgnC5cb1sQAHiq7hmFdcbi6plvt3+rgkVo2tYnBjCibYgu3dPURZevOdutSQuGEXF8lnJz8hlbctWMP6aSZUcvFdld4VKoYr2GyiMVyqtannVh0JWF4avWSkA29ysTQWOeQVmgp7nJo68/eqVPDSc8idhsqiUbsWCeTpcshO88StgNMBwWOBnEK5/xlSO9RifiYv8ASUaWlfzTiO8d4WypVE8ZDrCar0HZ1KNOLUXyM/EzcmrghCFplUEIQgBVpFmEE9qUMoiQmGkpy44fpfzU8VO625ear0Y4is7LRGpTm6cF5iSTR54BT0FDzrOTQxu/VVV0tnKr8FSpTU3cZ30pqyM/IxjAGQ4nqRpS2HLrHsVuXmtPTk72HcqzW4rg8SSr9SklF047y92ERm21J8BOx+A34XsVccwZWNxvXlbBkVVpnWyWLrRl3b2LvzrMiWeXJQxuyspJF4RZKndyvcmrJWMo5ypRKexVohmrkEN3ADpz7E+i5z0ITsi3Swm13Zk8OgdfWvZId9uHerxiCpU0l3OJ3EB1ujwFuSoxgowfHiUFNyvIqT7xu3+DZNaSEMb7yqNNFjffK2RNt2W4Jm9GDp6yqdDlaW0SGTNVJArhCqPUq6uFMqxy88fWHetjWuFv5RvWR3hbGp9mX8afNEcV+kEIQtcpghCEAV3wtJ3D2LJDt6FWsk9BtzCOS9+oqsWXeCBx9wUk7sLr9IsVILAXSH4/C+HtDFpquJVrn+Orx3KGJ+Qtwy9Swq5rlZ0rDb3rOlNzrOxYUcsNSHSByS1oTOvhORPWVQjasvGRbq6lui1kMizd2qN6tubzVWI4JVSFicZXPYE10XHmXdgH80sZH0J/TQ4GAe3tWj2dSbnd7IrYmdlbmFTmw24iw9eSqSUgAFja5wm28i99/YrE5JLR9LPssszYv4Zb+m/9lrVIRqN3+39ynFuKCmgDW2CzesiV4QrCioxyoXe7uyKypv3K68qjIVRxGiH0yF18TLfrDvWwJEwc5vaO9PU3s9fO/sRxPAEIQtQqAhCEAQu3oQ7ehV2MIqhl2n2qtUVN2jsV5KKqA48I4lUsW5QV48dP4H0Um7MKSHG653BMWU4BuO9ewQBjQB/c9KkXaGHVOPi3OVKjk9NinWx3B6ePUErDLFPJxzSlTt6pY2ksyZYoS0seWuLKq1matZLOOnxHLj4uVSlSdRqw5Sy7mejKe7sR3Dd2q++RYus1oAVWaoAF1qxUcPTy3+5Ud6krlgtLsxvacuggqSlhLRnmSbn4JdoqvLpHA/pWw+r+/uTdMws4Vo97Hz99CNVSg8rMHDNek5LB4zXsqs3tcVYhkdkqb96syFVlm13dlqmrElOQHjt96cJLGcx2jvTpXsC/C0IxG6BCELQKwIQhAEZYjZqRCjkR25Hs1FJTHECLZb79CsoUZUoyVmdUmiq6N98sNu037l7s3/R9p+CsoUe5XNnc5Ulp3OFubn1n4Km7QzifOHtPwTdCVUwdOp82pONaUdhR8jHpHtKtw0haMsI7Lq4hEMHSpu8UEq05blJ9I48R49Sp1OiZHcW29fwTlC5UwVOorSv1CNeUdhA3QMgPnN9p+Ca00L8NpMJI4i+faLb1aQo0MDSoO8L9Ts68p/MQmBeSQE9CnQrTpxYrMyi+iceI96jGjXdLff8ABMkJLwlN6sYq0kL2UDgRu3jp+CYIQm06UafykJTctwQhCaQBCEIAEIQgAQhCABCEIAEIQgAQhCABCEIAEIQgAQhCABCEIAEIQgAQhCAP/9k="/>
          <p:cNvSpPr>
            <a:spLocks noChangeAspect="1" noChangeArrowheads="1"/>
          </p:cNvSpPr>
          <p:nvPr/>
        </p:nvSpPr>
        <p:spPr bwMode="auto">
          <a:xfrm>
            <a:off x="215900" y="-1068388"/>
            <a:ext cx="1809750" cy="2524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8919092"/>
              </p:ext>
            </p:extLst>
          </p:nvPr>
        </p:nvGraphicFramePr>
        <p:xfrm>
          <a:off x="230024" y="2492898"/>
          <a:ext cx="8734464" cy="403225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84078"/>
                <a:gridCol w="1564394"/>
                <a:gridCol w="2166215"/>
                <a:gridCol w="3319777"/>
              </a:tblGrid>
              <a:tr h="273107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69850" dist="43180" dir="5400000" sx="0" sy="0">
                              <a:srgbClr val="000000">
                                <a:alpha val="65000"/>
                              </a:srgbClr>
                            </a:outerShdw>
                          </a:effectLst>
                        </a:rPr>
                        <a:t>Wortbildungsarten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593" marR="25593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421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b="0" dirty="0">
                          <a:solidFill>
                            <a:schemeClr val="tx1"/>
                          </a:solidFill>
                          <a:effectLst>
                            <a:outerShdw blurRad="114300" sx="0" sy="0">
                              <a:srgbClr val="000000"/>
                            </a:outerShdw>
                          </a:effectLst>
                        </a:rPr>
                        <a:t>implizite Derivation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b="0" dirty="0">
                          <a:solidFill>
                            <a:schemeClr val="tx1"/>
                          </a:solidFill>
                          <a:effectLst/>
                        </a:rPr>
                        <a:t>(suffixlose Ableitung)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593" marR="2559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b="0" dirty="0">
                          <a:effectLst>
                            <a:outerShdw blurRad="114300" sx="0" sy="0">
                              <a:srgbClr val="000000"/>
                            </a:outerShdw>
                          </a:effectLst>
                        </a:rPr>
                        <a:t>explizite Derivation</a:t>
                      </a:r>
                      <a:endParaRPr lang="ru-RU" sz="1400" b="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b="0" dirty="0">
                          <a:effectLst/>
                        </a:rPr>
                        <a:t>(</a:t>
                      </a:r>
                      <a:r>
                        <a:rPr lang="de-DE" sz="1400" b="0" dirty="0" err="1">
                          <a:effectLst/>
                        </a:rPr>
                        <a:t>Präfixal-suffixale</a:t>
                      </a:r>
                      <a:r>
                        <a:rPr lang="de-DE" sz="1400" b="0" dirty="0">
                          <a:effectLst/>
                        </a:rPr>
                        <a:t> Ableitung)</a:t>
                      </a:r>
                      <a:endParaRPr lang="ru-RU" sz="1400" b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593" marR="2559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b="0" dirty="0">
                          <a:effectLst>
                            <a:outerShdw blurRad="114300" sx="0" sy="0">
                              <a:srgbClr val="000000"/>
                            </a:outerShdw>
                          </a:effectLst>
                        </a:rPr>
                        <a:t>die substantivierten Verbindungen</a:t>
                      </a:r>
                      <a:endParaRPr lang="ru-RU" sz="1400" b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593" marR="2559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b="0" dirty="0">
                          <a:effectLst>
                            <a:outerShdw blurRad="114300" sx="0" sy="0">
                              <a:srgbClr val="000000"/>
                            </a:outerShdw>
                          </a:effectLst>
                        </a:rPr>
                        <a:t>Substantivierungen in den Sprichwörtern</a:t>
                      </a:r>
                      <a:endParaRPr lang="ru-RU" sz="1400" b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593" marR="25593" marT="0" marB="0"/>
                </a:tc>
              </a:tr>
              <a:tr h="273107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69850" dist="43180" dir="5400000" sx="0" sy="0">
                              <a:srgbClr val="000000">
                                <a:alpha val="65000"/>
                              </a:srgbClr>
                            </a:outerShdw>
                          </a:effectLst>
                        </a:rPr>
                        <a:t>Beispiele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593" marR="25593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78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b="0" dirty="0">
                          <a:solidFill>
                            <a:schemeClr val="tx1"/>
                          </a:solidFill>
                          <a:effectLst/>
                        </a:rPr>
                        <a:t>der Austausch 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593" marR="255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</a:rPr>
                        <a:t>die Spannung 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593" marR="255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</a:rPr>
                        <a:t>das Lauflernen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593" marR="255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</a:rPr>
                        <a:t>Erst die </a:t>
                      </a:r>
                      <a:r>
                        <a:rPr lang="de-DE" sz="1400" b="1" u="sng" dirty="0">
                          <a:effectLst/>
                        </a:rPr>
                        <a:t>Arbeit</a:t>
                      </a:r>
                      <a:r>
                        <a:rPr lang="de-DE" sz="1400" b="1" dirty="0">
                          <a:effectLst/>
                        </a:rPr>
                        <a:t>,</a:t>
                      </a:r>
                      <a:r>
                        <a:rPr lang="de-DE" sz="1400" dirty="0">
                          <a:effectLst/>
                        </a:rPr>
                        <a:t> dann das </a:t>
                      </a:r>
                      <a:r>
                        <a:rPr lang="de-DE" sz="1400" u="sng" dirty="0">
                          <a:effectLst/>
                        </a:rPr>
                        <a:t>Spiel</a:t>
                      </a:r>
                      <a:r>
                        <a:rPr lang="de-DE" sz="1400" dirty="0">
                          <a:effectLst/>
                        </a:rPr>
                        <a:t>, nach der </a:t>
                      </a:r>
                      <a:r>
                        <a:rPr lang="de-DE" sz="1400" u="sng" dirty="0">
                          <a:effectLst/>
                        </a:rPr>
                        <a:t>Reise</a:t>
                      </a:r>
                      <a:r>
                        <a:rPr lang="de-DE" sz="1400" dirty="0">
                          <a:effectLst/>
                        </a:rPr>
                        <a:t> kommt das </a:t>
                      </a:r>
                      <a:r>
                        <a:rPr lang="de-DE" sz="1400" u="sng" dirty="0">
                          <a:effectLst/>
                        </a:rPr>
                        <a:t>Ziel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593" marR="25593" marT="0" marB="0"/>
                </a:tc>
              </a:tr>
              <a:tr h="2284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b="0" dirty="0">
                          <a:solidFill>
                            <a:schemeClr val="tx1"/>
                          </a:solidFill>
                          <a:effectLst/>
                        </a:rPr>
                        <a:t>der Gang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593" marR="255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</a:rPr>
                        <a:t>die Ausbreitung 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593" marR="255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</a:rPr>
                        <a:t>das Stehenbleiben der Uhr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593" marR="255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u="sng" dirty="0">
                          <a:effectLst/>
                        </a:rPr>
                        <a:t>Streben</a:t>
                      </a:r>
                      <a:r>
                        <a:rPr lang="de-DE" sz="1400" dirty="0">
                          <a:effectLst/>
                        </a:rPr>
                        <a:t> ist </a:t>
                      </a:r>
                      <a:r>
                        <a:rPr lang="de-DE" sz="1400" u="sng" dirty="0">
                          <a:effectLst/>
                        </a:rPr>
                        <a:t>Leben</a:t>
                      </a:r>
                      <a:r>
                        <a:rPr lang="de-DE" sz="1400" dirty="0">
                          <a:effectLst/>
                        </a:rPr>
                        <a:t> 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593" marR="25593" marT="0" marB="0"/>
                </a:tc>
              </a:tr>
              <a:tr h="2284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b="0" dirty="0">
                          <a:solidFill>
                            <a:schemeClr val="tx1"/>
                          </a:solidFill>
                          <a:effectLst/>
                        </a:rPr>
                        <a:t>der Anstieg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593" marR="255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</a:rPr>
                        <a:t>die Leidenschaft 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593" marR="255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</a:rPr>
                        <a:t>bei unserem Kennenlernen 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593" marR="255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u="sng" dirty="0">
                          <a:effectLst/>
                        </a:rPr>
                        <a:t>Lehre</a:t>
                      </a:r>
                      <a:r>
                        <a:rPr lang="de-DE" sz="1400" dirty="0">
                          <a:effectLst/>
                        </a:rPr>
                        <a:t> tut viel, </a:t>
                      </a:r>
                      <a:r>
                        <a:rPr lang="de-DE" sz="1400" dirty="0" smtClean="0">
                          <a:effectLst/>
                        </a:rPr>
                        <a:t>das </a:t>
                      </a:r>
                      <a:r>
                        <a:rPr lang="de-DE" sz="1400" u="sng" dirty="0">
                          <a:effectLst/>
                        </a:rPr>
                        <a:t>Leben</a:t>
                      </a:r>
                      <a:r>
                        <a:rPr lang="de-DE" sz="1400" dirty="0">
                          <a:effectLst/>
                        </a:rPr>
                        <a:t> mehr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593" marR="25593" marT="0" marB="0"/>
                </a:tc>
              </a:tr>
              <a:tr h="2284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b="0" dirty="0">
                          <a:solidFill>
                            <a:schemeClr val="tx1"/>
                          </a:solidFill>
                          <a:effectLst/>
                        </a:rPr>
                        <a:t>der Kampf 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593" marR="255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</a:rPr>
                        <a:t>die Wohnung 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593" marR="255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</a:rPr>
                        <a:t>das Schlangenstehen 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593" marR="255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</a:rPr>
                        <a:t>Wie die </a:t>
                      </a:r>
                      <a:r>
                        <a:rPr lang="de-DE" sz="1400" u="sng">
                          <a:effectLst/>
                        </a:rPr>
                        <a:t>Aussaat</a:t>
                      </a:r>
                      <a:r>
                        <a:rPr lang="de-DE" sz="1400">
                          <a:effectLst/>
                        </a:rPr>
                        <a:t>, so die </a:t>
                      </a:r>
                      <a:r>
                        <a:rPr lang="de-DE" sz="1400" u="sng">
                          <a:effectLst/>
                        </a:rPr>
                        <a:t>Ernte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593" marR="25593" marT="0" marB="0"/>
                </a:tc>
              </a:tr>
              <a:tr h="2284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b="0" dirty="0">
                          <a:solidFill>
                            <a:schemeClr val="tx1"/>
                          </a:solidFill>
                          <a:effectLst/>
                        </a:rPr>
                        <a:t>der Eindruck 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593" marR="255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</a:rPr>
                        <a:t>die Forschung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593" marR="255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</a:rPr>
                        <a:t>während des Radfahrens 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593" marR="255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</a:rPr>
                        <a:t>Richtige </a:t>
                      </a:r>
                      <a:r>
                        <a:rPr lang="de-DE" sz="1400" u="sng">
                          <a:effectLst/>
                        </a:rPr>
                        <a:t>Abrede</a:t>
                      </a:r>
                      <a:r>
                        <a:rPr lang="de-DE" sz="1400">
                          <a:effectLst/>
                        </a:rPr>
                        <a:t> gibt keinen </a:t>
                      </a:r>
                      <a:r>
                        <a:rPr lang="de-DE" sz="1400" u="sng">
                          <a:effectLst/>
                        </a:rPr>
                        <a:t>Streit 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593" marR="25593" marT="0" marB="0"/>
                </a:tc>
              </a:tr>
              <a:tr h="3147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b="0" dirty="0">
                          <a:solidFill>
                            <a:schemeClr val="tx1"/>
                          </a:solidFill>
                          <a:effectLst/>
                        </a:rPr>
                        <a:t>die Abfahrt 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593" marR="255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</a:rPr>
                        <a:t>der Studierende 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593" marR="255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</a:rPr>
                        <a:t>das Warmhalten der Speisen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593" marR="255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u="sng" dirty="0">
                          <a:effectLst/>
                        </a:rPr>
                        <a:t>Wiederholun</a:t>
                      </a:r>
                      <a:r>
                        <a:rPr lang="de-DE" sz="1400" dirty="0">
                          <a:effectLst/>
                        </a:rPr>
                        <a:t>g ist die Mutter des </a:t>
                      </a:r>
                      <a:r>
                        <a:rPr lang="de-DE" sz="1400" u="sng" dirty="0">
                          <a:effectLst/>
                        </a:rPr>
                        <a:t>Studierens</a:t>
                      </a:r>
                      <a:r>
                        <a:rPr lang="de-DE" sz="1400" dirty="0">
                          <a:effectLst/>
                        </a:rPr>
                        <a:t> 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593" marR="25593" marT="0" marB="0"/>
                </a:tc>
              </a:tr>
              <a:tr h="2284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b="0" dirty="0">
                          <a:solidFill>
                            <a:schemeClr val="tx1"/>
                          </a:solidFill>
                          <a:effectLst/>
                        </a:rPr>
                        <a:t>das Verbot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593" marR="255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</a:rPr>
                        <a:t>die Finanzierung 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593" marR="255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</a:rPr>
                        <a:t>durch Hochhalten 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593" marR="255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u="sng" dirty="0">
                          <a:effectLst/>
                        </a:rPr>
                        <a:t>Lesen</a:t>
                      </a:r>
                      <a:r>
                        <a:rPr lang="de-DE" sz="1400" dirty="0">
                          <a:effectLst/>
                        </a:rPr>
                        <a:t> ohne </a:t>
                      </a:r>
                      <a:r>
                        <a:rPr lang="de-DE" sz="1400" u="sng" dirty="0">
                          <a:effectLst/>
                        </a:rPr>
                        <a:t>Nachdenken</a:t>
                      </a:r>
                      <a:r>
                        <a:rPr lang="de-DE" sz="1400" dirty="0">
                          <a:effectLst/>
                        </a:rPr>
                        <a:t> macht stumm  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593" marR="25593" marT="0" marB="0"/>
                </a:tc>
              </a:tr>
              <a:tr h="2284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b="0" dirty="0">
                          <a:solidFill>
                            <a:schemeClr val="tx1"/>
                          </a:solidFill>
                          <a:effectLst/>
                        </a:rPr>
                        <a:t>die Feier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593" marR="255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</a:rPr>
                        <a:t>die Vermutung 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593" marR="255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</a:rPr>
                        <a:t>unser Beisammensein 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593" marR="255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u="sng" dirty="0">
                          <a:effectLst/>
                        </a:rPr>
                        <a:t>Arbeit</a:t>
                      </a:r>
                      <a:r>
                        <a:rPr lang="de-DE" sz="1400" dirty="0">
                          <a:effectLst/>
                        </a:rPr>
                        <a:t> ist des </a:t>
                      </a:r>
                      <a:r>
                        <a:rPr lang="de-DE" sz="1400" u="sng" dirty="0">
                          <a:effectLst/>
                        </a:rPr>
                        <a:t>Lebens</a:t>
                      </a:r>
                      <a:r>
                        <a:rPr lang="de-DE" sz="1400" dirty="0">
                          <a:effectLst/>
                        </a:rPr>
                        <a:t> </a:t>
                      </a:r>
                      <a:r>
                        <a:rPr lang="de-DE" sz="1400" u="sng" dirty="0">
                          <a:effectLst/>
                        </a:rPr>
                        <a:t>Würze</a:t>
                      </a:r>
                      <a:r>
                        <a:rPr lang="de-DE" sz="1400" dirty="0">
                          <a:effectLst/>
                        </a:rPr>
                        <a:t> 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593" marR="25593" marT="0" marB="0"/>
                </a:tc>
              </a:tr>
              <a:tr h="2631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b="0" dirty="0">
                          <a:solidFill>
                            <a:schemeClr val="tx1"/>
                          </a:solidFill>
                          <a:effectLst/>
                        </a:rPr>
                        <a:t>das </a:t>
                      </a:r>
                      <a:r>
                        <a:rPr lang="de-DE" sz="1400" b="0" dirty="0" smtClean="0">
                          <a:solidFill>
                            <a:schemeClr val="tx1"/>
                          </a:solidFill>
                          <a:effectLst/>
                        </a:rPr>
                        <a:t>Fernsehen 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593" marR="255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</a:rPr>
                        <a:t>die Zugehörigkeit 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593" marR="255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</a:rPr>
                        <a:t>dein Zurückkommen 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593" marR="255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</a:rPr>
                        <a:t>Es liegt nicht um </a:t>
                      </a:r>
                      <a:r>
                        <a:rPr lang="de-DE" sz="1400" u="sng" dirty="0">
                          <a:effectLst/>
                        </a:rPr>
                        <a:t>Anfan</a:t>
                      </a:r>
                      <a:r>
                        <a:rPr lang="de-DE" sz="1400" dirty="0">
                          <a:effectLst/>
                        </a:rPr>
                        <a:t>g</a:t>
                      </a:r>
                      <a:r>
                        <a:rPr lang="de-DE" sz="1400" u="sng" dirty="0">
                          <a:effectLst/>
                        </a:rPr>
                        <a:t>en</a:t>
                      </a:r>
                      <a:r>
                        <a:rPr lang="de-DE" sz="1400" dirty="0">
                          <a:effectLst/>
                        </a:rPr>
                        <a:t>, sondern wohl am </a:t>
                      </a:r>
                      <a:r>
                        <a:rPr lang="de-DE" sz="1400" u="sng" dirty="0">
                          <a:effectLst/>
                        </a:rPr>
                        <a:t>Enden</a:t>
                      </a:r>
                      <a:r>
                        <a:rPr lang="de-DE" sz="1400" dirty="0">
                          <a:effectLst/>
                        </a:rPr>
                        <a:t> 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593" marR="25593" marT="0" marB="0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267744" y="260648"/>
            <a:ext cx="39850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Substantivierungen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495708" y="1194128"/>
            <a:ext cx="13965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>Nomen</a:t>
            </a:r>
            <a:endParaRPr lang="ru-RU" sz="2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 descr="D:\Users\georg\AppData\Local\Temp\FineReader11\media\image3.jpe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775" y="1025856"/>
            <a:ext cx="710012" cy="973324"/>
          </a:xfrm>
          <a:prstGeom prst="rect">
            <a:avLst/>
          </a:prstGeom>
          <a:noFill/>
        </p:spPr>
      </p:pic>
      <p:pic>
        <p:nvPicPr>
          <p:cNvPr id="8" name="Рисунок 7" descr="D:\Users\georg\AppData\Local\Temp\FineReader11\media\image1.jpe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935600"/>
            <a:ext cx="792088" cy="1063580"/>
          </a:xfrm>
          <a:prstGeom prst="rect">
            <a:avLst/>
          </a:prstGeom>
          <a:noFill/>
        </p:spPr>
      </p:pic>
      <p:pic>
        <p:nvPicPr>
          <p:cNvPr id="11" name="Рисунок 10" descr="D:\Users\georg\AppData\Local\Temp\FineReader11\media\image1.jpe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028153"/>
            <a:ext cx="648072" cy="971028"/>
          </a:xfrm>
          <a:prstGeom prst="rect">
            <a:avLst/>
          </a:prstGeom>
          <a:noFill/>
        </p:spPr>
      </p:pic>
      <p:pic>
        <p:nvPicPr>
          <p:cNvPr id="12" name="Рисунок 11" descr="D:\Users\georg\AppData\Local\Temp\FineReader11\media\image2.jpe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0200" y="1033026"/>
            <a:ext cx="629792" cy="96615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509476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utoShape 2" descr="data:image/jpeg;base64,/9j/4AAQSkZJRgABAQAAAQABAAD/2wCEAAkGBhQSEBUUExQUFRUUFBUVFBcUFRcXFxUSFxUWFRUVFRUYHCYeGBkjHBYUHy8gJCcpLCwsFR4xNTAqNSYrLCkBCQoKDgwOGg8PGiwkHyQsLy80LCwtLCwpLSwsLywsLiwsLCksLCwsLCwsKiwsLCwsLCwsLC8sLCwsLCwsKSwsLP/AABEIAQkAvgMBIgACEQEDEQH/xAAcAAACAgMBAQAAAAAAAAAAAAAABQMEAgYHAQj/xABLEAABAwICBQcHBwoFBAMAAAABAAIDBBESIQUGEzFBByJRYXGx8BQyVIGRodEVF2JykpPTIzRCUlN0s8Hh8TM1grLSJENzwxZEdf/EABoBAAIDAQEAAAAAAAAAAAAAAAADAgQFAQb/xAA0EQACAQIEAwYFAwQDAAAAAAAAAQIDEQQSITFBUZEFEyJhofAUMlJxsUKB0SPB4fEVM0P/2gAMAwEAAhEDEQA/AO4oQhAAhCEACEIQAIQhAAhCEACEIQAIQhAAhCEACEIQAIQhAAhCEACEIQAIQhAFaSsF7Ai433O71cVh5V9NvuS2pPPd9Y96hssWWPkpNWLqw6a3HHlf02+5e+U/SHuShoUjQpRx0n+n1YOguYz8o+kPcjyj6Q9yoN3LwlT+LfL1ZHufMYCo+kPcjyj6Q9yotWSksU+XqzndIu7c/rD3Lx1TYXLgB0myqALGcZW6fBQ8S7N29WCpK5cFXf8ATb7l75R9Ie5KSVm1yTHHN8PVk3h1zGflH0h7lgdING+RntHxVQHxuQ9gcOcL9oumPFSa8K63IqkuJa+UW/tGe1vxR8pN/aM9rfilcuiWO3XHZmPYVTl0M8brO9x96o1cfi6f/kn9m/8AY6OHpS/Vb9jYPlJv7Rntb8UfKTf2jPa34rUpIS3zgR2hYqg+36qdnT9WPWAi/wBX4Nxj0gy/+Iw3y3jf7VdWi0v+Iz6ze8Lelt9l4+WMjJyVrWKWKoKi1Z7ghCFrlQEIQgBDUu57vrHvWFlJOOe76zu9eNXmJK8n9zUT0QBqyaENb0FShMjE42eEqNa7rprxHo4RGSN8m1LwMGEWLMN74j9Jav8APlT+jT/aj+KeqM5q6WgpzitGdLHjx49akv0rmR5dKf0af7UfxXo5daf0af7UfxTFh6i4Ee8idPYFFO5c3HLxT+jT/aj+Khfy5U5/+vP9qP4rtShUy2SCNSN9WdGAWYauajlvp/R5/tR/Fejlxp/Rp/tR/FV44Sr9Ix1oczpoWQcuZDlzp/Rp/tR/FZDl1p/Rp/tR/FOWHqciDqx5nTLeP6r2/grmXz60/o0/2o/ig8utP6NP9qP4qfcVORzvInTTmMx/NVZdFxu3c09XwXOvn0p/Rp/tR/FZfPtT+jT/AGo/ilzwjqK04X6HVWUflZvLdDOa9pBBAc09B3hbUuSaP5bYJJo4xTzgvkYwEujIBc4NBOd+K62rGAwccMpZVa4uvWdS1+AIQhaRWBCEIARVA57vrHvKxDfHi6lnZznfWPescHavNyj4maaeiAM61mRlvXrR60PTUrIi2co5dvMpPrTd0S5Iuucu45lJ9afuiVSo8gotF6Pml0fFUyVMbi9zpHMOJmHM2BvfF1blr4b/AKkUqvzM5chdHp9X6DS0UnkET6SsiYZPJ3SF8czBvwOOYOYHCxIuLG4WclmhYamqnZPG2RrKOaRodfmyNdGA7I7xc+1WBZpaF4zcOwLd9fNCQwUWi5Io2sfPSl8zhe734YTidc7+c72oA0lC6lpibR9BS0Bfo2KofUUkcr3mVzDiwsxG2F1ySSeCpv1YotJ0ss2jWPp6inbjkpXuL2vZnnE453yNusWIFwUAc5Qt65KNE088tUaiFszYaV0rWuJAxNcDkRuuMvWoK3XDR74ntZoiKN7mOa14ncSxxaQ14GDMgkG3UgDTELpXJHoSimhrJa2Jj2Q7E4n35jXbQOORFhkCexanrnqu6grpKd1y0HFE4/pwuPMPaM2nraUAIULc+VrQsNLpIxU8bY49jE7C29sRL7nM9Q9i0xADDV788p/3iD+KxfXS+RdXvzyn/eIP4rF9dIAEIQgAQhCAE07Oc7tPeiNpXsx55+se9ZBYNlmZoX0PHH3LEZ7/AB49aHFZMCN2Bynl3bzKT60/dEkmvf8Akuhv/FL/AOtbFy40rnspMDSbOmv1ZRWSGn1uYaOmpqnRYqBTMLWOdOW77XOFrcr2HE7lrYdpU0hEqFWbzRi2vsytyJ0zjpZrwOZFFK6R3BrS0tFzwuSPYehXuSidsmlqzBump6vZjpDpWOaB6lQ0rrlUOp301JRxUUEmUghF3yDcQ6Q2uCMjle2V7ZLXNCOqqSojnhaWyRm7b2IOVi1wvm0gkEdadmXM58NW+iXRiYC2Rytv6rb10XlQGGh0Ow5ObRXcOIuyC1/YfYs5dZ6WR5ml0Kx05OJxE7mxOk3lzorYTc5kEG/G61nWfSFXX1BnmZnYNa1uTWMF7MaCd2ZPWSUZlzD4at9EujHnKd+a6I//AD2f7Y1b5C4i2tnnPNhhpX7Vx80XcxwBPYxzv9K8drhHJBTxVOiWzmmhZCx7qhzbhrWgnCG5Xwg2zVDTmt9VNTmlp6WOjpnHnRwDN/TjflcGwvkL2zuMkZlzD4at9EujGHIzOBNXvwhzRRyOwHcW4r4T1EZJBpXXGmmgfGzRlJA57QBJGTiZmDdvN6retTaj6al0fJM51KZ2zQmJzTJg5pIJzAN8svWrdbpalfE9rNCsjc5jmseKl5LHFpDXgFudjY26kZlzD4at9EujLGoH+TaZ/wDBH/tmVmM/K+h/1q3Ro/1TUh7yA32x/TWv6A0vNTUdZTeTl/ljGsxYw3Z4Q8Xw2OLz+kblBqjpGp0fVsqI4y612vYTYSRu85hPDcCDwLQUZlzD4at9EujHfLj/AJsf3eHveufrZNf9ZHV1Zt3w7E7NjMGPHk3FnisN9+jgtbUhDTi7PcYavfnlP+8QfxWL66XyLq9+eU/7xB/FYvrpBwEIQgAQhCAFEvnO7T3oAWcnnHtPesHBYbVmy+tjH3+PYs2gevrWA8ePivR48fBRQM1HlJ1QqK9sAp5GRmMyF2N723Dgy1sLTfzStGPI5pH0iH76b8NdqDulSBW4VWlZENVs31OJHka0j6RB99N+GojyRaR9Ih++l/4Lt9Q7K3T3byqrnZ+PioVcVKLsrE4qT3k+pxsckOkfSIfvZvw178z+kfSIfvpvw12GefAMxn47VB5W7ikS7RyOz3+wxU5y1TfU5L8z+kfSIfvpvw0Dke0j6RD99N+GuvR1J45q6HZCybTxrqbEJRlHi+pxQ8j2kfSIfvpvw178zukfSIfvpvw12jisr+AmLEy8iPi+p9Ti3zOaR9Ih++m/DXg5HdI+kQ/fTfhrtd17fwVLv5HLy5vqcPl5Eq8m7pacm28ySk29cai+ZKt/aU325Pw13R3rWHjx/dceJmtiHdp6s4zorkarI6iGR0lPZk0bzZ8l7Ne1xtePM2C78lMW8do8XTZWsPUlNPMKqRUdgQhCsigQhCAFU3nHhme9RX8eMlJO7nO7T3qPx44FYM34maEdjIHx4zWr6W10fDUTxMpHzNpomTTPbLG2zHtLrhjrYiA1243yWz+PA4LQtZ9QJKuorZLWL4KcUx2hwuljDsbJGA2LTYN5w43CbSyt+IhO/A2tutlLghL542eUMa+Jsj2tc5rwCCGk3427VcdpunbO2B08QmfbDGXtDzfdZt7/ABWgaY1PqZpHu2Jw1NNBE+KOqjiZC6MFro33Y7HFniGDMdCaQ6AqIKiUCngnjmqoajbzPBMTWMY0twEY3SNLOYRlzrmycoxSvcXdvQY6H13gqSQXxxSNdMwROlaX4Ynua6S2RsQ0nduB6F5o3XWkmhfMJmMZG8scXvaLHEWtOTzk6xLekZpFo7VKWMUpdGwPj0jPUSkOZfYybUNN/wBI2czLq6lQGgKltLsTACYqx88ckVQ1kjg98rhJESMLXNxAYX5EOO6yrT7m7bfqvP8AwNjntaxtektZKdrWSOniEb/McZG4X9OE3zS9+t8LamSGV7IwxsTmvfI0CTahxAaD0W33O9a9T6CqotjK6CGZ4gmhfEDHGGmSUva/IBhJGT7AXz3qSt1Sle2s/JQ3lo4IYQ2wa2RjCHNYHZsaDhtfoHQszJRcm5SvfzX1W/HPfgWs00lZe7G4jTMIk2ZljEl7YMbcV8OO2G9/N53YiTW6EUs00L4p9jhxNbPG0AucGjFI44W79532yWtR6qSO8uxBrTUQwxxPJBILafZu3ZgYvaEsGptQ+mnbs3NldTRQNx1LHh2CZkhDQ1gDGDCbXN8yLKxho0ou+bly42v78hdVza25m9UuuMLqmankcyJ8crYmB8jbzF0bX3Y055YgLXOaZ/K0Of5WPKUQnntynJAERz8/Mc3fmtA0xqzUyy1jGwxYKyene2d0jccLIhHd2C2InJ1gDvvfeFPVaCqxK9giY6F2lI67a7ZoOzxsJZsyL4hY9WWV1f8A6TV1JdSv4trG5waxUr5BE2ogMhxARiRpcS0kOGG97gh2XUUDWekEux8pg2uIM2e1Zixk2DcN74r5W3rRIdWZQYnYGBzdKSVTiC2+wcX2N95Nizm9SUaq17fK4HOu5r6ip8nYyWEmIzF5c6WEDbDIG+Jxwk7tyXGpCV3DW3+f4JOMlZPidjevLeP6/wBVBDN0qbH48fFQjUU9STi1oSRMzHaE0Spjsx2jvTVaWEtZlatwBCEK6IBCEIATTnnO7T39KxHjxuWdQ2zies9XFRhwtvHuXnpaSdzSWxl48DgltVrPBFt8byPJWsdPzXHC2QXYchz7jouQmI7VpusepVRO+r2E0LY62KJkofG5zmuiBDcBabWPEndmmU8rer9/6ISuthzVa90cUpjfIQ8OY135OQtYZGtdGXvDcLQQ4WJPT0Gy/WfX2OKRsMJD5RUwQyAseWNxuAc3aCzdoAb4b8N2RXmk9SXyR1jBIwGqfSObcO5vk7Yw4O6b4Da3SqNbqTO6SQMliED65tbhdG/aYw8OczEDbDkSDa+4bk2TppWb96eRBZr6DXWrTj4GsETWvlmlbDEHEhuJ1yXPIzwgAnJLItOyxCU1uyDY8BEsOIscHuw4SwkvaWuIvwsepX9Z9EmoYzA8RywytlicRiAe24s5uV2kEg9q1uXUuWQVDpHU7JJ2xNIhjc1nMmEznvJN3PdmL9ixnKjONptLXXe+62/b7/gu2mndL+BtUa4U7GhznSWLXPyhlJbG1xaZHgNuxlxvNrrKu1ypYnFj5CC0MLrRyODWvALXOcGkBpuM78VR1p1YmqnktlZs3QujwSCQhjySdqxrHAOdYgc7dZYVOqD3x1bdowGphp4m5GzTC3CSekHgkwhhrJyk9eF/NeXBX6E5Sq3dl76jKPXOlLJH7QhsJYJLxyAjaGzHWLblp4EZIZr/AEYyMjxZ4Y7FDKMBNsJfdnMabixNr+oqjpTVF8rqgh7RtxSAXa44fJ34nX6b8FLpTVV8wrAJGjyp9O5twebsQy4d03w5W6U2msMt2+HHb5fLzfQjJ1eXvXz+3UbVetFOJtgXu2geI77N+DakYhGZcODHbPDdJIteNrG4sAjwVbIPyrJrOY54aCLMFpDnzT5uWK11lUaoTyVgmdKx7W1TKhmISGRsbf8AsNGLA1gzNwLk71FLqfMNowyxbN1a2rZzXYx+UD3sdnbcABb+ibKOHSzX5f54EE6m1i7onWpri5spDXmrnp4Wsa4l4iI5xAvawzLsgOpbFHEL3DRc7yBme08VqFDqhJFU+URyNxmedzwQS19PM4OwfRe0i4cPWn1Xq/BK7HJHidYC+J4yG7IOAVabpZlkenl7X5Gxz28SHbCopZDi3rKLdlwXkozUpO8dAS1JaWQhwz4jvWyLWYPOb9Yd4WzLb7Jbyy/YoYvdAhCFslIEIQgBRpvzT44qjHT4rAZJhpQXHrShzzisCvLY5pV25K60RrULunZFytiwM3rTf/mJpqir2riYYY6XZsaG4jJMXiwJtvIHnGwsTktoqrmw6Uvq+T2OoM7nveDO2ntYN/Jvpy5zHtvcOzdmCLEZLuHiqtd2Vklb1X9iNVuFNc7is68bYxBhfE7y2GnkaNjNfaNc9oxtcW4HAec03BaRZWoNcnTMkdHBOI9nUbGoLWmNz4WuuSASWNu02LgA61lfZqMA2LHMXujqo6q7YYomkxNLWxhkYADecSTmbkqvQ6lmIOjbVTeThs4jgs0NZtw4OxOGcjW4nFrXbieNloypU4vV+/fMrKcmjVaDXR74WbSGXbOpNu1xEYbMWtGNzQHDCLm9ja47Rdxq1pB9RSxyyNwOcwOO6xuAcbQCbNPAHNRu1SY10LcbiIKZ1KMgMTHta0uPQeb70x0FoV9PSbJsm1cxpEReAwABto2HDwuBnvzK83Vp0K0pKCs7+fnt6M0oOcLOW1v4EdLrmx7heKVsbopJxI4x22EfnSFoeXDOww2vzhlvWVNr1CWSvcyQbGEVGEPieXQl7WXGB5DXAubdrrEXVTVTVCdrtlJC5sM0MrKt0rKZrnFzchDLC4yP5xJu/hnvWz0vJwHU00MlQ5wlhEDS2GGMsYHB2I4GgvecIBJPDctan2bhs9rer9+9CpLE1bFeXX6OITY6KsHk4Y+a+x5kEguyU/lOOfNFzkb2sUy0rrXBT1LIXwS4ZHxRiW8YaXS2DSyNzxJI0EgOc1pAN+hWtJ6jMm8svK8eWwQwus0cwRBwDm9JOLiqVdybNkqHS+UPaHy08zm7ONx2kGAMG1IxiOzPMBsCb9S2Vh6KVsqKbqT5hSayNklc2KnqDEHzRNqQ1pi2sQOIEA4msuC0PIsSLLU9Da6SSwwbaKV0skD5GvtG1s7o83hgDhh4bwAVuUeqfk8hLKuZsBllmbTDCG7SW+PE8c58YLnODDle2+ySR6pMi8kaJHOFLFLG0kAYxIACTbcRbgsjtKOHhTcLf7s7eti3h3UlK5nqXpSSppI5ZGYXO6LBrxfzmgEkDhY55FP3iyV6saCNJAItq6Vrf8PE1rSxnBvN87O5uelMsyVk1FFSeRaN6fYuwu0sxJE9TscFhsLC6yjYnwUo2TISaepNHFzh1Ed6fJAx2Y+sO9P1vdnWtK3kZ+J3QIQhahUBCEIAX1zb3VeDRfEnepdKyYWH1pTQ1ryTdxsAvPYmrRhiFGors0aUJuneLsW2QjbWPBNWuHStZdI7ESDvKsxteW3zVfDY1QclGHFsbVoOVrsZ6Q0hHGxznua1rd7nGwGdsz2kKj8pxtJaXAG17ndmMVgewg9hVSKm2oIcMTTkQ4XB7Qciq8z3CYgQCRuEAEYb2sbg34WJFuvts1Yp1bScbXCNGMdLkM1fEZDzxvtln4HWrUek4B/3W+3qv3Je6mcX3NMMN7DDhvbLddvDndG4ItgJIpANxGY/VA3EZHhlv9WdCFNQbk48eZbaTSSf4G7NNQA22rTnbI8cgAfaFdh1jp8gJG36Bnwv3LVxMTcGmG/KwaOsXy7c1nAcQOGDMOw4QBut52Y3cFZp4yUPkSYqWGjLe/obO7WSAOwl1jcgAjDexIuCbAi4I7Ql1drQ39FzbC+4kmwJBNrbuafBS+qcXB3/AE7RbCBcNdiJuHu3DFub1559CrPab/m3Xfm9f0d//IqWJxdWSyp9GkcpYemtS9HpJsly12Kxzzus2vSravHmwEX6CPabBW6OZzr424De1ukcD46FhylK93+UW8iS0GfyoGjzViNJ9AVZ7b+vvRHHkmfEV3K19BXdw5Fg6TKy8rK8pqPGbWTNuh+tXKFLE1lmT0EznShoLo6g42/Wb3hbUkXydZwPQR3p6t3sunUpqan5FDFSjK2UEIQtcpghCEAKq+mMpw3tnmqz9G7JhN7qLSFW4THCbWyPtUtXJcNaXbyvM1Z0ZznLL4lpe5qRjOKir6Mr0dLjIHt7E6kaGsIA4WA6zkFHSQtYMjv6SpX2JGe43+Cu4XDqjT4ZmIq1M8vIp1lE8U7mRP2b7Cz8IfhNwScJyOVx60obRyvkc5s2EEDLADmBYkXPHoWySPFjmFWEbGMuPWu1qSvHLZJI7TqtJ82IpKKe5/6jIAZljb77uGVrZZX6yqhp5MNhLc3HOLeAbhOV+J53amNRPc9Sxa1Ydas6jtHY0IXSuxV5DJZwMpJIaGnDa1iScgc7rOhopgbbc+a4A4Bvwusbm988J9SvvYsI3WPtH8lVjNwmn58kNcrpkHkErs9sbm9rN3X9frHRdZ/JMtxeYkAg2t23abnMG6Z0rgCGnf4H8ljLMb7vYr2mS8vwIzyvZFQsAUL1efHcdCpOy3rOrQyjoO564qywc3tVIm6ZaMiDrX6c1LDf1KmVcTlTwxuM9G0uFtzvKurxBcvZUqcaUFFGLKTk7sq1kti0dJHemKUVXOe23AjvTdGGk5Tn+wVVaMQQhCuiAQhCAFD9E4nucTvcT71WkoMUmG+Q/mrr6kguz4nvS2CvAe4k7yvNYhYaLUWt3qadPvGm78C47QreBsqb9HODrDNWxpVvSvW17d9widPCT+Wy+x2Mq0dyajogGc4ZqpVw4GnrPuA/qrLa7oKraTku0HtTK/dKj4OCIQz5/FxF7W3Ur223Ip5Ob2b1LJ08FlQgnC5cb1sQAHiq7hmFdcbi6plvt3+rgkVo2tYnBjCibYgu3dPURZevOdutSQuGEXF8lnJz8hlbctWMP6aSZUcvFdld4VKoYr2GyiMVyqtannVh0JWF4avWSkA29ysTQWOeQVmgp7nJo68/eqVPDSc8idhsqiUbsWCeTpcshO88StgNMBwWOBnEK5/xlSO9RifiYv8ASUaWlfzTiO8d4WypVE8ZDrCar0HZ1KNOLUXyM/EzcmrghCFplUEIQgBVpFmEE9qUMoiQmGkpy44fpfzU8VO625ear0Y4is7LRGpTm6cF5iSTR54BT0FDzrOTQxu/VVV0tnKr8FSpTU3cZ30pqyM/IxjAGQ4nqRpS2HLrHsVuXmtPTk72HcqzW4rg8SSr9SklF047y92ERm21J8BOx+A34XsVccwZWNxvXlbBkVVpnWyWLrRl3b2LvzrMiWeXJQxuyspJF4RZKndyvcmrJWMo5ypRKexVohmrkEN3ADpz7E+i5z0ITsi3Swm13Zk8OgdfWvZId9uHerxiCpU0l3OJ3EB1ujwFuSoxgowfHiUFNyvIqT7xu3+DZNaSEMb7yqNNFjffK2RNt2W4Jm9GDp6yqdDlaW0SGTNVJArhCqPUq6uFMqxy88fWHetjWuFv5RvWR3hbGp9mX8afNEcV+kEIQtcpghCEAV3wtJ3D2LJDt6FWsk9BtzCOS9+oqsWXeCBx9wUk7sLr9IsVILAXSH4/C+HtDFpquJVrn+Orx3KGJ+Qtwy9Swq5rlZ0rDb3rOlNzrOxYUcsNSHSByS1oTOvhORPWVQjasvGRbq6lui1kMizd2qN6tubzVWI4JVSFicZXPYE10XHmXdgH80sZH0J/TQ4GAe3tWj2dSbnd7IrYmdlbmFTmw24iw9eSqSUgAFja5wm28i99/YrE5JLR9LPssszYv4Zb+m/9lrVIRqN3+39ynFuKCmgDW2CzesiV4QrCioxyoXe7uyKypv3K68qjIVRxGiH0yF18TLfrDvWwJEwc5vaO9PU3s9fO/sRxPAEIQtQqAhCEAQu3oQ7ehV2MIqhl2n2qtUVN2jsV5KKqA48I4lUsW5QV48dP4H0Um7MKSHG653BMWU4BuO9ewQBjQB/c9KkXaGHVOPi3OVKjk9NinWx3B6ePUErDLFPJxzSlTt6pY2ksyZYoS0seWuLKq1matZLOOnxHLj4uVSlSdRqw5Sy7mejKe7sR3Dd2q++RYus1oAVWaoAF1qxUcPTy3+5Ud6krlgtLsxvacuggqSlhLRnmSbn4JdoqvLpHA/pWw+r+/uTdMws4Vo97Hz99CNVSg8rMHDNek5LB4zXsqs3tcVYhkdkqb96syFVlm13dlqmrElOQHjt96cJLGcx2jvTpXsC/C0IxG6BCELQKwIQhAEZYjZqRCjkR25Hs1FJTHECLZb79CsoUZUoyVmdUmiq6N98sNu037l7s3/R9p+CsoUe5XNnc5Ulp3OFubn1n4Km7QzifOHtPwTdCVUwdOp82pONaUdhR8jHpHtKtw0haMsI7Lq4hEMHSpu8UEq05blJ9I48R49Sp1OiZHcW29fwTlC5UwVOorSv1CNeUdhA3QMgPnN9p+Ca00L8NpMJI4i+faLb1aQo0MDSoO8L9Ts68p/MQmBeSQE9CnQrTpxYrMyi+iceI96jGjXdLff8ABMkJLwlN6sYq0kL2UDgRu3jp+CYIQm06UafykJTctwQhCaQBCEIAEIQgAQhCABCEIAEIQgAQhCABCEIAEIQgAQhCABCEIAEIQgAQhCAP/9k="/>
          <p:cNvSpPr>
            <a:spLocks noChangeAspect="1" noChangeArrowheads="1"/>
          </p:cNvSpPr>
          <p:nvPr/>
        </p:nvSpPr>
        <p:spPr bwMode="auto">
          <a:xfrm>
            <a:off x="63500" y="-1220788"/>
            <a:ext cx="1809750" cy="2524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4" descr="data:image/jpeg;base64,/9j/4AAQSkZJRgABAQAAAQABAAD/2wCEAAkGBhQSEBUUExQUFRUUFBUVFBcUFRcXFxUSFxUWFRUVFRUYHCYeGBkjHBYUHy8gJCcpLCwsFR4xNTAqNSYrLCkBCQoKDgwOGg8PGiwkHyQsLy80LCwtLCwpLSwsLywsLiwsLCksLCwsLCwsKiwsLCwsLCwsLC8sLCwsLCwsKSwsLP/AABEIAQkAvgMBIgACEQEDEQH/xAAcAAACAgMBAQAAAAAAAAAAAAAABQMEAgYHAQj/xABLEAABAwICBQcHBwoFBAMAAAABAAIDBBESIQUGEzFBByJRYXGx8BQyVIGRodEVF2JykpPTIzRCUlN0s8Hh8TM1grLSJENzwxZEdf/EABoBAAIDAQEAAAAAAAAAAAAAAAADAgQFAQb/xAA0EQACAQIEAwYFAwQDAAAAAAAAAQIDEQQSITFBUZEFEyJhofAUMlJxsUKB0SPB4fEVM0P/2gAMAwEAAhEDEQA/AO4oQhAAhCEACEIQAIQhAAhCEACEIQAIQhAAhCEACEIQAIQhAAhCEACEIQAIQhAFaSsF7Ai433O71cVh5V9NvuS2pPPd9Y96hssWWPkpNWLqw6a3HHlf02+5e+U/SHuShoUjQpRx0n+n1YOguYz8o+kPcjyj6Q9yoN3LwlT+LfL1ZHufMYCo+kPcjyj6Q9yotWSksU+XqzndIu7c/rD3Lx1TYXLgB0myqALGcZW6fBQ8S7N29WCpK5cFXf8ATb7l75R9Ie5KSVm1yTHHN8PVk3h1zGflH0h7lgdING+RntHxVQHxuQ9gcOcL9oumPFSa8K63IqkuJa+UW/tGe1vxR8pN/aM9rfilcuiWO3XHZmPYVTl0M8brO9x96o1cfi6f/kn9m/8AY6OHpS/Vb9jYPlJv7Rntb8UfKTf2jPa34rUpIS3zgR2hYqg+36qdnT9WPWAi/wBX4Nxj0gy/+Iw3y3jf7VdWi0v+Iz6ze8Lelt9l4+WMjJyVrWKWKoKi1Z7ghCFrlQEIQgBDUu57vrHvWFlJOOe76zu9eNXmJK8n9zUT0QBqyaENb0FShMjE42eEqNa7rprxHo4RGSN8m1LwMGEWLMN74j9Jav8APlT+jT/aj+KeqM5q6WgpzitGdLHjx49akv0rmR5dKf0af7UfxXo5daf0af7UfxTFh6i4Ee8idPYFFO5c3HLxT+jT/aj+Khfy5U5/+vP9qP4rtShUy2SCNSN9WdGAWYauajlvp/R5/tR/Fejlxp/Rp/tR/FV44Sr9Ix1oczpoWQcuZDlzp/Rp/tR/FZDl1p/Rp/tR/FOWHqciDqx5nTLeP6r2/grmXz60/o0/2o/ig8utP6NP9qP4qfcVORzvInTTmMx/NVZdFxu3c09XwXOvn0p/Rp/tR/FZfPtT+jT/AGo/ilzwjqK04X6HVWUflZvLdDOa9pBBAc09B3hbUuSaP5bYJJo4xTzgvkYwEujIBc4NBOd+K62rGAwccMpZVa4uvWdS1+AIQhaRWBCEIARVA57vrHvKxDfHi6lnZznfWPescHavNyj4maaeiAM61mRlvXrR60PTUrIi2co5dvMpPrTd0S5Iuucu45lJ9afuiVSo8gotF6Pml0fFUyVMbi9zpHMOJmHM2BvfF1blr4b/AKkUqvzM5chdHp9X6DS0UnkET6SsiYZPJ3SF8czBvwOOYOYHCxIuLG4WclmhYamqnZPG2RrKOaRodfmyNdGA7I7xc+1WBZpaF4zcOwLd9fNCQwUWi5Io2sfPSl8zhe734YTidc7+c72oA0lC6lpibR9BS0Bfo2KofUUkcr3mVzDiwsxG2F1ySSeCpv1YotJ0ss2jWPp6inbjkpXuL2vZnnE453yNusWIFwUAc5Qt65KNE088tUaiFszYaV0rWuJAxNcDkRuuMvWoK3XDR74ntZoiKN7mOa14ncSxxaQ14GDMgkG3UgDTELpXJHoSimhrJa2Jj2Q7E4n35jXbQOORFhkCexanrnqu6grpKd1y0HFE4/pwuPMPaM2nraUAIULc+VrQsNLpIxU8bY49jE7C29sRL7nM9Q9i0xADDV788p/3iD+KxfXS+RdXvzyn/eIP4rF9dIAEIQgAQhCAE07Oc7tPeiNpXsx55+se9ZBYNlmZoX0PHH3LEZ7/AB49aHFZMCN2Bynl3bzKT60/dEkmvf8Akuhv/FL/AOtbFy40rnspMDSbOmv1ZRWSGn1uYaOmpqnRYqBTMLWOdOW77XOFrcr2HE7lrYdpU0hEqFWbzRi2vsytyJ0zjpZrwOZFFK6R3BrS0tFzwuSPYehXuSidsmlqzBump6vZjpDpWOaB6lQ0rrlUOp301JRxUUEmUghF3yDcQ6Q2uCMjle2V7ZLXNCOqqSojnhaWyRm7b2IOVi1wvm0gkEdadmXM58NW+iXRiYC2Rytv6rb10XlQGGh0Ow5ObRXcOIuyC1/YfYs5dZ6WR5ml0Kx05OJxE7mxOk3lzorYTc5kEG/G61nWfSFXX1BnmZnYNa1uTWMF7MaCd2ZPWSUZlzD4at9EujHnKd+a6I//AD2f7Y1b5C4i2tnnPNhhpX7Vx80XcxwBPYxzv9K8drhHJBTxVOiWzmmhZCx7qhzbhrWgnCG5Xwg2zVDTmt9VNTmlp6WOjpnHnRwDN/TjflcGwvkL2zuMkZlzD4at9EujGHIzOBNXvwhzRRyOwHcW4r4T1EZJBpXXGmmgfGzRlJA57QBJGTiZmDdvN6retTaj6al0fJM51KZ2zQmJzTJg5pIJzAN8svWrdbpalfE9rNCsjc5jmseKl5LHFpDXgFudjY26kZlzD4at9EujLGoH+TaZ/wDBH/tmVmM/K+h/1q3Ro/1TUh7yA32x/TWv6A0vNTUdZTeTl/ljGsxYw3Z4Q8Xw2OLz+kblBqjpGp0fVsqI4y612vYTYSRu85hPDcCDwLQUZlzD4at9EujHfLj/AJsf3eHveufrZNf9ZHV1Zt3w7E7NjMGPHk3FnisN9+jgtbUhDTi7PcYavfnlP+8QfxWL66XyLq9+eU/7xB/FYvrpBwEIQgAQhCAFEvnO7T3oAWcnnHtPesHBYbVmy+tjH3+PYs2gevrWA8ePivR48fBRQM1HlJ1QqK9sAp5GRmMyF2N723Dgy1sLTfzStGPI5pH0iH76b8NdqDulSBW4VWlZENVs31OJHka0j6RB99N+GojyRaR9Ih++l/4Lt9Q7K3T3byqrnZ+PioVcVKLsrE4qT3k+pxsckOkfSIfvZvw178z+kfSIfvpvw12GefAMxn47VB5W7ikS7RyOz3+wxU5y1TfU5L8z+kfSIfvpvw0Dke0j6RD99N+GuvR1J45q6HZCybTxrqbEJRlHi+pxQ8j2kfSIfvpvw178zukfSIfvpvw12jisr+AmLEy8iPi+p9Ti3zOaR9Ih++m/DXg5HdI+kQ/fTfhrtd17fwVLv5HLy5vqcPl5Eq8m7pacm28ySk29cai+ZKt/aU325Pw13R3rWHjx/dceJmtiHdp6s4zorkarI6iGR0lPZk0bzZ8l7Ne1xtePM2C78lMW8do8XTZWsPUlNPMKqRUdgQhCsigQhCAFU3nHhme9RX8eMlJO7nO7T3qPx44FYM34maEdjIHx4zWr6W10fDUTxMpHzNpomTTPbLG2zHtLrhjrYiA1243yWz+PA4LQtZ9QJKuorZLWL4KcUx2hwuljDsbJGA2LTYN5w43CbSyt+IhO/A2tutlLghL542eUMa+Jsj2tc5rwCCGk3427VcdpunbO2B08QmfbDGXtDzfdZt7/ABWgaY1PqZpHu2Jw1NNBE+KOqjiZC6MFro33Y7HFniGDMdCaQ6AqIKiUCngnjmqoajbzPBMTWMY0twEY3SNLOYRlzrmycoxSvcXdvQY6H13gqSQXxxSNdMwROlaX4Ynua6S2RsQ0nduB6F5o3XWkmhfMJmMZG8scXvaLHEWtOTzk6xLekZpFo7VKWMUpdGwPj0jPUSkOZfYybUNN/wBI2czLq6lQGgKltLsTACYqx88ckVQ1kjg98rhJESMLXNxAYX5EOO6yrT7m7bfqvP8AwNjntaxtektZKdrWSOniEb/McZG4X9OE3zS9+t8LamSGV7IwxsTmvfI0CTahxAaD0W33O9a9T6CqotjK6CGZ4gmhfEDHGGmSUva/IBhJGT7AXz3qSt1Sle2s/JQ3lo4IYQ2wa2RjCHNYHZsaDhtfoHQszJRcm5SvfzX1W/HPfgWs00lZe7G4jTMIk2ZljEl7YMbcV8OO2G9/N53YiTW6EUs00L4p9jhxNbPG0AucGjFI44W79532yWtR6qSO8uxBrTUQwxxPJBILafZu3ZgYvaEsGptQ+mnbs3NldTRQNx1LHh2CZkhDQ1gDGDCbXN8yLKxho0ou+bly42v78hdVza25m9UuuMLqmankcyJ8crYmB8jbzF0bX3Y055YgLXOaZ/K0Of5WPKUQnntynJAERz8/Mc3fmtA0xqzUyy1jGwxYKyene2d0jccLIhHd2C2InJ1gDvvfeFPVaCqxK9giY6F2lI67a7ZoOzxsJZsyL4hY9WWV1f8A6TV1JdSv4trG5waxUr5BE2ogMhxARiRpcS0kOGG97gh2XUUDWekEux8pg2uIM2e1Zixk2DcN74r5W3rRIdWZQYnYGBzdKSVTiC2+wcX2N95Nizm9SUaq17fK4HOu5r6ip8nYyWEmIzF5c6WEDbDIG+Jxwk7tyXGpCV3DW3+f4JOMlZPidjevLeP6/wBVBDN0qbH48fFQjUU9STi1oSRMzHaE0Spjsx2jvTVaWEtZlatwBCEK6IBCEIATTnnO7T39KxHjxuWdQ2zies9XFRhwtvHuXnpaSdzSWxl48DgltVrPBFt8byPJWsdPzXHC2QXYchz7jouQmI7VpusepVRO+r2E0LY62KJkofG5zmuiBDcBabWPEndmmU8rer9/6ISuthzVa90cUpjfIQ8OY135OQtYZGtdGXvDcLQQ4WJPT0Gy/WfX2OKRsMJD5RUwQyAseWNxuAc3aCzdoAb4b8N2RXmk9SXyR1jBIwGqfSObcO5vk7Yw4O6b4Da3SqNbqTO6SQMliED65tbhdG/aYw8OczEDbDkSDa+4bk2TppWb96eRBZr6DXWrTj4GsETWvlmlbDEHEhuJ1yXPIzwgAnJLItOyxCU1uyDY8BEsOIscHuw4SwkvaWuIvwsepX9Z9EmoYzA8RywytlicRiAe24s5uV2kEg9q1uXUuWQVDpHU7JJ2xNIhjc1nMmEznvJN3PdmL9ixnKjONptLXXe+62/b7/gu2mndL+BtUa4U7GhznSWLXPyhlJbG1xaZHgNuxlxvNrrKu1ypYnFj5CC0MLrRyODWvALXOcGkBpuM78VR1p1YmqnktlZs3QujwSCQhjySdqxrHAOdYgc7dZYVOqD3x1bdowGphp4m5GzTC3CSekHgkwhhrJyk9eF/NeXBX6E5Sq3dl76jKPXOlLJH7QhsJYJLxyAjaGzHWLblp4EZIZr/AEYyMjxZ4Y7FDKMBNsJfdnMabixNr+oqjpTVF8rqgh7RtxSAXa44fJ34nX6b8FLpTVV8wrAJGjyp9O5twebsQy4d03w5W6U2msMt2+HHb5fLzfQjJ1eXvXz+3UbVetFOJtgXu2geI77N+DakYhGZcODHbPDdJIteNrG4sAjwVbIPyrJrOY54aCLMFpDnzT5uWK11lUaoTyVgmdKx7W1TKhmISGRsbf8AsNGLA1gzNwLk71FLqfMNowyxbN1a2rZzXYx+UD3sdnbcABb+ibKOHSzX5f54EE6m1i7onWpri5spDXmrnp4Wsa4l4iI5xAvawzLsgOpbFHEL3DRc7yBme08VqFDqhJFU+URyNxmedzwQS19PM4OwfRe0i4cPWn1Xq/BK7HJHidYC+J4yG7IOAVabpZlkenl7X5Gxz28SHbCopZDi3rKLdlwXkozUpO8dAS1JaWQhwz4jvWyLWYPOb9Yd4WzLb7Jbyy/YoYvdAhCFslIEIQgBRpvzT44qjHT4rAZJhpQXHrShzzisCvLY5pV25K60RrULunZFytiwM3rTf/mJpqir2riYYY6XZsaG4jJMXiwJtvIHnGwsTktoqrmw6Uvq+T2OoM7nveDO2ntYN/Jvpy5zHtvcOzdmCLEZLuHiqtd2Vklb1X9iNVuFNc7is68bYxBhfE7y2GnkaNjNfaNc9oxtcW4HAec03BaRZWoNcnTMkdHBOI9nUbGoLWmNz4WuuSASWNu02LgA61lfZqMA2LHMXujqo6q7YYomkxNLWxhkYADecSTmbkqvQ6lmIOjbVTeThs4jgs0NZtw4OxOGcjW4nFrXbieNloypU4vV+/fMrKcmjVaDXR74WbSGXbOpNu1xEYbMWtGNzQHDCLm9ja47Rdxq1pB9RSxyyNwOcwOO6xuAcbQCbNPAHNRu1SY10LcbiIKZ1KMgMTHta0uPQeb70x0FoV9PSbJsm1cxpEReAwABto2HDwuBnvzK83Vp0K0pKCs7+fnt6M0oOcLOW1v4EdLrmx7heKVsbopJxI4x22EfnSFoeXDOww2vzhlvWVNr1CWSvcyQbGEVGEPieXQl7WXGB5DXAubdrrEXVTVTVCdrtlJC5sM0MrKt0rKZrnFzchDLC4yP5xJu/hnvWz0vJwHU00MlQ5wlhEDS2GGMsYHB2I4GgvecIBJPDctan2bhs9rer9+9CpLE1bFeXX6OITY6KsHk4Y+a+x5kEguyU/lOOfNFzkb2sUy0rrXBT1LIXwS4ZHxRiW8YaXS2DSyNzxJI0EgOc1pAN+hWtJ6jMm8svK8eWwQwus0cwRBwDm9JOLiqVdybNkqHS+UPaHy08zm7ONx2kGAMG1IxiOzPMBsCb9S2Vh6KVsqKbqT5hSayNklc2KnqDEHzRNqQ1pi2sQOIEA4msuC0PIsSLLU9Da6SSwwbaKV0skD5GvtG1s7o83hgDhh4bwAVuUeqfk8hLKuZsBllmbTDCG7SW+PE8c58YLnODDle2+ySR6pMi8kaJHOFLFLG0kAYxIACTbcRbgsjtKOHhTcLf7s7eti3h3UlK5nqXpSSppI5ZGYXO6LBrxfzmgEkDhY55FP3iyV6saCNJAItq6Vrf8PE1rSxnBvN87O5uelMsyVk1FFSeRaN6fYuwu0sxJE9TscFhsLC6yjYnwUo2TISaepNHFzh1Ed6fJAx2Y+sO9P1vdnWtK3kZ+J3QIQhahUBCEIAX1zb3VeDRfEnepdKyYWH1pTQ1ryTdxsAvPYmrRhiFGors0aUJuneLsW2QjbWPBNWuHStZdI7ESDvKsxteW3zVfDY1QclGHFsbVoOVrsZ6Q0hHGxznua1rd7nGwGdsz2kKj8pxtJaXAG17ndmMVgewg9hVSKm2oIcMTTkQ4XB7Qciq8z3CYgQCRuEAEYb2sbg34WJFuvts1Yp1bScbXCNGMdLkM1fEZDzxvtln4HWrUek4B/3W+3qv3Je6mcX3NMMN7DDhvbLddvDndG4ItgJIpANxGY/VA3EZHhlv9WdCFNQbk48eZbaTSSf4G7NNQA22rTnbI8cgAfaFdh1jp8gJG36Bnwv3LVxMTcGmG/KwaOsXy7c1nAcQOGDMOw4QBut52Y3cFZp4yUPkSYqWGjLe/obO7WSAOwl1jcgAjDexIuCbAi4I7Ql1drQ39FzbC+4kmwJBNrbuafBS+qcXB3/AE7RbCBcNdiJuHu3DFub1559CrPab/m3Xfm9f0d//IqWJxdWSyp9GkcpYemtS9HpJsly12Kxzzus2vSravHmwEX6CPabBW6OZzr424De1ukcD46FhylK93+UW8iS0GfyoGjzViNJ9AVZ7b+vvRHHkmfEV3K19BXdw5Fg6TKy8rK8pqPGbWTNuh+tXKFLE1lmT0EznShoLo6g42/Wb3hbUkXydZwPQR3p6t3sunUpqan5FDFSjK2UEIQtcpghCEAKq+mMpw3tnmqz9G7JhN7qLSFW4THCbWyPtUtXJcNaXbyvM1Z0ZznLL4lpe5qRjOKir6Mr0dLjIHt7E6kaGsIA4WA6zkFHSQtYMjv6SpX2JGe43+Cu4XDqjT4ZmIq1M8vIp1lE8U7mRP2b7Cz8IfhNwScJyOVx60obRyvkc5s2EEDLADmBYkXPHoWySPFjmFWEbGMuPWu1qSvHLZJI7TqtJ82IpKKe5/6jIAZljb77uGVrZZX6yqhp5MNhLc3HOLeAbhOV+J53amNRPc9Sxa1Ydas6jtHY0IXSuxV5DJZwMpJIaGnDa1iScgc7rOhopgbbc+a4A4Bvwusbm988J9SvvYsI3WPtH8lVjNwmn58kNcrpkHkErs9sbm9rN3X9frHRdZ/JMtxeYkAg2t23abnMG6Z0rgCGnf4H8ljLMb7vYr2mS8vwIzyvZFQsAUL1efHcdCpOy3rOrQyjoO564qywc3tVIm6ZaMiDrX6c1LDf1KmVcTlTwxuM9G0uFtzvKurxBcvZUqcaUFFGLKTk7sq1kti0dJHemKUVXOe23AjvTdGGk5Tn+wVVaMQQhCuiAQhCAFD9E4nucTvcT71WkoMUmG+Q/mrr6kguz4nvS2CvAe4k7yvNYhYaLUWt3qadPvGm78C47QreBsqb9HODrDNWxpVvSvW17d9widPCT+Wy+x2Mq0dyajogGc4ZqpVw4GnrPuA/qrLa7oKraTku0HtTK/dKj4OCIQz5/FxF7W3Ur223Ip5Ob2b1LJ08FlQgnC5cb1sQAHiq7hmFdcbi6plvt3+rgkVo2tYnBjCibYgu3dPURZevOdutSQuGEXF8lnJz8hlbctWMP6aSZUcvFdld4VKoYr2GyiMVyqtannVh0JWF4avWSkA29ysTQWOeQVmgp7nJo68/eqVPDSc8idhsqiUbsWCeTpcshO88StgNMBwWOBnEK5/xlSO9RifiYv8ASUaWlfzTiO8d4WypVE8ZDrCar0HZ1KNOLUXyM/EzcmrghCFplUEIQgBVpFmEE9qUMoiQmGkpy44fpfzU8VO625ear0Y4is7LRGpTm6cF5iSTR54BT0FDzrOTQxu/VVV0tnKr8FSpTU3cZ30pqyM/IxjAGQ4nqRpS2HLrHsVuXmtPTk72HcqzW4rg8SSr9SklF047y92ERm21J8BOx+A34XsVccwZWNxvXlbBkVVpnWyWLrRl3b2LvzrMiWeXJQxuyspJF4RZKndyvcmrJWMo5ypRKexVohmrkEN3ADpz7E+i5z0ITsi3Swm13Zk8OgdfWvZId9uHerxiCpU0l3OJ3EB1ujwFuSoxgowfHiUFNyvIqT7xu3+DZNaSEMb7yqNNFjffK2RNt2W4Jm9GDp6yqdDlaW0SGTNVJArhCqPUq6uFMqxy88fWHetjWuFv5RvWR3hbGp9mX8afNEcV+kEIQtcpghCEAV3wtJ3D2LJDt6FWsk9BtzCOS9+oqsWXeCBx9wUk7sLr9IsVILAXSH4/C+HtDFpquJVrn+Orx3KGJ+Qtwy9Swq5rlZ0rDb3rOlNzrOxYUcsNSHSByS1oTOvhORPWVQjasvGRbq6lui1kMizd2qN6tubzVWI4JVSFicZXPYE10XHmXdgH80sZH0J/TQ4GAe3tWj2dSbnd7IrYmdlbmFTmw24iw9eSqSUgAFja5wm28i99/YrE5JLR9LPssszYv4Zb+m/9lrVIRqN3+39ynFuKCmgDW2CzesiV4QrCioxyoXe7uyKypv3K68qjIVRxGiH0yF18TLfrDvWwJEwc5vaO9PU3s9fO/sRxPAEIQtQqAhCEAQu3oQ7ehV2MIqhl2n2qtUVN2jsV5KKqA48I4lUsW5QV48dP4H0Um7MKSHG653BMWU4BuO9ewQBjQB/c9KkXaGHVOPi3OVKjk9NinWx3B6ePUErDLFPJxzSlTt6pY2ksyZYoS0seWuLKq1matZLOOnxHLj4uVSlSdRqw5Sy7mejKe7sR3Dd2q++RYus1oAVWaoAF1qxUcPTy3+5Ud6krlgtLsxvacuggqSlhLRnmSbn4JdoqvLpHA/pWw+r+/uTdMws4Vo97Hz99CNVSg8rMHDNek5LB4zXsqs3tcVYhkdkqb96syFVlm13dlqmrElOQHjt96cJLGcx2jvTpXsC/C0IxG6BCELQKwIQhAEZYjZqRCjkR25Hs1FJTHECLZb79CsoUZUoyVmdUmiq6N98sNu037l7s3/R9p+CsoUe5XNnc5Ulp3OFubn1n4Km7QzifOHtPwTdCVUwdOp82pONaUdhR8jHpHtKtw0haMsI7Lq4hEMHSpu8UEq05blJ9I48R49Sp1OiZHcW29fwTlC5UwVOorSv1CNeUdhA3QMgPnN9p+Ca00L8NpMJI4i+faLb1aQo0MDSoO8L9Ts68p/MQmBeSQE9CnQrTpxYrMyi+iceI96jGjXdLff8ABMkJLwlN6sYq0kL2UDgRu3jp+CYIQm06UafykJTctwQhCaQBCEIAEIQgAQhCABCEIAEIQgAQhCABCEIAEIQgAQhCABCEIAEIQgAQhCAP/9k="/>
          <p:cNvSpPr>
            <a:spLocks noChangeAspect="1" noChangeArrowheads="1"/>
          </p:cNvSpPr>
          <p:nvPr/>
        </p:nvSpPr>
        <p:spPr bwMode="auto">
          <a:xfrm>
            <a:off x="215900" y="-1068388"/>
            <a:ext cx="1809750" cy="2524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7046810"/>
              </p:ext>
            </p:extLst>
          </p:nvPr>
        </p:nvGraphicFramePr>
        <p:xfrm>
          <a:off x="230024" y="2492898"/>
          <a:ext cx="8734464" cy="42435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84078"/>
                <a:gridCol w="1564394"/>
                <a:gridCol w="2166215"/>
                <a:gridCol w="3319777"/>
              </a:tblGrid>
              <a:tr h="273107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69850" dist="43180" dir="5400000" sx="0" sy="0">
                              <a:srgbClr val="000000">
                                <a:alpha val="65000"/>
                              </a:srgbClr>
                            </a:outerShdw>
                          </a:effectLst>
                        </a:rPr>
                        <a:t>Wortbildungsarten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593" marR="25593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29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b="0" dirty="0">
                          <a:solidFill>
                            <a:schemeClr val="tx1"/>
                          </a:solidFill>
                          <a:effectLst>
                            <a:outerShdw blurRad="114300" sx="0" sy="0">
                              <a:srgbClr val="000000"/>
                            </a:outerShdw>
                          </a:effectLst>
                        </a:rPr>
                        <a:t>implizite Derivation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b="0" dirty="0">
                          <a:solidFill>
                            <a:schemeClr val="tx1"/>
                          </a:solidFill>
                          <a:effectLst/>
                        </a:rPr>
                        <a:t>(suffixlose Ableitung)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593" marR="2559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b="0" dirty="0">
                          <a:effectLst>
                            <a:outerShdw blurRad="114300" sx="0" sy="0">
                              <a:srgbClr val="000000"/>
                            </a:outerShdw>
                          </a:effectLst>
                        </a:rPr>
                        <a:t>explizite Derivation</a:t>
                      </a:r>
                      <a:endParaRPr lang="ru-RU" sz="1400" b="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b="0" dirty="0">
                          <a:effectLst/>
                        </a:rPr>
                        <a:t>(</a:t>
                      </a:r>
                      <a:r>
                        <a:rPr lang="de-DE" sz="1400" b="0" dirty="0" err="1">
                          <a:effectLst/>
                        </a:rPr>
                        <a:t>Präfixal-suffixale</a:t>
                      </a:r>
                      <a:r>
                        <a:rPr lang="de-DE" sz="1400" b="0" dirty="0">
                          <a:effectLst/>
                        </a:rPr>
                        <a:t> Ableitung)</a:t>
                      </a:r>
                      <a:endParaRPr lang="ru-RU" sz="1400" b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593" marR="2559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b="0" dirty="0">
                          <a:effectLst>
                            <a:outerShdw blurRad="114300" sx="0" sy="0">
                              <a:srgbClr val="000000"/>
                            </a:outerShdw>
                          </a:effectLst>
                        </a:rPr>
                        <a:t>die substantivierten Verbindungen</a:t>
                      </a:r>
                      <a:endParaRPr lang="ru-RU" sz="1400" b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593" marR="2559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b="0" dirty="0">
                          <a:effectLst>
                            <a:outerShdw blurRad="114300" sx="0" sy="0">
                              <a:srgbClr val="000000"/>
                            </a:outerShdw>
                          </a:effectLst>
                        </a:rPr>
                        <a:t>Substantivierungen in den Sprichwörtern</a:t>
                      </a:r>
                      <a:endParaRPr lang="ru-RU" sz="1400" b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593" marR="25593" marT="0" marB="0"/>
                </a:tc>
              </a:tr>
              <a:tr h="273107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69850" dist="43180" dir="5400000" sx="0" sy="0">
                              <a:srgbClr val="000000">
                                <a:alpha val="65000"/>
                              </a:srgbClr>
                            </a:outerShdw>
                          </a:effectLst>
                        </a:rPr>
                        <a:t>Beispiele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593" marR="25593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24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der Fisch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das Gesumme 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das Autofahren 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b="1" u="sng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Feuer</a:t>
                      </a:r>
                      <a:r>
                        <a:rPr lang="de-DE" sz="14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macht </a:t>
                      </a:r>
                      <a:r>
                        <a:rPr lang="de-DE" sz="1400" b="1" u="sng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Rauch</a:t>
                      </a:r>
                      <a:r>
                        <a:rPr lang="de-DE" sz="14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84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der Koch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die Probe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beim Radiohören 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b="1" u="sng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Stehler</a:t>
                      </a:r>
                      <a:r>
                        <a:rPr lang="de-DE" sz="14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de-DE" sz="1400" b="1" u="sng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Hehler</a:t>
                      </a:r>
                      <a:r>
                        <a:rPr lang="de-DE" sz="14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und </a:t>
                      </a:r>
                      <a:r>
                        <a:rPr lang="de-DE" sz="1400" b="1" u="sng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Befehler</a:t>
                      </a:r>
                      <a:r>
                        <a:rPr lang="de-DE" sz="14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sind drei Diebe 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84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das Schwitzen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die Ernährung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das Maschinenschreiben 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Viel </a:t>
                      </a:r>
                      <a:r>
                        <a:rPr lang="de-DE" sz="1400" b="1" u="sng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Tröster</a:t>
                      </a:r>
                      <a:r>
                        <a:rPr lang="de-DE" sz="14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, wenig </a:t>
                      </a:r>
                      <a:r>
                        <a:rPr lang="de-DE" sz="1400" b="1" u="sng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Helfer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84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der Gewinn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die Fassung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das Zunichtemachen 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Wie das </a:t>
                      </a:r>
                      <a:r>
                        <a:rPr lang="de-DE" sz="1400" b="1" u="sng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Willkommen</a:t>
                      </a:r>
                      <a:r>
                        <a:rPr lang="de-DE" sz="14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, so der </a:t>
                      </a:r>
                      <a:r>
                        <a:rPr lang="de-DE" sz="1400" b="1" u="sng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Abschied 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84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die Gestalt 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der Referent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das Skilaufen 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Die </a:t>
                      </a:r>
                      <a:r>
                        <a:rPr lang="de-DE" sz="1400" b="1" u="sng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Klage</a:t>
                      </a:r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ändert nichts am </a:t>
                      </a:r>
                      <a:r>
                        <a:rPr lang="de-DE" sz="1400" b="1" u="sng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Vertrage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724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die Farbe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der Priester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das Zuteilwerden 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b="1" u="sng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Arbeiten</a:t>
                      </a:r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hat seine Zeit und </a:t>
                      </a:r>
                      <a:r>
                        <a:rPr lang="de-DE" sz="1400" b="1" u="sng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Feiern</a:t>
                      </a:r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hat seine Zeit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84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die Arbeit 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die Senkung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der Autoverkehr 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b="1" u="sng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Gewohnheit</a:t>
                      </a:r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macht gute </a:t>
                      </a:r>
                      <a:r>
                        <a:rPr lang="de-DE" sz="1400" b="1" u="sng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Arbeiter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84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die Wahl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das Gewächs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das Überhandnehmen 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Gute </a:t>
                      </a:r>
                      <a:r>
                        <a:rPr lang="de-DE" sz="1400" b="1" u="sng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Aufsicht</a:t>
                      </a:r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ist halbe </a:t>
                      </a:r>
                      <a:r>
                        <a:rPr lang="de-DE" sz="1400" b="1" u="sng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Erziehung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59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der Anfang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die Neigung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beim Gitarrenspielen 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b="1" u="sng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Abschneiden</a:t>
                      </a:r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ist leichter als ansetzen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267744" y="260648"/>
            <a:ext cx="39850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Substantivierungen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495708" y="1194128"/>
            <a:ext cx="13965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>Nomen</a:t>
            </a:r>
            <a:endParaRPr lang="ru-RU" sz="2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 descr="D:\Users\georg\AppData\Local\Temp\FineReader11\media\image3.jpe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775" y="1025856"/>
            <a:ext cx="710012" cy="973324"/>
          </a:xfrm>
          <a:prstGeom prst="rect">
            <a:avLst/>
          </a:prstGeom>
          <a:noFill/>
        </p:spPr>
      </p:pic>
      <p:pic>
        <p:nvPicPr>
          <p:cNvPr id="8" name="Рисунок 7" descr="D:\Users\georg\AppData\Local\Temp\FineReader11\media\image1.jpe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935600"/>
            <a:ext cx="792088" cy="1063580"/>
          </a:xfrm>
          <a:prstGeom prst="rect">
            <a:avLst/>
          </a:prstGeom>
          <a:noFill/>
        </p:spPr>
      </p:pic>
      <p:pic>
        <p:nvPicPr>
          <p:cNvPr id="11" name="Рисунок 10" descr="D:\Users\georg\AppData\Local\Temp\FineReader11\media\image1.jpe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028153"/>
            <a:ext cx="648072" cy="971028"/>
          </a:xfrm>
          <a:prstGeom prst="rect">
            <a:avLst/>
          </a:prstGeom>
          <a:noFill/>
        </p:spPr>
      </p:pic>
      <p:pic>
        <p:nvPicPr>
          <p:cNvPr id="12" name="Рисунок 11" descr="D:\Users\georg\AppData\Local\Temp\FineReader11\media\image2.jpe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0200" y="1033026"/>
            <a:ext cx="629792" cy="96615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1214040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utoShape 2" descr="data:image/jpeg;base64,/9j/4AAQSkZJRgABAQAAAQABAAD/2wCEAAkGBhQSEBUUExQUFRUUFBUVFBcUFRcXFxUSFxUWFRUVFRUYHCYeGBkjHBYUHy8gJCcpLCwsFR4xNTAqNSYrLCkBCQoKDgwOGg8PGiwkHyQsLy80LCwtLCwpLSwsLywsLiwsLCksLCwsLCwsKiwsLCwsLCwsLC8sLCwsLCwsKSwsLP/AABEIAQkAvgMBIgACEQEDEQH/xAAcAAACAgMBAQAAAAAAAAAAAAAABQMEAgYHAQj/xABLEAABAwICBQcHBwoFBAMAAAABAAIDBBESIQUGEzFBByJRYXGx8BQyVIGRodEVF2JykpPTIzRCUlN0s8Hh8TM1grLSJENzwxZEdf/EABoBAAIDAQEAAAAAAAAAAAAAAAADAgQFAQb/xAA0EQACAQIEAwYFAwQDAAAAAAAAAQIDEQQSITFBUZEFEyJhofAUMlJxsUKB0SPB4fEVM0P/2gAMAwEAAhEDEQA/AO4oQhAAhCEACEIQAIQhAAhCEACEIQAIQhAAhCEACEIQAIQhAAhCEACEIQAIQhAFaSsF7Ai433O71cVh5V9NvuS2pPPd9Y96hssWWPkpNWLqw6a3HHlf02+5e+U/SHuShoUjQpRx0n+n1YOguYz8o+kPcjyj6Q9yoN3LwlT+LfL1ZHufMYCo+kPcjyj6Q9yotWSksU+XqzndIu7c/rD3Lx1TYXLgB0myqALGcZW6fBQ8S7N29WCpK5cFXf8ATb7l75R9Ie5KSVm1yTHHN8PVk3h1zGflH0h7lgdING+RntHxVQHxuQ9gcOcL9oumPFSa8K63IqkuJa+UW/tGe1vxR8pN/aM9rfilcuiWO3XHZmPYVTl0M8brO9x96o1cfi6f/kn9m/8AY6OHpS/Vb9jYPlJv7Rntb8UfKTf2jPa34rUpIS3zgR2hYqg+36qdnT9WPWAi/wBX4Nxj0gy/+Iw3y3jf7VdWi0v+Iz6ze8Lelt9l4+WMjJyVrWKWKoKi1Z7ghCFrlQEIQgBDUu57vrHvWFlJOOe76zu9eNXmJK8n9zUT0QBqyaENb0FShMjE42eEqNa7rprxHo4RGSN8m1LwMGEWLMN74j9Jav8APlT+jT/aj+KeqM5q6WgpzitGdLHjx49akv0rmR5dKf0af7UfxXo5daf0af7UfxTFh6i4Ee8idPYFFO5c3HLxT+jT/aj+Khfy5U5/+vP9qP4rtShUy2SCNSN9WdGAWYauajlvp/R5/tR/Fejlxp/Rp/tR/FV44Sr9Ix1oczpoWQcuZDlzp/Rp/tR/FZDl1p/Rp/tR/FOWHqciDqx5nTLeP6r2/grmXz60/o0/2o/ig8utP6NP9qP4qfcVORzvInTTmMx/NVZdFxu3c09XwXOvn0p/Rp/tR/FZfPtT+jT/AGo/ilzwjqK04X6HVWUflZvLdDOa9pBBAc09B3hbUuSaP5bYJJo4xTzgvkYwEujIBc4NBOd+K62rGAwccMpZVa4uvWdS1+AIQhaRWBCEIARVA57vrHvKxDfHi6lnZznfWPescHavNyj4maaeiAM61mRlvXrR60PTUrIi2co5dvMpPrTd0S5Iuucu45lJ9afuiVSo8gotF6Pml0fFUyVMbi9zpHMOJmHM2BvfF1blr4b/AKkUqvzM5chdHp9X6DS0UnkET6SsiYZPJ3SF8czBvwOOYOYHCxIuLG4WclmhYamqnZPG2RrKOaRodfmyNdGA7I7xc+1WBZpaF4zcOwLd9fNCQwUWi5Io2sfPSl8zhe734YTidc7+c72oA0lC6lpibR9BS0Bfo2KofUUkcr3mVzDiwsxG2F1ySSeCpv1YotJ0ss2jWPp6inbjkpXuL2vZnnE453yNusWIFwUAc5Qt65KNE088tUaiFszYaV0rWuJAxNcDkRuuMvWoK3XDR74ntZoiKN7mOa14ncSxxaQ14GDMgkG3UgDTELpXJHoSimhrJa2Jj2Q7E4n35jXbQOORFhkCexanrnqu6grpKd1y0HFE4/pwuPMPaM2nraUAIULc+VrQsNLpIxU8bY49jE7C29sRL7nM9Q9i0xADDV788p/3iD+KxfXS+RdXvzyn/eIP4rF9dIAEIQgAQhCAE07Oc7tPeiNpXsx55+se9ZBYNlmZoX0PHH3LEZ7/AB49aHFZMCN2Bynl3bzKT60/dEkmvf8Akuhv/FL/AOtbFy40rnspMDSbOmv1ZRWSGn1uYaOmpqnRYqBTMLWOdOW77XOFrcr2HE7lrYdpU0hEqFWbzRi2vsytyJ0zjpZrwOZFFK6R3BrS0tFzwuSPYehXuSidsmlqzBump6vZjpDpWOaB6lQ0rrlUOp301JRxUUEmUghF3yDcQ6Q2uCMjle2V7ZLXNCOqqSojnhaWyRm7b2IOVi1wvm0gkEdadmXM58NW+iXRiYC2Rytv6rb10XlQGGh0Ow5ObRXcOIuyC1/YfYs5dZ6WR5ml0Kx05OJxE7mxOk3lzorYTc5kEG/G61nWfSFXX1BnmZnYNa1uTWMF7MaCd2ZPWSUZlzD4at9EujHnKd+a6I//AD2f7Y1b5C4i2tnnPNhhpX7Vx80XcxwBPYxzv9K8drhHJBTxVOiWzmmhZCx7qhzbhrWgnCG5Xwg2zVDTmt9VNTmlp6WOjpnHnRwDN/TjflcGwvkL2zuMkZlzD4at9EujGHIzOBNXvwhzRRyOwHcW4r4T1EZJBpXXGmmgfGzRlJA57QBJGTiZmDdvN6retTaj6al0fJM51KZ2zQmJzTJg5pIJzAN8svWrdbpalfE9rNCsjc5jmseKl5LHFpDXgFudjY26kZlzD4at9EujLGoH+TaZ/wDBH/tmVmM/K+h/1q3Ro/1TUh7yA32x/TWv6A0vNTUdZTeTl/ljGsxYw3Z4Q8Xw2OLz+kblBqjpGp0fVsqI4y612vYTYSRu85hPDcCDwLQUZlzD4at9EujHfLj/AJsf3eHveufrZNf9ZHV1Zt3w7E7NjMGPHk3FnisN9+jgtbUhDTi7PcYavfnlP+8QfxWL66XyLq9+eU/7xB/FYvrpBwEIQgAQhCAFEvnO7T3oAWcnnHtPesHBYbVmy+tjH3+PYs2gevrWA8ePivR48fBRQM1HlJ1QqK9sAp5GRmMyF2N723Dgy1sLTfzStGPI5pH0iH76b8NdqDulSBW4VWlZENVs31OJHka0j6RB99N+GojyRaR9Ih++l/4Lt9Q7K3T3byqrnZ+PioVcVKLsrE4qT3k+pxsckOkfSIfvZvw178z+kfSIfvpvw12GefAMxn47VB5W7ikS7RyOz3+wxU5y1TfU5L8z+kfSIfvpvw0Dke0j6RD99N+GuvR1J45q6HZCybTxrqbEJRlHi+pxQ8j2kfSIfvpvw178zukfSIfvpvw12jisr+AmLEy8iPi+p9Ti3zOaR9Ih++m/DXg5HdI+kQ/fTfhrtd17fwVLv5HLy5vqcPl5Eq8m7pacm28ySk29cai+ZKt/aU325Pw13R3rWHjx/dceJmtiHdp6s4zorkarI6iGR0lPZk0bzZ8l7Ne1xtePM2C78lMW8do8XTZWsPUlNPMKqRUdgQhCsigQhCAFU3nHhme9RX8eMlJO7nO7T3qPx44FYM34maEdjIHx4zWr6W10fDUTxMpHzNpomTTPbLG2zHtLrhjrYiA1243yWz+PA4LQtZ9QJKuorZLWL4KcUx2hwuljDsbJGA2LTYN5w43CbSyt+IhO/A2tutlLghL542eUMa+Jsj2tc5rwCCGk3427VcdpunbO2B08QmfbDGXtDzfdZt7/ABWgaY1PqZpHu2Jw1NNBE+KOqjiZC6MFro33Y7HFniGDMdCaQ6AqIKiUCngnjmqoajbzPBMTWMY0twEY3SNLOYRlzrmycoxSvcXdvQY6H13gqSQXxxSNdMwROlaX4Ynua6S2RsQ0nduB6F5o3XWkmhfMJmMZG8scXvaLHEWtOTzk6xLekZpFo7VKWMUpdGwPj0jPUSkOZfYybUNN/wBI2czLq6lQGgKltLsTACYqx88ckVQ1kjg98rhJESMLXNxAYX5EOO6yrT7m7bfqvP8AwNjntaxtektZKdrWSOniEb/McZG4X9OE3zS9+t8LamSGV7IwxsTmvfI0CTahxAaD0W33O9a9T6CqotjK6CGZ4gmhfEDHGGmSUva/IBhJGT7AXz3qSt1Sle2s/JQ3lo4IYQ2wa2RjCHNYHZsaDhtfoHQszJRcm5SvfzX1W/HPfgWs00lZe7G4jTMIk2ZljEl7YMbcV8OO2G9/N53YiTW6EUs00L4p9jhxNbPG0AucGjFI44W79532yWtR6qSO8uxBrTUQwxxPJBILafZu3ZgYvaEsGptQ+mnbs3NldTRQNx1LHh2CZkhDQ1gDGDCbXN8yLKxho0ou+bly42v78hdVza25m9UuuMLqmankcyJ8crYmB8jbzF0bX3Y055YgLXOaZ/K0Of5WPKUQnntynJAERz8/Mc3fmtA0xqzUyy1jGwxYKyene2d0jccLIhHd2C2InJ1gDvvfeFPVaCqxK9giY6F2lI67a7ZoOzxsJZsyL4hY9WWV1f8A6TV1JdSv4trG5waxUr5BE2ogMhxARiRpcS0kOGG97gh2XUUDWekEux8pg2uIM2e1Zixk2DcN74r5W3rRIdWZQYnYGBzdKSVTiC2+wcX2N95Nizm9SUaq17fK4HOu5r6ip8nYyWEmIzF5c6WEDbDIG+Jxwk7tyXGpCV3DW3+f4JOMlZPidjevLeP6/wBVBDN0qbH48fFQjUU9STi1oSRMzHaE0Spjsx2jvTVaWEtZlatwBCEK6IBCEIATTnnO7T39KxHjxuWdQ2zies9XFRhwtvHuXnpaSdzSWxl48DgltVrPBFt8byPJWsdPzXHC2QXYchz7jouQmI7VpusepVRO+r2E0LY62KJkofG5zmuiBDcBabWPEndmmU8rer9/6ISuthzVa90cUpjfIQ8OY135OQtYZGtdGXvDcLQQ4WJPT0Gy/WfX2OKRsMJD5RUwQyAseWNxuAc3aCzdoAb4b8N2RXmk9SXyR1jBIwGqfSObcO5vk7Yw4O6b4Da3SqNbqTO6SQMliED65tbhdG/aYw8OczEDbDkSDa+4bk2TppWb96eRBZr6DXWrTj4GsETWvlmlbDEHEhuJ1yXPIzwgAnJLItOyxCU1uyDY8BEsOIscHuw4SwkvaWuIvwsepX9Z9EmoYzA8RywytlicRiAe24s5uV2kEg9q1uXUuWQVDpHU7JJ2xNIhjc1nMmEznvJN3PdmL9ixnKjONptLXXe+62/b7/gu2mndL+BtUa4U7GhznSWLXPyhlJbG1xaZHgNuxlxvNrrKu1ypYnFj5CC0MLrRyODWvALXOcGkBpuM78VR1p1YmqnktlZs3QujwSCQhjySdqxrHAOdYgc7dZYVOqD3x1bdowGphp4m5GzTC3CSekHgkwhhrJyk9eF/NeXBX6E5Sq3dl76jKPXOlLJH7QhsJYJLxyAjaGzHWLblp4EZIZr/AEYyMjxZ4Y7FDKMBNsJfdnMabixNr+oqjpTVF8rqgh7RtxSAXa44fJ34nX6b8FLpTVV8wrAJGjyp9O5twebsQy4d03w5W6U2msMt2+HHb5fLzfQjJ1eXvXz+3UbVetFOJtgXu2geI77N+DakYhGZcODHbPDdJIteNrG4sAjwVbIPyrJrOY54aCLMFpDnzT5uWK11lUaoTyVgmdKx7W1TKhmISGRsbf8AsNGLA1gzNwLk71FLqfMNowyxbN1a2rZzXYx+UD3sdnbcABb+ibKOHSzX5f54EE6m1i7onWpri5spDXmrnp4Wsa4l4iI5xAvawzLsgOpbFHEL3DRc7yBme08VqFDqhJFU+URyNxmedzwQS19PM4OwfRe0i4cPWn1Xq/BK7HJHidYC+J4yG7IOAVabpZlkenl7X5Gxz28SHbCopZDi3rKLdlwXkozUpO8dAS1JaWQhwz4jvWyLWYPOb9Yd4WzLb7Jbyy/YoYvdAhCFslIEIQgBRpvzT44qjHT4rAZJhpQXHrShzzisCvLY5pV25K60RrULunZFytiwM3rTf/mJpqir2riYYY6XZsaG4jJMXiwJtvIHnGwsTktoqrmw6Uvq+T2OoM7nveDO2ntYN/Jvpy5zHtvcOzdmCLEZLuHiqtd2Vklb1X9iNVuFNc7is68bYxBhfE7y2GnkaNjNfaNc9oxtcW4HAec03BaRZWoNcnTMkdHBOI9nUbGoLWmNz4WuuSASWNu02LgA61lfZqMA2LHMXujqo6q7YYomkxNLWxhkYADecSTmbkqvQ6lmIOjbVTeThs4jgs0NZtw4OxOGcjW4nFrXbieNloypU4vV+/fMrKcmjVaDXR74WbSGXbOpNu1xEYbMWtGNzQHDCLm9ja47Rdxq1pB9RSxyyNwOcwOO6xuAcbQCbNPAHNRu1SY10LcbiIKZ1KMgMTHta0uPQeb70x0FoV9PSbJsm1cxpEReAwABto2HDwuBnvzK83Vp0K0pKCs7+fnt6M0oOcLOW1v4EdLrmx7heKVsbopJxI4x22EfnSFoeXDOww2vzhlvWVNr1CWSvcyQbGEVGEPieXQl7WXGB5DXAubdrrEXVTVTVCdrtlJC5sM0MrKt0rKZrnFzchDLC4yP5xJu/hnvWz0vJwHU00MlQ5wlhEDS2GGMsYHB2I4GgvecIBJPDctan2bhs9rer9+9CpLE1bFeXX6OITY6KsHk4Y+a+x5kEguyU/lOOfNFzkb2sUy0rrXBT1LIXwS4ZHxRiW8YaXS2DSyNzxJI0EgOc1pAN+hWtJ6jMm8svK8eWwQwus0cwRBwDm9JOLiqVdybNkqHS+UPaHy08zm7ONx2kGAMG1IxiOzPMBsCb9S2Vh6KVsqKbqT5hSayNklc2KnqDEHzRNqQ1pi2sQOIEA4msuC0PIsSLLU9Da6SSwwbaKV0skD5GvtG1s7o83hgDhh4bwAVuUeqfk8hLKuZsBllmbTDCG7SW+PE8c58YLnODDle2+ySR6pMi8kaJHOFLFLG0kAYxIACTbcRbgsjtKOHhTcLf7s7eti3h3UlK5nqXpSSppI5ZGYXO6LBrxfzmgEkDhY55FP3iyV6saCNJAItq6Vrf8PE1rSxnBvN87O5uelMsyVk1FFSeRaN6fYuwu0sxJE9TscFhsLC6yjYnwUo2TISaepNHFzh1Ed6fJAx2Y+sO9P1vdnWtK3kZ+J3QIQhahUBCEIAX1zb3VeDRfEnepdKyYWH1pTQ1ryTdxsAvPYmrRhiFGors0aUJuneLsW2QjbWPBNWuHStZdI7ESDvKsxteW3zVfDY1QclGHFsbVoOVrsZ6Q0hHGxznua1rd7nGwGdsz2kKj8pxtJaXAG17ndmMVgewg9hVSKm2oIcMTTkQ4XB7Qciq8z3CYgQCRuEAEYb2sbg34WJFuvts1Yp1bScbXCNGMdLkM1fEZDzxvtln4HWrUek4B/3W+3qv3Je6mcX3NMMN7DDhvbLddvDndG4ItgJIpANxGY/VA3EZHhlv9WdCFNQbk48eZbaTSSf4G7NNQA22rTnbI8cgAfaFdh1jp8gJG36Bnwv3LVxMTcGmG/KwaOsXy7c1nAcQOGDMOw4QBut52Y3cFZp4yUPkSYqWGjLe/obO7WSAOwl1jcgAjDexIuCbAi4I7Ql1drQ39FzbC+4kmwJBNrbuafBS+qcXB3/AE7RbCBcNdiJuHu3DFub1559CrPab/m3Xfm9f0d//IqWJxdWSyp9GkcpYemtS9HpJsly12Kxzzus2vSravHmwEX6CPabBW6OZzr424De1ukcD46FhylK93+UW8iS0GfyoGjzViNJ9AVZ7b+vvRHHkmfEV3K19BXdw5Fg6TKy8rK8pqPGbWTNuh+tXKFLE1lmT0EznShoLo6g42/Wb3hbUkXydZwPQR3p6t3sunUpqan5FDFSjK2UEIQtcpghCEAKq+mMpw3tnmqz9G7JhN7qLSFW4THCbWyPtUtXJcNaXbyvM1Z0ZznLL4lpe5qRjOKir6Mr0dLjIHt7E6kaGsIA4WA6zkFHSQtYMjv6SpX2JGe43+Cu4XDqjT4ZmIq1M8vIp1lE8U7mRP2b7Cz8IfhNwScJyOVx60obRyvkc5s2EEDLADmBYkXPHoWySPFjmFWEbGMuPWu1qSvHLZJI7TqtJ82IpKKe5/6jIAZljb77uGVrZZX6yqhp5MNhLc3HOLeAbhOV+J53amNRPc9Sxa1Ydas6jtHY0IXSuxV5DJZwMpJIaGnDa1iScgc7rOhopgbbc+a4A4Bvwusbm988J9SvvYsI3WPtH8lVjNwmn58kNcrpkHkErs9sbm9rN3X9frHRdZ/JMtxeYkAg2t23abnMG6Z0rgCGnf4H8ljLMb7vYr2mS8vwIzyvZFQsAUL1efHcdCpOy3rOrQyjoO564qywc3tVIm6ZaMiDrX6c1LDf1KmVcTlTwxuM9G0uFtzvKurxBcvZUqcaUFFGLKTk7sq1kti0dJHemKUVXOe23AjvTdGGk5Tn+wVVaMQQhCuiAQhCAFD9E4nucTvcT71WkoMUmG+Q/mrr6kguz4nvS2CvAe4k7yvNYhYaLUWt3qadPvGm78C47QreBsqb9HODrDNWxpVvSvW17d9widPCT+Wy+x2Mq0dyajogGc4ZqpVw4GnrPuA/qrLa7oKraTku0HtTK/dKj4OCIQz5/FxF7W3Ur223Ip5Ob2b1LJ08FlQgnC5cb1sQAHiq7hmFdcbi6plvt3+rgkVo2tYnBjCibYgu3dPURZevOdutSQuGEXF8lnJz8hlbctWMP6aSZUcvFdld4VKoYr2GyiMVyqtannVh0JWF4avWSkA29ysTQWOeQVmgp7nJo68/eqVPDSc8idhsqiUbsWCeTpcshO88StgNMBwWOBnEK5/xlSO9RifiYv8ASUaWlfzTiO8d4WypVE8ZDrCar0HZ1KNOLUXyM/EzcmrghCFplUEIQgBVpFmEE9qUMoiQmGkpy44fpfzU8VO625ear0Y4is7LRGpTm6cF5iSTR54BT0FDzrOTQxu/VVV0tnKr8FSpTU3cZ30pqyM/IxjAGQ4nqRpS2HLrHsVuXmtPTk72HcqzW4rg8SSr9SklF047y92ERm21J8BOx+A34XsVccwZWNxvXlbBkVVpnWyWLrRl3b2LvzrMiWeXJQxuyspJF4RZKndyvcmrJWMo5ypRKexVohmrkEN3ADpz7E+i5z0ITsi3Swm13Zk8OgdfWvZId9uHerxiCpU0l3OJ3EB1ujwFuSoxgowfHiUFNyvIqT7xu3+DZNaSEMb7yqNNFjffK2RNt2W4Jm9GDp6yqdDlaW0SGTNVJArhCqPUq6uFMqxy88fWHetjWuFv5RvWR3hbGp9mX8afNEcV+kEIQtcpghCEAV3wtJ3D2LJDt6FWsk9BtzCOS9+oqsWXeCBx9wUk7sLr9IsVILAXSH4/C+HtDFpquJVrn+Orx3KGJ+Qtwy9Swq5rlZ0rDb3rOlNzrOxYUcsNSHSByS1oTOvhORPWVQjasvGRbq6lui1kMizd2qN6tubzVWI4JVSFicZXPYE10XHmXdgH80sZH0J/TQ4GAe3tWj2dSbnd7IrYmdlbmFTmw24iw9eSqSUgAFja5wm28i99/YrE5JLR9LPssszYv4Zb+m/9lrVIRqN3+39ynFuKCmgDW2CzesiV4QrCioxyoXe7uyKypv3K68qjIVRxGiH0yF18TLfrDvWwJEwc5vaO9PU3s9fO/sRxPAEIQtQqAhCEAQu3oQ7ehV2MIqhl2n2qtUVN2jsV5KKqA48I4lUsW5QV48dP4H0Um7MKSHG653BMWU4BuO9ewQBjQB/c9KkXaGHVOPi3OVKjk9NinWx3B6ePUErDLFPJxzSlTt6pY2ksyZYoS0seWuLKq1matZLOOnxHLj4uVSlSdRqw5Sy7mejKe7sR3Dd2q++RYus1oAVWaoAF1qxUcPTy3+5Ud6krlgtLsxvacuggqSlhLRnmSbn4JdoqvLpHA/pWw+r+/uTdMws4Vo97Hz99CNVSg8rMHDNek5LB4zXsqs3tcVYhkdkqb96syFVlm13dlqmrElOQHjt96cJLGcx2jvTpXsC/C0IxG6BCELQKwIQhAEZYjZqRCjkR25Hs1FJTHECLZb79CsoUZUoyVmdUmiq6N98sNu037l7s3/R9p+CsoUe5XNnc5Ulp3OFubn1n4Km7QzifOHtPwTdCVUwdOp82pONaUdhR8jHpHtKtw0haMsI7Lq4hEMHSpu8UEq05blJ9I48R49Sp1OiZHcW29fwTlC5UwVOorSv1CNeUdhA3QMgPnN9p+Ca00L8NpMJI4i+faLb1aQo0MDSoO8L9Ts68p/MQmBeSQE9CnQrTpxYrMyi+iceI96jGjXdLff8ABMkJLwlN6sYq0kL2UDgRu3jp+CYIQm06UafykJTctwQhCaQBCEIAEIQgAQhCABCEIAEIQgAQhCABCEIAEIQgAQhCABCEIAEIQgAQhCAP/9k="/>
          <p:cNvSpPr>
            <a:spLocks noChangeAspect="1" noChangeArrowheads="1"/>
          </p:cNvSpPr>
          <p:nvPr/>
        </p:nvSpPr>
        <p:spPr bwMode="auto">
          <a:xfrm>
            <a:off x="63500" y="-1220788"/>
            <a:ext cx="1809750" cy="2524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4" descr="data:image/jpeg;base64,/9j/4AAQSkZJRgABAQAAAQABAAD/2wCEAAkGBhQSEBUUExQUFRUUFBUVFBcUFRcXFxUSFxUWFRUVFRUYHCYeGBkjHBYUHy8gJCcpLCwsFR4xNTAqNSYrLCkBCQoKDgwOGg8PGiwkHyQsLy80LCwtLCwpLSwsLywsLiwsLCksLCwsLCwsKiwsLCwsLCwsLC8sLCwsLCwsKSwsLP/AABEIAQkAvgMBIgACEQEDEQH/xAAcAAACAgMBAQAAAAAAAAAAAAAABQMEAgYHAQj/xABLEAABAwICBQcHBwoFBAMAAAABAAIDBBESIQUGEzFBByJRYXGx8BQyVIGRodEVF2JykpPTIzRCUlN0s8Hh8TM1grLSJENzwxZEdf/EABoBAAIDAQEAAAAAAAAAAAAAAAADAgQFAQb/xAA0EQACAQIEAwYFAwQDAAAAAAAAAQIDEQQSITFBUZEFEyJhofAUMlJxsUKB0SPB4fEVM0P/2gAMAwEAAhEDEQA/AO4oQhAAhCEACEIQAIQhAAhCEACEIQAIQhAAhCEACEIQAIQhAAhCEACEIQAIQhAFaSsF7Ai433O71cVh5V9NvuS2pPPd9Y96hssWWPkpNWLqw6a3HHlf02+5e+U/SHuShoUjQpRx0n+n1YOguYz8o+kPcjyj6Q9yoN3LwlT+LfL1ZHufMYCo+kPcjyj6Q9yotWSksU+XqzndIu7c/rD3Lx1TYXLgB0myqALGcZW6fBQ8S7N29WCpK5cFXf8ATb7l75R9Ie5KSVm1yTHHN8PVk3h1zGflH0h7lgdING+RntHxVQHxuQ9gcOcL9oumPFSa8K63IqkuJa+UW/tGe1vxR8pN/aM9rfilcuiWO3XHZmPYVTl0M8brO9x96o1cfi6f/kn9m/8AY6OHpS/Vb9jYPlJv7Rntb8UfKTf2jPa34rUpIS3zgR2hYqg+36qdnT9WPWAi/wBX4Nxj0gy/+Iw3y3jf7VdWi0v+Iz6ze8Lelt9l4+WMjJyVrWKWKoKi1Z7ghCFrlQEIQgBDUu57vrHvWFlJOOe76zu9eNXmJK8n9zUT0QBqyaENb0FShMjE42eEqNa7rprxHo4RGSN8m1LwMGEWLMN74j9Jav8APlT+jT/aj+KeqM5q6WgpzitGdLHjx49akv0rmR5dKf0af7UfxXo5daf0af7UfxTFh6i4Ee8idPYFFO5c3HLxT+jT/aj+Khfy5U5/+vP9qP4rtShUy2SCNSN9WdGAWYauajlvp/R5/tR/Fejlxp/Rp/tR/FV44Sr9Ix1oczpoWQcuZDlzp/Rp/tR/FZDl1p/Rp/tR/FOWHqciDqx5nTLeP6r2/grmXz60/o0/2o/ig8utP6NP9qP4qfcVORzvInTTmMx/NVZdFxu3c09XwXOvn0p/Rp/tR/FZfPtT+jT/AGo/ilzwjqK04X6HVWUflZvLdDOa9pBBAc09B3hbUuSaP5bYJJo4xTzgvkYwEujIBc4NBOd+K62rGAwccMpZVa4uvWdS1+AIQhaRWBCEIARVA57vrHvKxDfHi6lnZznfWPescHavNyj4maaeiAM61mRlvXrR60PTUrIi2co5dvMpPrTd0S5Iuucu45lJ9afuiVSo8gotF6Pml0fFUyVMbi9zpHMOJmHM2BvfF1blr4b/AKkUqvzM5chdHp9X6DS0UnkET6SsiYZPJ3SF8czBvwOOYOYHCxIuLG4WclmhYamqnZPG2RrKOaRodfmyNdGA7I7xc+1WBZpaF4zcOwLd9fNCQwUWi5Io2sfPSl8zhe734YTidc7+c72oA0lC6lpibR9BS0Bfo2KofUUkcr3mVzDiwsxG2F1ySSeCpv1YotJ0ss2jWPp6inbjkpXuL2vZnnE453yNusWIFwUAc5Qt65KNE088tUaiFszYaV0rWuJAxNcDkRuuMvWoK3XDR74ntZoiKN7mOa14ncSxxaQ14GDMgkG3UgDTELpXJHoSimhrJa2Jj2Q7E4n35jXbQOORFhkCexanrnqu6grpKd1y0HFE4/pwuPMPaM2nraUAIULc+VrQsNLpIxU8bY49jE7C29sRL7nM9Q9i0xADDV788p/3iD+KxfXS+RdXvzyn/eIP4rF9dIAEIQgAQhCAE07Oc7tPeiNpXsx55+se9ZBYNlmZoX0PHH3LEZ7/AB49aHFZMCN2Bynl3bzKT60/dEkmvf8Akuhv/FL/AOtbFy40rnspMDSbOmv1ZRWSGn1uYaOmpqnRYqBTMLWOdOW77XOFrcr2HE7lrYdpU0hEqFWbzRi2vsytyJ0zjpZrwOZFFK6R3BrS0tFzwuSPYehXuSidsmlqzBump6vZjpDpWOaB6lQ0rrlUOp301JRxUUEmUghF3yDcQ6Q2uCMjle2V7ZLXNCOqqSojnhaWyRm7b2IOVi1wvm0gkEdadmXM58NW+iXRiYC2Rytv6rb10XlQGGh0Ow5ObRXcOIuyC1/YfYs5dZ6WR5ml0Kx05OJxE7mxOk3lzorYTc5kEG/G61nWfSFXX1BnmZnYNa1uTWMF7MaCd2ZPWSUZlzD4at9EujHnKd+a6I//AD2f7Y1b5C4i2tnnPNhhpX7Vx80XcxwBPYxzv9K8drhHJBTxVOiWzmmhZCx7qhzbhrWgnCG5Xwg2zVDTmt9VNTmlp6WOjpnHnRwDN/TjflcGwvkL2zuMkZlzD4at9EujGHIzOBNXvwhzRRyOwHcW4r4T1EZJBpXXGmmgfGzRlJA57QBJGTiZmDdvN6retTaj6al0fJM51KZ2zQmJzTJg5pIJzAN8svWrdbpalfE9rNCsjc5jmseKl5LHFpDXgFudjY26kZlzD4at9EujLGoH+TaZ/wDBH/tmVmM/K+h/1q3Ro/1TUh7yA32x/TWv6A0vNTUdZTeTl/ljGsxYw3Z4Q8Xw2OLz+kblBqjpGp0fVsqI4y612vYTYSRu85hPDcCDwLQUZlzD4at9EujHfLj/AJsf3eHveufrZNf9ZHV1Zt3w7E7NjMGPHk3FnisN9+jgtbUhDTi7PcYavfnlP+8QfxWL66XyLq9+eU/7xB/FYvrpBwEIQgAQhCAFEvnO7T3oAWcnnHtPesHBYbVmy+tjH3+PYs2gevrWA8ePivR48fBRQM1HlJ1QqK9sAp5GRmMyF2N723Dgy1sLTfzStGPI5pH0iH76b8NdqDulSBW4VWlZENVs31OJHka0j6RB99N+GojyRaR9Ih++l/4Lt9Q7K3T3byqrnZ+PioVcVKLsrE4qT3k+pxsckOkfSIfvZvw178z+kfSIfvpvw12GefAMxn47VB5W7ikS7RyOz3+wxU5y1TfU5L8z+kfSIfvpvw0Dke0j6RD99N+GuvR1J45q6HZCybTxrqbEJRlHi+pxQ8j2kfSIfvpvw178zukfSIfvpvw12jisr+AmLEy8iPi+p9Ti3zOaR9Ih++m/DXg5HdI+kQ/fTfhrtd17fwVLv5HLy5vqcPl5Eq8m7pacm28ySk29cai+ZKt/aU325Pw13R3rWHjx/dceJmtiHdp6s4zorkarI6iGR0lPZk0bzZ8l7Ne1xtePM2C78lMW8do8XTZWsPUlNPMKqRUdgQhCsigQhCAFU3nHhme9RX8eMlJO7nO7T3qPx44FYM34maEdjIHx4zWr6W10fDUTxMpHzNpomTTPbLG2zHtLrhjrYiA1243yWz+PA4LQtZ9QJKuorZLWL4KcUx2hwuljDsbJGA2LTYN5w43CbSyt+IhO/A2tutlLghL542eUMa+Jsj2tc5rwCCGk3427VcdpunbO2B08QmfbDGXtDzfdZt7/ABWgaY1PqZpHu2Jw1NNBE+KOqjiZC6MFro33Y7HFniGDMdCaQ6AqIKiUCngnjmqoajbzPBMTWMY0twEY3SNLOYRlzrmycoxSvcXdvQY6H13gqSQXxxSNdMwROlaX4Ynua6S2RsQ0nduB6F5o3XWkmhfMJmMZG8scXvaLHEWtOTzk6xLekZpFo7VKWMUpdGwPj0jPUSkOZfYybUNN/wBI2czLq6lQGgKltLsTACYqx88ckVQ1kjg98rhJESMLXNxAYX5EOO6yrT7m7bfqvP8AwNjntaxtektZKdrWSOniEb/McZG4X9OE3zS9+t8LamSGV7IwxsTmvfI0CTahxAaD0W33O9a9T6CqotjK6CGZ4gmhfEDHGGmSUva/IBhJGT7AXz3qSt1Sle2s/JQ3lo4IYQ2wa2RjCHNYHZsaDhtfoHQszJRcm5SvfzX1W/HPfgWs00lZe7G4jTMIk2ZljEl7YMbcV8OO2G9/N53YiTW6EUs00L4p9jhxNbPG0AucGjFI44W79532yWtR6qSO8uxBrTUQwxxPJBILafZu3ZgYvaEsGptQ+mnbs3NldTRQNx1LHh2CZkhDQ1gDGDCbXN8yLKxho0ou+bly42v78hdVza25m9UuuMLqmankcyJ8crYmB8jbzF0bX3Y055YgLXOaZ/K0Of5WPKUQnntynJAERz8/Mc3fmtA0xqzUyy1jGwxYKyene2d0jccLIhHd2C2InJ1gDvvfeFPVaCqxK9giY6F2lI67a7ZoOzxsJZsyL4hY9WWV1f8A6TV1JdSv4trG5waxUr5BE2ogMhxARiRpcS0kOGG97gh2XUUDWekEux8pg2uIM2e1Zixk2DcN74r5W3rRIdWZQYnYGBzdKSVTiC2+wcX2N95Nizm9SUaq17fK4HOu5r6ip8nYyWEmIzF5c6WEDbDIG+Jxwk7tyXGpCV3DW3+f4JOMlZPidjevLeP6/wBVBDN0qbH48fFQjUU9STi1oSRMzHaE0Spjsx2jvTVaWEtZlatwBCEK6IBCEIATTnnO7T39KxHjxuWdQ2zies9XFRhwtvHuXnpaSdzSWxl48DgltVrPBFt8byPJWsdPzXHC2QXYchz7jouQmI7VpusepVRO+r2E0LY62KJkofG5zmuiBDcBabWPEndmmU8rer9/6ISuthzVa90cUpjfIQ8OY135OQtYZGtdGXvDcLQQ4WJPT0Gy/WfX2OKRsMJD5RUwQyAseWNxuAc3aCzdoAb4b8N2RXmk9SXyR1jBIwGqfSObcO5vk7Yw4O6b4Da3SqNbqTO6SQMliED65tbhdG/aYw8OczEDbDkSDa+4bk2TppWb96eRBZr6DXWrTj4GsETWvlmlbDEHEhuJ1yXPIzwgAnJLItOyxCU1uyDY8BEsOIscHuw4SwkvaWuIvwsepX9Z9EmoYzA8RywytlicRiAe24s5uV2kEg9q1uXUuWQVDpHU7JJ2xNIhjc1nMmEznvJN3PdmL9ixnKjONptLXXe+62/b7/gu2mndL+BtUa4U7GhznSWLXPyhlJbG1xaZHgNuxlxvNrrKu1ypYnFj5CC0MLrRyODWvALXOcGkBpuM78VR1p1YmqnktlZs3QujwSCQhjySdqxrHAOdYgc7dZYVOqD3x1bdowGphp4m5GzTC3CSekHgkwhhrJyk9eF/NeXBX6E5Sq3dl76jKPXOlLJH7QhsJYJLxyAjaGzHWLblp4EZIZr/AEYyMjxZ4Y7FDKMBNsJfdnMabixNr+oqjpTVF8rqgh7RtxSAXa44fJ34nX6b8FLpTVV8wrAJGjyp9O5twebsQy4d03w5W6U2msMt2+HHb5fLzfQjJ1eXvXz+3UbVetFOJtgXu2geI77N+DakYhGZcODHbPDdJIteNrG4sAjwVbIPyrJrOY54aCLMFpDnzT5uWK11lUaoTyVgmdKx7W1TKhmISGRsbf8AsNGLA1gzNwLk71FLqfMNowyxbN1a2rZzXYx+UD3sdnbcABb+ibKOHSzX5f54EE6m1i7onWpri5spDXmrnp4Wsa4l4iI5xAvawzLsgOpbFHEL3DRc7yBme08VqFDqhJFU+URyNxmedzwQS19PM4OwfRe0i4cPWn1Xq/BK7HJHidYC+J4yG7IOAVabpZlkenl7X5Gxz28SHbCopZDi3rKLdlwXkozUpO8dAS1JaWQhwz4jvWyLWYPOb9Yd4WzLb7Jbyy/YoYvdAhCFslIEIQgBRpvzT44qjHT4rAZJhpQXHrShzzisCvLY5pV25K60RrULunZFytiwM3rTf/mJpqir2riYYY6XZsaG4jJMXiwJtvIHnGwsTktoqrmw6Uvq+T2OoM7nveDO2ntYN/Jvpy5zHtvcOzdmCLEZLuHiqtd2Vklb1X9iNVuFNc7is68bYxBhfE7y2GnkaNjNfaNc9oxtcW4HAec03BaRZWoNcnTMkdHBOI9nUbGoLWmNz4WuuSASWNu02LgA61lfZqMA2LHMXujqo6q7YYomkxNLWxhkYADecSTmbkqvQ6lmIOjbVTeThs4jgs0NZtw4OxOGcjW4nFrXbieNloypU4vV+/fMrKcmjVaDXR74WbSGXbOpNu1xEYbMWtGNzQHDCLm9ja47Rdxq1pB9RSxyyNwOcwOO6xuAcbQCbNPAHNRu1SY10LcbiIKZ1KMgMTHta0uPQeb70x0FoV9PSbJsm1cxpEReAwABto2HDwuBnvzK83Vp0K0pKCs7+fnt6M0oOcLOW1v4EdLrmx7heKVsbopJxI4x22EfnSFoeXDOww2vzhlvWVNr1CWSvcyQbGEVGEPieXQl7WXGB5DXAubdrrEXVTVTVCdrtlJC5sM0MrKt0rKZrnFzchDLC4yP5xJu/hnvWz0vJwHU00MlQ5wlhEDS2GGMsYHB2I4GgvecIBJPDctan2bhs9rer9+9CpLE1bFeXX6OITY6KsHk4Y+a+x5kEguyU/lOOfNFzkb2sUy0rrXBT1LIXwS4ZHxRiW8YaXS2DSyNzxJI0EgOc1pAN+hWtJ6jMm8svK8eWwQwus0cwRBwDm9JOLiqVdybNkqHS+UPaHy08zm7ONx2kGAMG1IxiOzPMBsCb9S2Vh6KVsqKbqT5hSayNklc2KnqDEHzRNqQ1pi2sQOIEA4msuC0PIsSLLU9Da6SSwwbaKV0skD5GvtG1s7o83hgDhh4bwAVuUeqfk8hLKuZsBllmbTDCG7SW+PE8c58YLnODDle2+ySR6pMi8kaJHOFLFLG0kAYxIACTbcRbgsjtKOHhTcLf7s7eti3h3UlK5nqXpSSppI5ZGYXO6LBrxfzmgEkDhY55FP3iyV6saCNJAItq6Vrf8PE1rSxnBvN87O5uelMsyVk1FFSeRaN6fYuwu0sxJE9TscFhsLC6yjYnwUo2TISaepNHFzh1Ed6fJAx2Y+sO9P1vdnWtK3kZ+J3QIQhahUBCEIAX1zb3VeDRfEnepdKyYWH1pTQ1ryTdxsAvPYmrRhiFGors0aUJuneLsW2QjbWPBNWuHStZdI7ESDvKsxteW3zVfDY1QclGHFsbVoOVrsZ6Q0hHGxznua1rd7nGwGdsz2kKj8pxtJaXAG17ndmMVgewg9hVSKm2oIcMTTkQ4XB7Qciq8z3CYgQCRuEAEYb2sbg34WJFuvts1Yp1bScbXCNGMdLkM1fEZDzxvtln4HWrUek4B/3W+3qv3Je6mcX3NMMN7DDhvbLddvDndG4ItgJIpANxGY/VA3EZHhlv9WdCFNQbk48eZbaTSSf4G7NNQA22rTnbI8cgAfaFdh1jp8gJG36Bnwv3LVxMTcGmG/KwaOsXy7c1nAcQOGDMOw4QBut52Y3cFZp4yUPkSYqWGjLe/obO7WSAOwl1jcgAjDexIuCbAi4I7Ql1drQ39FzbC+4kmwJBNrbuafBS+qcXB3/AE7RbCBcNdiJuHu3DFub1559CrPab/m3Xfm9f0d//IqWJxdWSyp9GkcpYemtS9HpJsly12Kxzzus2vSravHmwEX6CPabBW6OZzr424De1ukcD46FhylK93+UW8iS0GfyoGjzViNJ9AVZ7b+vvRHHkmfEV3K19BXdw5Fg6TKy8rK8pqPGbWTNuh+tXKFLE1lmT0EznShoLo6g42/Wb3hbUkXydZwPQR3p6t3sunUpqan5FDFSjK2UEIQtcpghCEAKq+mMpw3tnmqz9G7JhN7qLSFW4THCbWyPtUtXJcNaXbyvM1Z0ZznLL4lpe5qRjOKir6Mr0dLjIHt7E6kaGsIA4WA6zkFHSQtYMjv6SpX2JGe43+Cu4XDqjT4ZmIq1M8vIp1lE8U7mRP2b7Cz8IfhNwScJyOVx60obRyvkc5s2EEDLADmBYkXPHoWySPFjmFWEbGMuPWu1qSvHLZJI7TqtJ82IpKKe5/6jIAZljb77uGVrZZX6yqhp5MNhLc3HOLeAbhOV+J53amNRPc9Sxa1Ydas6jtHY0IXSuxV5DJZwMpJIaGnDa1iScgc7rOhopgbbc+a4A4Bvwusbm988J9SvvYsI3WPtH8lVjNwmn58kNcrpkHkErs9sbm9rN3X9frHRdZ/JMtxeYkAg2t23abnMG6Z0rgCGnf4H8ljLMb7vYr2mS8vwIzyvZFQsAUL1efHcdCpOy3rOrQyjoO564qywc3tVIm6ZaMiDrX6c1LDf1KmVcTlTwxuM9G0uFtzvKurxBcvZUqcaUFFGLKTk7sq1kti0dJHemKUVXOe23AjvTdGGk5Tn+wVVaMQQhCuiAQhCAFD9E4nucTvcT71WkoMUmG+Q/mrr6kguz4nvS2CvAe4k7yvNYhYaLUWt3qadPvGm78C47QreBsqb9HODrDNWxpVvSvW17d9widPCT+Wy+x2Mq0dyajogGc4ZqpVw4GnrPuA/qrLa7oKraTku0HtTK/dKj4OCIQz5/FxF7W3Ur223Ip5Ob2b1LJ08FlQgnC5cb1sQAHiq7hmFdcbi6plvt3+rgkVo2tYnBjCibYgu3dPURZevOdutSQuGEXF8lnJz8hlbctWMP6aSZUcvFdld4VKoYr2GyiMVyqtannVh0JWF4avWSkA29ysTQWOeQVmgp7nJo68/eqVPDSc8idhsqiUbsWCeTpcshO88StgNMBwWOBnEK5/xlSO9RifiYv8ASUaWlfzTiO8d4WypVE8ZDrCar0HZ1KNOLUXyM/EzcmrghCFplUEIQgBVpFmEE9qUMoiQmGkpy44fpfzU8VO625ear0Y4is7LRGpTm6cF5iSTR54BT0FDzrOTQxu/VVV0tnKr8FSpTU3cZ30pqyM/IxjAGQ4nqRpS2HLrHsVuXmtPTk72HcqzW4rg8SSr9SklF047y92ERm21J8BOx+A34XsVccwZWNxvXlbBkVVpnWyWLrRl3b2LvzrMiWeXJQxuyspJF4RZKndyvcmrJWMo5ypRKexVohmrkEN3ADpz7E+i5z0ITsi3Swm13Zk8OgdfWvZId9uHerxiCpU0l3OJ3EB1ujwFuSoxgowfHiUFNyvIqT7xu3+DZNaSEMb7yqNNFjffK2RNt2W4Jm9GDp6yqdDlaW0SGTNVJArhCqPUq6uFMqxy88fWHetjWuFv5RvWR3hbGp9mX8afNEcV+kEIQtcpghCEAV3wtJ3D2LJDt6FWsk9BtzCOS9+oqsWXeCBx9wUk7sLr9IsVILAXSH4/C+HtDFpquJVrn+Orx3KGJ+Qtwy9Swq5rlZ0rDb3rOlNzrOxYUcsNSHSByS1oTOvhORPWVQjasvGRbq6lui1kMizd2qN6tubzVWI4JVSFicZXPYE10XHmXdgH80sZH0J/TQ4GAe3tWj2dSbnd7IrYmdlbmFTmw24iw9eSqSUgAFja5wm28i99/YrE5JLR9LPssszYv4Zb+m/9lrVIRqN3+39ynFuKCmgDW2CzesiV4QrCioxyoXe7uyKypv3K68qjIVRxGiH0yF18TLfrDvWwJEwc5vaO9PU3s9fO/sRxPAEIQtQqAhCEAQu3oQ7ehV2MIqhl2n2qtUVN2jsV5KKqA48I4lUsW5QV48dP4H0Um7MKSHG653BMWU4BuO9ewQBjQB/c9KkXaGHVOPi3OVKjk9NinWx3B6ePUErDLFPJxzSlTt6pY2ksyZYoS0seWuLKq1matZLOOnxHLj4uVSlSdRqw5Sy7mejKe7sR3Dd2q++RYus1oAVWaoAF1qxUcPTy3+5Ud6krlgtLsxvacuggqSlhLRnmSbn4JdoqvLpHA/pWw+r+/uTdMws4Vo97Hz99CNVSg8rMHDNek5LB4zXsqs3tcVYhkdkqb96syFVlm13dlqmrElOQHjt96cJLGcx2jvTpXsC/C0IxG6BCELQKwIQhAEZYjZqRCjkR25Hs1FJTHECLZb79CsoUZUoyVmdUmiq6N98sNu037l7s3/R9p+CsoUe5XNnc5Ulp3OFubn1n4Km7QzifOHtPwTdCVUwdOp82pONaUdhR8jHpHtKtw0haMsI7Lq4hEMHSpu8UEq05blJ9I48R49Sp1OiZHcW29fwTlC5UwVOorSv1CNeUdhA3QMgPnN9p+Ca00L8NpMJI4i+faLb1aQo0MDSoO8L9Ts68p/MQmBeSQE9CnQrTpxYrMyi+iceI96jGjXdLff8ABMkJLwlN6sYq0kL2UDgRu3jp+CYIQm06UafykJTctwQhCaQBCEIAEIQgAQhCABCEIAEIQgAQhCABCEIAEIQgAQhCABCEIAEIQgAQhCAP/9k="/>
          <p:cNvSpPr>
            <a:spLocks noChangeAspect="1" noChangeArrowheads="1"/>
          </p:cNvSpPr>
          <p:nvPr/>
        </p:nvSpPr>
        <p:spPr bwMode="auto">
          <a:xfrm>
            <a:off x="215900" y="-1068388"/>
            <a:ext cx="1809750" cy="2524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3092118"/>
              </p:ext>
            </p:extLst>
          </p:nvPr>
        </p:nvGraphicFramePr>
        <p:xfrm>
          <a:off x="230024" y="2489073"/>
          <a:ext cx="8734464" cy="356131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84078"/>
                <a:gridCol w="1564394"/>
                <a:gridCol w="2166215"/>
                <a:gridCol w="3319777"/>
              </a:tblGrid>
              <a:tr h="273107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69850" dist="43180" dir="5400000" sx="0" sy="0">
                              <a:srgbClr val="000000">
                                <a:alpha val="65000"/>
                              </a:srgbClr>
                            </a:outerShdw>
                          </a:effectLst>
                        </a:rPr>
                        <a:t>Wortbildungsarten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593" marR="25593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29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b="0" dirty="0">
                          <a:solidFill>
                            <a:schemeClr val="tx1"/>
                          </a:solidFill>
                          <a:effectLst>
                            <a:outerShdw blurRad="114300" sx="0" sy="0">
                              <a:srgbClr val="000000"/>
                            </a:outerShdw>
                          </a:effectLst>
                        </a:rPr>
                        <a:t>implizite Derivation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b="0" dirty="0">
                          <a:solidFill>
                            <a:schemeClr val="tx1"/>
                          </a:solidFill>
                          <a:effectLst/>
                        </a:rPr>
                        <a:t>(suffixlose Ableitung)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593" marR="2559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b="0" dirty="0">
                          <a:effectLst>
                            <a:outerShdw blurRad="114300" sx="0" sy="0">
                              <a:srgbClr val="000000"/>
                            </a:outerShdw>
                          </a:effectLst>
                        </a:rPr>
                        <a:t>explizite Derivation</a:t>
                      </a:r>
                      <a:endParaRPr lang="ru-RU" sz="1400" b="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b="0" dirty="0">
                          <a:effectLst/>
                        </a:rPr>
                        <a:t>(</a:t>
                      </a:r>
                      <a:r>
                        <a:rPr lang="de-DE" sz="1400" b="0" dirty="0" err="1">
                          <a:effectLst/>
                        </a:rPr>
                        <a:t>Präfixal-suffixale</a:t>
                      </a:r>
                      <a:r>
                        <a:rPr lang="de-DE" sz="1400" b="0" dirty="0">
                          <a:effectLst/>
                        </a:rPr>
                        <a:t> Ableitung)</a:t>
                      </a:r>
                      <a:endParaRPr lang="ru-RU" sz="1400" b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593" marR="2559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b="0" dirty="0">
                          <a:effectLst>
                            <a:outerShdw blurRad="114300" sx="0" sy="0">
                              <a:srgbClr val="000000"/>
                            </a:outerShdw>
                          </a:effectLst>
                        </a:rPr>
                        <a:t>die substantivierten Verbindungen</a:t>
                      </a:r>
                      <a:endParaRPr lang="ru-RU" sz="1400" b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593" marR="2559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b="0" dirty="0">
                          <a:effectLst>
                            <a:outerShdw blurRad="114300" sx="0" sy="0">
                              <a:srgbClr val="000000"/>
                            </a:outerShdw>
                          </a:effectLst>
                        </a:rPr>
                        <a:t>Substantivierungen in den Sprichwörtern</a:t>
                      </a:r>
                      <a:endParaRPr lang="ru-RU" sz="1400" b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593" marR="25593" marT="0" marB="0"/>
                </a:tc>
              </a:tr>
              <a:tr h="273107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69850" dist="43180" dir="5400000" sx="0" sy="0">
                              <a:srgbClr val="000000">
                                <a:alpha val="65000"/>
                              </a:srgbClr>
                            </a:outerShdw>
                          </a:effectLst>
                        </a:rPr>
                        <a:t>Beispiele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593" marR="25593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92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der Handel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b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der Kritiker</a:t>
                      </a:r>
                      <a:endParaRPr lang="ru-RU" sz="1400" b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b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der Preisträger </a:t>
                      </a:r>
                      <a:endParaRPr lang="ru-RU" sz="1400" b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b="0" u="sng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Ansehen</a:t>
                      </a:r>
                      <a:r>
                        <a:rPr lang="de-DE" sz="1400" b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kostet nichts</a:t>
                      </a:r>
                      <a:endParaRPr lang="ru-RU" sz="1400" b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84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das Futter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die Entwicklung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b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der Denkmalpfleger </a:t>
                      </a:r>
                      <a:endParaRPr lang="ru-RU" sz="1400" b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b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Ein guter </a:t>
                      </a:r>
                      <a:r>
                        <a:rPr lang="de-DE" sz="1400" b="0" u="sng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Anlauf</a:t>
                      </a:r>
                      <a:r>
                        <a:rPr lang="de-DE" sz="1400" b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ist der halbe </a:t>
                      </a:r>
                      <a:r>
                        <a:rPr lang="de-DE" sz="1400" b="0" u="sng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Sprung</a:t>
                      </a:r>
                      <a:endParaRPr lang="ru-RU" sz="1400" b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84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der Recht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das Gefühl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der Augenblick 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b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 b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84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b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das Kleid</a:t>
                      </a:r>
                      <a:endParaRPr lang="ru-RU" sz="1400" b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das Getränk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die Bildungsförderung 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b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 b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84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b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das Raum</a:t>
                      </a:r>
                      <a:endParaRPr lang="ru-RU" sz="1400" b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der Lager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die Bodenheizung 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049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b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das Essen</a:t>
                      </a:r>
                      <a:endParaRPr lang="ru-RU" sz="1400" b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b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der Maler</a:t>
                      </a:r>
                      <a:endParaRPr lang="ru-RU" sz="1400" b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die Erdwärme 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84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b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das Leben</a:t>
                      </a:r>
                      <a:endParaRPr lang="ru-RU" sz="1400" b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b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die Wohnung</a:t>
                      </a:r>
                      <a:endParaRPr lang="ru-RU" sz="1400" b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der Jahresbeginn 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84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b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das Schaffen</a:t>
                      </a:r>
                      <a:endParaRPr lang="ru-RU" sz="1400" b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b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die Strömung</a:t>
                      </a:r>
                      <a:endParaRPr lang="ru-RU" sz="1400" b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das Auslandsstudium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59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b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das Vertrauen</a:t>
                      </a:r>
                      <a:endParaRPr lang="ru-RU" sz="1400" b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b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die Wiederholung</a:t>
                      </a:r>
                      <a:endParaRPr lang="ru-RU" sz="1400" b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der Studienabschluss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267744" y="260648"/>
            <a:ext cx="39850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Substantivierungen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495708" y="1194128"/>
            <a:ext cx="13965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>Nomen</a:t>
            </a:r>
            <a:endParaRPr lang="ru-RU" sz="2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 descr="D:\Users\georg\AppData\Local\Temp\FineReader11\media\image3.jpe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775" y="1025856"/>
            <a:ext cx="710012" cy="973324"/>
          </a:xfrm>
          <a:prstGeom prst="rect">
            <a:avLst/>
          </a:prstGeom>
          <a:noFill/>
        </p:spPr>
      </p:pic>
      <p:pic>
        <p:nvPicPr>
          <p:cNvPr id="8" name="Рисунок 7" descr="D:\Users\georg\AppData\Local\Temp\FineReader11\media\image1.jpe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935600"/>
            <a:ext cx="792088" cy="1063580"/>
          </a:xfrm>
          <a:prstGeom prst="rect">
            <a:avLst/>
          </a:prstGeom>
          <a:noFill/>
        </p:spPr>
      </p:pic>
      <p:pic>
        <p:nvPicPr>
          <p:cNvPr id="11" name="Рисунок 10" descr="D:\Users\georg\AppData\Local\Temp\FineReader11\media\image1.jpe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028153"/>
            <a:ext cx="648072" cy="971028"/>
          </a:xfrm>
          <a:prstGeom prst="rect">
            <a:avLst/>
          </a:prstGeom>
          <a:noFill/>
        </p:spPr>
      </p:pic>
      <p:pic>
        <p:nvPicPr>
          <p:cNvPr id="12" name="Рисунок 11" descr="D:\Users\georg\AppData\Local\Temp\FineReader11\media\image2.jpe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0200" y="1033026"/>
            <a:ext cx="629792" cy="96615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3305982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utoShape 2" descr="data:image/jpeg;base64,/9j/4AAQSkZJRgABAQAAAQABAAD/2wCEAAkGBhQSEBUUExQUFRUUFBUVFBcUFRcXFxUSFxUWFRUVFRUYHCYeGBkjHBYUHy8gJCcpLCwsFR4xNTAqNSYrLCkBCQoKDgwOGg8PGiwkHyQsLy80LCwtLCwpLSwsLywsLiwsLCksLCwsLCwsKiwsLCwsLCwsLC8sLCwsLCwsKSwsLP/AABEIAQkAvgMBIgACEQEDEQH/xAAcAAACAgMBAQAAAAAAAAAAAAAABQMEAgYHAQj/xABLEAABAwICBQcHBwoFBAMAAAABAAIDBBESIQUGEzFBByJRYXGx8BQyVIGRodEVF2JykpPTIzRCUlN0s8Hh8TM1grLSJENzwxZEdf/EABoBAAIDAQEAAAAAAAAAAAAAAAADAgQFAQb/xAA0EQACAQIEAwYFAwQDAAAAAAAAAQIDEQQSITFBUZEFEyJhofAUMlJxsUKB0SPB4fEVM0P/2gAMAwEAAhEDEQA/AO4oQhAAhCEACEIQAIQhAAhCEACEIQAIQhAAhCEACEIQAIQhAAhCEACEIQAIQhAFaSsF7Ai433O71cVh5V9NvuS2pPPd9Y96hssWWPkpNWLqw6a3HHlf02+5e+U/SHuShoUjQpRx0n+n1YOguYz8o+kPcjyj6Q9yoN3LwlT+LfL1ZHufMYCo+kPcjyj6Q9yotWSksU+XqzndIu7c/rD3Lx1TYXLgB0myqALGcZW6fBQ8S7N29WCpK5cFXf8ATb7l75R9Ie5KSVm1yTHHN8PVk3h1zGflH0h7lgdING+RntHxVQHxuQ9gcOcL9oumPFSa8K63IqkuJa+UW/tGe1vxR8pN/aM9rfilcuiWO3XHZmPYVTl0M8brO9x96o1cfi6f/kn9m/8AY6OHpS/Vb9jYPlJv7Rntb8UfKTf2jPa34rUpIS3zgR2hYqg+36qdnT9WPWAi/wBX4Nxj0gy/+Iw3y3jf7VdWi0v+Iz6ze8Lelt9l4+WMjJyVrWKWKoKi1Z7ghCFrlQEIQgBDUu57vrHvWFlJOOe76zu9eNXmJK8n9zUT0QBqyaENb0FShMjE42eEqNa7rprxHo4RGSN8m1LwMGEWLMN74j9Jav8APlT+jT/aj+KeqM5q6WgpzitGdLHjx49akv0rmR5dKf0af7UfxXo5daf0af7UfxTFh6i4Ee8idPYFFO5c3HLxT+jT/aj+Khfy5U5/+vP9qP4rtShUy2SCNSN9WdGAWYauajlvp/R5/tR/Fejlxp/Rp/tR/FV44Sr9Ix1oczpoWQcuZDlzp/Rp/tR/FZDl1p/Rp/tR/FOWHqciDqx5nTLeP6r2/grmXz60/o0/2o/ig8utP6NP9qP4qfcVORzvInTTmMx/NVZdFxu3c09XwXOvn0p/Rp/tR/FZfPtT+jT/AGo/ilzwjqK04X6HVWUflZvLdDOa9pBBAc09B3hbUuSaP5bYJJo4xTzgvkYwEujIBc4NBOd+K62rGAwccMpZVa4uvWdS1+AIQhaRWBCEIARVA57vrHvKxDfHi6lnZznfWPescHavNyj4maaeiAM61mRlvXrR60PTUrIi2co5dvMpPrTd0S5Iuucu45lJ9afuiVSo8gotF6Pml0fFUyVMbi9zpHMOJmHM2BvfF1blr4b/AKkUqvzM5chdHp9X6DS0UnkET6SsiYZPJ3SF8czBvwOOYOYHCxIuLG4WclmhYamqnZPG2RrKOaRodfmyNdGA7I7xc+1WBZpaF4zcOwLd9fNCQwUWi5Io2sfPSl8zhe734YTidc7+c72oA0lC6lpibR9BS0Bfo2KofUUkcr3mVzDiwsxG2F1ySSeCpv1YotJ0ss2jWPp6inbjkpXuL2vZnnE453yNusWIFwUAc5Qt65KNE088tUaiFszYaV0rWuJAxNcDkRuuMvWoK3XDR74ntZoiKN7mOa14ncSxxaQ14GDMgkG3UgDTELpXJHoSimhrJa2Jj2Q7E4n35jXbQOORFhkCexanrnqu6grpKd1y0HFE4/pwuPMPaM2nraUAIULc+VrQsNLpIxU8bY49jE7C29sRL7nM9Q9i0xADDV788p/3iD+KxfXS+RdXvzyn/eIP4rF9dIAEIQgAQhCAE07Oc7tPeiNpXsx55+se9ZBYNlmZoX0PHH3LEZ7/AB49aHFZMCN2Bynl3bzKT60/dEkmvf8Akuhv/FL/AOtbFy40rnspMDSbOmv1ZRWSGn1uYaOmpqnRYqBTMLWOdOW77XOFrcr2HE7lrYdpU0hEqFWbzRi2vsytyJ0zjpZrwOZFFK6R3BrS0tFzwuSPYehXuSidsmlqzBump6vZjpDpWOaB6lQ0rrlUOp301JRxUUEmUghF3yDcQ6Q2uCMjle2V7ZLXNCOqqSojnhaWyRm7b2IOVi1wvm0gkEdadmXM58NW+iXRiYC2Rytv6rb10XlQGGh0Ow5ObRXcOIuyC1/YfYs5dZ6WR5ml0Kx05OJxE7mxOk3lzorYTc5kEG/G61nWfSFXX1BnmZnYNa1uTWMF7MaCd2ZPWSUZlzD4at9EujHnKd+a6I//AD2f7Y1b5C4i2tnnPNhhpX7Vx80XcxwBPYxzv9K8drhHJBTxVOiWzmmhZCx7qhzbhrWgnCG5Xwg2zVDTmt9VNTmlp6WOjpnHnRwDN/TjflcGwvkL2zuMkZlzD4at9EujGHIzOBNXvwhzRRyOwHcW4r4T1EZJBpXXGmmgfGzRlJA57QBJGTiZmDdvN6retTaj6al0fJM51KZ2zQmJzTJg5pIJzAN8svWrdbpalfE9rNCsjc5jmseKl5LHFpDXgFudjY26kZlzD4at9EujLGoH+TaZ/wDBH/tmVmM/K+h/1q3Ro/1TUh7yA32x/TWv6A0vNTUdZTeTl/ljGsxYw3Z4Q8Xw2OLz+kblBqjpGp0fVsqI4y612vYTYSRu85hPDcCDwLQUZlzD4at9EujHfLj/AJsf3eHveufrZNf9ZHV1Zt3w7E7NjMGPHk3FnisN9+jgtbUhDTi7PcYavfnlP+8QfxWL66XyLq9+eU/7xB/FYvrpBwEIQgAQhCAFEvnO7T3oAWcnnHtPesHBYbVmy+tjH3+PYs2gevrWA8ePivR48fBRQM1HlJ1QqK9sAp5GRmMyF2N723Dgy1sLTfzStGPI5pH0iH76b8NdqDulSBW4VWlZENVs31OJHka0j6RB99N+GojyRaR9Ih++l/4Lt9Q7K3T3byqrnZ+PioVcVKLsrE4qT3k+pxsckOkfSIfvZvw178z+kfSIfvpvw12GefAMxn47VB5W7ikS7RyOz3+wxU5y1TfU5L8z+kfSIfvpvw0Dke0j6RD99N+GuvR1J45q6HZCybTxrqbEJRlHi+pxQ8j2kfSIfvpvw178zukfSIfvpvw12jisr+AmLEy8iPi+p9Ti3zOaR9Ih++m/DXg5HdI+kQ/fTfhrtd17fwVLv5HLy5vqcPl5Eq8m7pacm28ySk29cai+ZKt/aU325Pw13R3rWHjx/dceJmtiHdp6s4zorkarI6iGR0lPZk0bzZ8l7Ne1xtePM2C78lMW8do8XTZWsPUlNPMKqRUdgQhCsigQhCAFU3nHhme9RX8eMlJO7nO7T3qPx44FYM34maEdjIHx4zWr6W10fDUTxMpHzNpomTTPbLG2zHtLrhjrYiA1243yWz+PA4LQtZ9QJKuorZLWL4KcUx2hwuljDsbJGA2LTYN5w43CbSyt+IhO/A2tutlLghL542eUMa+Jsj2tc5rwCCGk3427VcdpunbO2B08QmfbDGXtDzfdZt7/ABWgaY1PqZpHu2Jw1NNBE+KOqjiZC6MFro33Y7HFniGDMdCaQ6AqIKiUCngnjmqoajbzPBMTWMY0twEY3SNLOYRlzrmycoxSvcXdvQY6H13gqSQXxxSNdMwROlaX4Ynua6S2RsQ0nduB6F5o3XWkmhfMJmMZG8scXvaLHEWtOTzk6xLekZpFo7VKWMUpdGwPj0jPUSkOZfYybUNN/wBI2czLq6lQGgKltLsTACYqx88ckVQ1kjg98rhJESMLXNxAYX5EOO6yrT7m7bfqvP8AwNjntaxtektZKdrWSOniEb/McZG4X9OE3zS9+t8LamSGV7IwxsTmvfI0CTahxAaD0W33O9a9T6CqotjK6CGZ4gmhfEDHGGmSUva/IBhJGT7AXz3qSt1Sle2s/JQ3lo4IYQ2wa2RjCHNYHZsaDhtfoHQszJRcm5SvfzX1W/HPfgWs00lZe7G4jTMIk2ZljEl7YMbcV8OO2G9/N53YiTW6EUs00L4p9jhxNbPG0AucGjFI44W79532yWtR6qSO8uxBrTUQwxxPJBILafZu3ZgYvaEsGptQ+mnbs3NldTRQNx1LHh2CZkhDQ1gDGDCbXN8yLKxho0ou+bly42v78hdVza25m9UuuMLqmankcyJ8crYmB8jbzF0bX3Y055YgLXOaZ/K0Of5WPKUQnntynJAERz8/Mc3fmtA0xqzUyy1jGwxYKyene2d0jccLIhHd2C2InJ1gDvvfeFPVaCqxK9giY6F2lI67a7ZoOzxsJZsyL4hY9WWV1f8A6TV1JdSv4trG5waxUr5BE2ogMhxARiRpcS0kOGG97gh2XUUDWekEux8pg2uIM2e1Zixk2DcN74r5W3rRIdWZQYnYGBzdKSVTiC2+wcX2N95Nizm9SUaq17fK4HOu5r6ip8nYyWEmIzF5c6WEDbDIG+Jxwk7tyXGpCV3DW3+f4JOMlZPidjevLeP6/wBVBDN0qbH48fFQjUU9STi1oSRMzHaE0Spjsx2jvTVaWEtZlatwBCEK6IBCEIATTnnO7T39KxHjxuWdQ2zies9XFRhwtvHuXnpaSdzSWxl48DgltVrPBFt8byPJWsdPzXHC2QXYchz7jouQmI7VpusepVRO+r2E0LY62KJkofG5zmuiBDcBabWPEndmmU8rer9/6ISuthzVa90cUpjfIQ8OY135OQtYZGtdGXvDcLQQ4WJPT0Gy/WfX2OKRsMJD5RUwQyAseWNxuAc3aCzdoAb4b8N2RXmk9SXyR1jBIwGqfSObcO5vk7Yw4O6b4Da3SqNbqTO6SQMliED65tbhdG/aYw8OczEDbDkSDa+4bk2TppWb96eRBZr6DXWrTj4GsETWvlmlbDEHEhuJ1yXPIzwgAnJLItOyxCU1uyDY8BEsOIscHuw4SwkvaWuIvwsepX9Z9EmoYzA8RywytlicRiAe24s5uV2kEg9q1uXUuWQVDpHU7JJ2xNIhjc1nMmEznvJN3PdmL9ixnKjONptLXXe+62/b7/gu2mndL+BtUa4U7GhznSWLXPyhlJbG1xaZHgNuxlxvNrrKu1ypYnFj5CC0MLrRyODWvALXOcGkBpuM78VR1p1YmqnktlZs3QujwSCQhjySdqxrHAOdYgc7dZYVOqD3x1bdowGphp4m5GzTC3CSekHgkwhhrJyk9eF/NeXBX6E5Sq3dl76jKPXOlLJH7QhsJYJLxyAjaGzHWLblp4EZIZr/AEYyMjxZ4Y7FDKMBNsJfdnMabixNr+oqjpTVF8rqgh7RtxSAXa44fJ34nX6b8FLpTVV8wrAJGjyp9O5twebsQy4d03w5W6U2msMt2+HHb5fLzfQjJ1eXvXz+3UbVetFOJtgXu2geI77N+DakYhGZcODHbPDdJIteNrG4sAjwVbIPyrJrOY54aCLMFpDnzT5uWK11lUaoTyVgmdKx7W1TKhmISGRsbf8AsNGLA1gzNwLk71FLqfMNowyxbN1a2rZzXYx+UD3sdnbcABb+ibKOHSzX5f54EE6m1i7onWpri5spDXmrnp4Wsa4l4iI5xAvawzLsgOpbFHEL3DRc7yBme08VqFDqhJFU+URyNxmedzwQS19PM4OwfRe0i4cPWn1Xq/BK7HJHidYC+J4yG7IOAVabpZlkenl7X5Gxz28SHbCopZDi3rKLdlwXkozUpO8dAS1JaWQhwz4jvWyLWYPOb9Yd4WzLb7Jbyy/YoYvdAhCFslIEIQgBRpvzT44qjHT4rAZJhpQXHrShzzisCvLY5pV25K60RrULunZFytiwM3rTf/mJpqir2riYYY6XZsaG4jJMXiwJtvIHnGwsTktoqrmw6Uvq+T2OoM7nveDO2ntYN/Jvpy5zHtvcOzdmCLEZLuHiqtd2Vklb1X9iNVuFNc7is68bYxBhfE7y2GnkaNjNfaNc9oxtcW4HAec03BaRZWoNcnTMkdHBOI9nUbGoLWmNz4WuuSASWNu02LgA61lfZqMA2LHMXujqo6q7YYomkxNLWxhkYADecSTmbkqvQ6lmIOjbVTeThs4jgs0NZtw4OxOGcjW4nFrXbieNloypU4vV+/fMrKcmjVaDXR74WbSGXbOpNu1xEYbMWtGNzQHDCLm9ja47Rdxq1pB9RSxyyNwOcwOO6xuAcbQCbNPAHNRu1SY10LcbiIKZ1KMgMTHta0uPQeb70x0FoV9PSbJsm1cxpEReAwABto2HDwuBnvzK83Vp0K0pKCs7+fnt6M0oOcLOW1v4EdLrmx7heKVsbopJxI4x22EfnSFoeXDOww2vzhlvWVNr1CWSvcyQbGEVGEPieXQl7WXGB5DXAubdrrEXVTVTVCdrtlJC5sM0MrKt0rKZrnFzchDLC4yP5xJu/hnvWz0vJwHU00MlQ5wlhEDS2GGMsYHB2I4GgvecIBJPDctan2bhs9rer9+9CpLE1bFeXX6OITY6KsHk4Y+a+x5kEguyU/lOOfNFzkb2sUy0rrXBT1LIXwS4ZHxRiW8YaXS2DSyNzxJI0EgOc1pAN+hWtJ6jMm8svK8eWwQwus0cwRBwDm9JOLiqVdybNkqHS+UPaHy08zm7ONx2kGAMG1IxiOzPMBsCb9S2Vh6KVsqKbqT5hSayNklc2KnqDEHzRNqQ1pi2sQOIEA4msuC0PIsSLLU9Da6SSwwbaKV0skD5GvtG1s7o83hgDhh4bwAVuUeqfk8hLKuZsBllmbTDCG7SW+PE8c58YLnODDle2+ySR6pMi8kaJHOFLFLG0kAYxIACTbcRbgsjtKOHhTcLf7s7eti3h3UlK5nqXpSSppI5ZGYXO6LBrxfzmgEkDhY55FP3iyV6saCNJAItq6Vrf8PE1rSxnBvN87O5uelMsyVk1FFSeRaN6fYuwu0sxJE9TscFhsLC6yjYnwUo2TISaepNHFzh1Ed6fJAx2Y+sO9P1vdnWtK3kZ+J3QIQhahUBCEIAX1zb3VeDRfEnepdKyYWH1pTQ1ryTdxsAvPYmrRhiFGors0aUJuneLsW2QjbWPBNWuHStZdI7ESDvKsxteW3zVfDY1QclGHFsbVoOVrsZ6Q0hHGxznua1rd7nGwGdsz2kKj8pxtJaXAG17ndmMVgewg9hVSKm2oIcMTTkQ4XB7Qciq8z3CYgQCRuEAEYb2sbg34WJFuvts1Yp1bScbXCNGMdLkM1fEZDzxvtln4HWrUek4B/3W+3qv3Je6mcX3NMMN7DDhvbLddvDndG4ItgJIpANxGY/VA3EZHhlv9WdCFNQbk48eZbaTSSf4G7NNQA22rTnbI8cgAfaFdh1jp8gJG36Bnwv3LVxMTcGmG/KwaOsXy7c1nAcQOGDMOw4QBut52Y3cFZp4yUPkSYqWGjLe/obO7WSAOwl1jcgAjDexIuCbAi4I7Ql1drQ39FzbC+4kmwJBNrbuafBS+qcXB3/AE7RbCBcNdiJuHu3DFub1559CrPab/m3Xfm9f0d//IqWJxdWSyp9GkcpYemtS9HpJsly12Kxzzus2vSravHmwEX6CPabBW6OZzr424De1ukcD46FhylK93+UW8iS0GfyoGjzViNJ9AVZ7b+vvRHHkmfEV3K19BXdw5Fg6TKy8rK8pqPGbWTNuh+tXKFLE1lmT0EznShoLo6g42/Wb3hbUkXydZwPQR3p6t3sunUpqan5FDFSjK2UEIQtcpghCEAKq+mMpw3tnmqz9G7JhN7qLSFW4THCbWyPtUtXJcNaXbyvM1Z0ZznLL4lpe5qRjOKir6Mr0dLjIHt7E6kaGsIA4WA6zkFHSQtYMjv6SpX2JGe43+Cu4XDqjT4ZmIq1M8vIp1lE8U7mRP2b7Cz8IfhNwScJyOVx60obRyvkc5s2EEDLADmBYkXPHoWySPFjmFWEbGMuPWu1qSvHLZJI7TqtJ82IpKKe5/6jIAZljb77uGVrZZX6yqhp5MNhLc3HOLeAbhOV+J53amNRPc9Sxa1Ydas6jtHY0IXSuxV5DJZwMpJIaGnDa1iScgc7rOhopgbbc+a4A4Bvwusbm988J9SvvYsI3WPtH8lVjNwmn58kNcrpkHkErs9sbm9rN3X9frHRdZ/JMtxeYkAg2t23abnMG6Z0rgCGnf4H8ljLMb7vYr2mS8vwIzyvZFQsAUL1efHcdCpOy3rOrQyjoO564qywc3tVIm6ZaMiDrX6c1LDf1KmVcTlTwxuM9G0uFtzvKurxBcvZUqcaUFFGLKTk7sq1kti0dJHemKUVXOe23AjvTdGGk5Tn+wVVaMQQhCuiAQhCAFD9E4nucTvcT71WkoMUmG+Q/mrr6kguz4nvS2CvAe4k7yvNYhYaLUWt3qadPvGm78C47QreBsqb9HODrDNWxpVvSvW17d9widPCT+Wy+x2Mq0dyajogGc4ZqpVw4GnrPuA/qrLa7oKraTku0HtTK/dKj4OCIQz5/FxF7W3Ur223Ip5Ob2b1LJ08FlQgnC5cb1sQAHiq7hmFdcbi6plvt3+rgkVo2tYnBjCibYgu3dPURZevOdutSQuGEXF8lnJz8hlbctWMP6aSZUcvFdld4VKoYr2GyiMVyqtannVh0JWF4avWSkA29ysTQWOeQVmgp7nJo68/eqVPDSc8idhsqiUbsWCeTpcshO88StgNMBwWOBnEK5/xlSO9RifiYv8ASUaWlfzTiO8d4WypVE8ZDrCar0HZ1KNOLUXyM/EzcmrghCFplUEIQgBVpFmEE9qUMoiQmGkpy44fpfzU8VO625ear0Y4is7LRGpTm6cF5iSTR54BT0FDzrOTQxu/VVV0tnKr8FSpTU3cZ30pqyM/IxjAGQ4nqRpS2HLrHsVuXmtPTk72HcqzW4rg8SSr9SklF047y92ERm21J8BOx+A34XsVccwZWNxvXlbBkVVpnWyWLrRl3b2LvzrMiWeXJQxuyspJF4RZKndyvcmrJWMo5ypRKexVohmrkEN3ADpz7E+i5z0ITsi3Swm13Zk8OgdfWvZId9uHerxiCpU0l3OJ3EB1ujwFuSoxgowfHiUFNyvIqT7xu3+DZNaSEMb7yqNNFjffK2RNt2W4Jm9GDp6yqdDlaW0SGTNVJArhCqPUq6uFMqxy88fWHetjWuFv5RvWR3hbGp9mX8afNEcV+kEIQtcpghCEAV3wtJ3D2LJDt6FWsk9BtzCOS9+oqsWXeCBx9wUk7sLr9IsVILAXSH4/C+HtDFpquJVrn+Orx3KGJ+Qtwy9Swq5rlZ0rDb3rOlNzrOxYUcsNSHSByS1oTOvhORPWVQjasvGRbq6lui1kMizd2qN6tubzVWI4JVSFicZXPYE10XHmXdgH80sZH0J/TQ4GAe3tWj2dSbnd7IrYmdlbmFTmw24iw9eSqSUgAFja5wm28i99/YrE5JLR9LPssszYv4Zb+m/9lrVIRqN3+39ynFuKCmgDW2CzesiV4QrCioxyoXe7uyKypv3K68qjIVRxGiH0yF18TLfrDvWwJEwc5vaO9PU3s9fO/sRxPAEIQtQqAhCEAQu3oQ7ehV2MIqhl2n2qtUVN2jsV5KKqA48I4lUsW5QV48dP4H0Um7MKSHG653BMWU4BuO9ewQBjQB/c9KkXaGHVOPi3OVKjk9NinWx3B6ePUErDLFPJxzSlTt6pY2ksyZYoS0seWuLKq1matZLOOnxHLj4uVSlSdRqw5Sy7mejKe7sR3Dd2q++RYus1oAVWaoAF1qxUcPTy3+5Ud6krlgtLsxvacuggqSlhLRnmSbn4JdoqvLpHA/pWw+r+/uTdMws4Vo97Hz99CNVSg8rMHDNek5LB4zXsqs3tcVYhkdkqb96syFVlm13dlqmrElOQHjt96cJLGcx2jvTpXsC/C0IxG6BCELQKwIQhAEZYjZqRCjkR25Hs1FJTHECLZb79CsoUZUoyVmdUmiq6N98sNu037l7s3/R9p+CsoUe5XNnc5Ulp3OFubn1n4Km7QzifOHtPwTdCVUwdOp82pONaUdhR8jHpHtKtw0haMsI7Lq4hEMHSpu8UEq05blJ9I48R49Sp1OiZHcW29fwTlC5UwVOorSv1CNeUdhA3QMgPnN9p+Ca00L8NpMJI4i+faLb1aQo0MDSoO8L9Ts68p/MQmBeSQE9CnQrTpxYrMyi+iceI96jGjXdLff8ABMkJLwlN6sYq0kL2UDgRu3jp+CYIQm06UafykJTctwQhCaQBCEIAEIQgAQhCABCEIAEIQgAQhCABCEIAEIQgAQhCABCEIAEIQgAQhCAP/9k="/>
          <p:cNvSpPr>
            <a:spLocks noChangeAspect="1" noChangeArrowheads="1"/>
          </p:cNvSpPr>
          <p:nvPr/>
        </p:nvSpPr>
        <p:spPr bwMode="auto">
          <a:xfrm>
            <a:off x="63500" y="-1220788"/>
            <a:ext cx="1809750" cy="2524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4" descr="data:image/jpeg;base64,/9j/4AAQSkZJRgABAQAAAQABAAD/2wCEAAkGBhQSEBUUExQUFRUUFBUVFBcUFRcXFxUSFxUWFRUVFRUYHCYeGBkjHBYUHy8gJCcpLCwsFR4xNTAqNSYrLCkBCQoKDgwOGg8PGiwkHyQsLy80LCwtLCwpLSwsLywsLiwsLCksLCwsLCwsKiwsLCwsLCwsLC8sLCwsLCwsKSwsLP/AABEIAQkAvgMBIgACEQEDEQH/xAAcAAACAgMBAQAAAAAAAAAAAAAABQMEAgYHAQj/xABLEAABAwICBQcHBwoFBAMAAAABAAIDBBESIQUGEzFBByJRYXGx8BQyVIGRodEVF2JykpPTIzRCUlN0s8Hh8TM1grLSJENzwxZEdf/EABoBAAIDAQEAAAAAAAAAAAAAAAADAgQFAQb/xAA0EQACAQIEAwYFAwQDAAAAAAAAAQIDEQQSITFBUZEFEyJhofAUMlJxsUKB0SPB4fEVM0P/2gAMAwEAAhEDEQA/AO4oQhAAhCEACEIQAIQhAAhCEACEIQAIQhAAhCEACEIQAIQhAAhCEACEIQAIQhAFaSsF7Ai433O71cVh5V9NvuS2pPPd9Y96hssWWPkpNWLqw6a3HHlf02+5e+U/SHuShoUjQpRx0n+n1YOguYz8o+kPcjyj6Q9yoN3LwlT+LfL1ZHufMYCo+kPcjyj6Q9yotWSksU+XqzndIu7c/rD3Lx1TYXLgB0myqALGcZW6fBQ8S7N29WCpK5cFXf8ATb7l75R9Ie5KSVm1yTHHN8PVk3h1zGflH0h7lgdING+RntHxVQHxuQ9gcOcL9oumPFSa8K63IqkuJa+UW/tGe1vxR8pN/aM9rfilcuiWO3XHZmPYVTl0M8brO9x96o1cfi6f/kn9m/8AY6OHpS/Vb9jYPlJv7Rntb8UfKTf2jPa34rUpIS3zgR2hYqg+36qdnT9WPWAi/wBX4Nxj0gy/+Iw3y3jf7VdWi0v+Iz6ze8Lelt9l4+WMjJyVrWKWKoKi1Z7ghCFrlQEIQgBDUu57vrHvWFlJOOe76zu9eNXmJK8n9zUT0QBqyaENb0FShMjE42eEqNa7rprxHo4RGSN8m1LwMGEWLMN74j9Jav8APlT+jT/aj+KeqM5q6WgpzitGdLHjx49akv0rmR5dKf0af7UfxXo5daf0af7UfxTFh6i4Ee8idPYFFO5c3HLxT+jT/aj+Khfy5U5/+vP9qP4rtShUy2SCNSN9WdGAWYauajlvp/R5/tR/Fejlxp/Rp/tR/FV44Sr9Ix1oczpoWQcuZDlzp/Rp/tR/FZDl1p/Rp/tR/FOWHqciDqx5nTLeP6r2/grmXz60/o0/2o/ig8utP6NP9qP4qfcVORzvInTTmMx/NVZdFxu3c09XwXOvn0p/Rp/tR/FZfPtT+jT/AGo/ilzwjqK04X6HVWUflZvLdDOa9pBBAc09B3hbUuSaP5bYJJo4xTzgvkYwEujIBc4NBOd+K62rGAwccMpZVa4uvWdS1+AIQhaRWBCEIARVA57vrHvKxDfHi6lnZznfWPescHavNyj4maaeiAM61mRlvXrR60PTUrIi2co5dvMpPrTd0S5Iuucu45lJ9afuiVSo8gotF6Pml0fFUyVMbi9zpHMOJmHM2BvfF1blr4b/AKkUqvzM5chdHp9X6DS0UnkET6SsiYZPJ3SF8czBvwOOYOYHCxIuLG4WclmhYamqnZPG2RrKOaRodfmyNdGA7I7xc+1WBZpaF4zcOwLd9fNCQwUWi5Io2sfPSl8zhe734YTidc7+c72oA0lC6lpibR9BS0Bfo2KofUUkcr3mVzDiwsxG2F1ySSeCpv1YotJ0ss2jWPp6inbjkpXuL2vZnnE453yNusWIFwUAc5Qt65KNE088tUaiFszYaV0rWuJAxNcDkRuuMvWoK3XDR74ntZoiKN7mOa14ncSxxaQ14GDMgkG3UgDTELpXJHoSimhrJa2Jj2Q7E4n35jXbQOORFhkCexanrnqu6grpKd1y0HFE4/pwuPMPaM2nraUAIULc+VrQsNLpIxU8bY49jE7C29sRL7nM9Q9i0xADDV788p/3iD+KxfXS+RdXvzyn/eIP4rF9dIAEIQgAQhCAE07Oc7tPeiNpXsx55+se9ZBYNlmZoX0PHH3LEZ7/AB49aHFZMCN2Bynl3bzKT60/dEkmvf8Akuhv/FL/AOtbFy40rnspMDSbOmv1ZRWSGn1uYaOmpqnRYqBTMLWOdOW77XOFrcr2HE7lrYdpU0hEqFWbzRi2vsytyJ0zjpZrwOZFFK6R3BrS0tFzwuSPYehXuSidsmlqzBump6vZjpDpWOaB6lQ0rrlUOp301JRxUUEmUghF3yDcQ6Q2uCMjle2V7ZLXNCOqqSojnhaWyRm7b2IOVi1wvm0gkEdadmXM58NW+iXRiYC2Rytv6rb10XlQGGh0Ow5ObRXcOIuyC1/YfYs5dZ6WR5ml0Kx05OJxE7mxOk3lzorYTc5kEG/G61nWfSFXX1BnmZnYNa1uTWMF7MaCd2ZPWSUZlzD4at9EujHnKd+a6I//AD2f7Y1b5C4i2tnnPNhhpX7Vx80XcxwBPYxzv9K8drhHJBTxVOiWzmmhZCx7qhzbhrWgnCG5Xwg2zVDTmt9VNTmlp6WOjpnHnRwDN/TjflcGwvkL2zuMkZlzD4at9EujGHIzOBNXvwhzRRyOwHcW4r4T1EZJBpXXGmmgfGzRlJA57QBJGTiZmDdvN6retTaj6al0fJM51KZ2zQmJzTJg5pIJzAN8svWrdbpalfE9rNCsjc5jmseKl5LHFpDXgFudjY26kZlzD4at9EujLGoH+TaZ/wDBH/tmVmM/K+h/1q3Ro/1TUh7yA32x/TWv6A0vNTUdZTeTl/ljGsxYw3Z4Q8Xw2OLz+kblBqjpGp0fVsqI4y612vYTYSRu85hPDcCDwLQUZlzD4at9EujHfLj/AJsf3eHveufrZNf9ZHV1Zt3w7E7NjMGPHk3FnisN9+jgtbUhDTi7PcYavfnlP+8QfxWL66XyLq9+eU/7xB/FYvrpBwEIQgAQhCAFEvnO7T3oAWcnnHtPesHBYbVmy+tjH3+PYs2gevrWA8ePivR48fBRQM1HlJ1QqK9sAp5GRmMyF2N723Dgy1sLTfzStGPI5pH0iH76b8NdqDulSBW4VWlZENVs31OJHka0j6RB99N+GojyRaR9Ih++l/4Lt9Q7K3T3byqrnZ+PioVcVKLsrE4qT3k+pxsckOkfSIfvZvw178z+kfSIfvpvw12GefAMxn47VB5W7ikS7RyOz3+wxU5y1TfU5L8z+kfSIfvpvw0Dke0j6RD99N+GuvR1J45q6HZCybTxrqbEJRlHi+pxQ8j2kfSIfvpvw178zukfSIfvpvw12jisr+AmLEy8iPi+p9Ti3zOaR9Ih++m/DXg5HdI+kQ/fTfhrtd17fwVLv5HLy5vqcPl5Eq8m7pacm28ySk29cai+ZKt/aU325Pw13R3rWHjx/dceJmtiHdp6s4zorkarI6iGR0lPZk0bzZ8l7Ne1xtePM2C78lMW8do8XTZWsPUlNPMKqRUdgQhCsigQhCAFU3nHhme9RX8eMlJO7nO7T3qPx44FYM34maEdjIHx4zWr6W10fDUTxMpHzNpomTTPbLG2zHtLrhjrYiA1243yWz+PA4LQtZ9QJKuorZLWL4KcUx2hwuljDsbJGA2LTYN5w43CbSyt+IhO/A2tutlLghL542eUMa+Jsj2tc5rwCCGk3427VcdpunbO2B08QmfbDGXtDzfdZt7/ABWgaY1PqZpHu2Jw1NNBE+KOqjiZC6MFro33Y7HFniGDMdCaQ6AqIKiUCngnjmqoajbzPBMTWMY0twEY3SNLOYRlzrmycoxSvcXdvQY6H13gqSQXxxSNdMwROlaX4Ynua6S2RsQ0nduB6F5o3XWkmhfMJmMZG8scXvaLHEWtOTzk6xLekZpFo7VKWMUpdGwPj0jPUSkOZfYybUNN/wBI2czLq6lQGgKltLsTACYqx88ckVQ1kjg98rhJESMLXNxAYX5EOO6yrT7m7bfqvP8AwNjntaxtektZKdrWSOniEb/McZG4X9OE3zS9+t8LamSGV7IwxsTmvfI0CTahxAaD0W33O9a9T6CqotjK6CGZ4gmhfEDHGGmSUva/IBhJGT7AXz3qSt1Sle2s/JQ3lo4IYQ2wa2RjCHNYHZsaDhtfoHQszJRcm5SvfzX1W/HPfgWs00lZe7G4jTMIk2ZljEl7YMbcV8OO2G9/N53YiTW6EUs00L4p9jhxNbPG0AucGjFI44W79532yWtR6qSO8uxBrTUQwxxPJBILafZu3ZgYvaEsGptQ+mnbs3NldTRQNx1LHh2CZkhDQ1gDGDCbXN8yLKxho0ou+bly42v78hdVza25m9UuuMLqmankcyJ8crYmB8jbzF0bX3Y055YgLXOaZ/K0Of5WPKUQnntynJAERz8/Mc3fmtA0xqzUyy1jGwxYKyene2d0jccLIhHd2C2InJ1gDvvfeFPVaCqxK9giY6F2lI67a7ZoOzxsJZsyL4hY9WWV1f8A6TV1JdSv4trG5waxUr5BE2ogMhxARiRpcS0kOGG97gh2XUUDWekEux8pg2uIM2e1Zixk2DcN74r5W3rRIdWZQYnYGBzdKSVTiC2+wcX2N95Nizm9SUaq17fK4HOu5r6ip8nYyWEmIzF5c6WEDbDIG+Jxwk7tyXGpCV3DW3+f4JOMlZPidjevLeP6/wBVBDN0qbH48fFQjUU9STi1oSRMzHaE0Spjsx2jvTVaWEtZlatwBCEK6IBCEIATTnnO7T39KxHjxuWdQ2zies9XFRhwtvHuXnpaSdzSWxl48DgltVrPBFt8byPJWsdPzXHC2QXYchz7jouQmI7VpusepVRO+r2E0LY62KJkofG5zmuiBDcBabWPEndmmU8rer9/6ISuthzVa90cUpjfIQ8OY135OQtYZGtdGXvDcLQQ4WJPT0Gy/WfX2OKRsMJD5RUwQyAseWNxuAc3aCzdoAb4b8N2RXmk9SXyR1jBIwGqfSObcO5vk7Yw4O6b4Da3SqNbqTO6SQMliED65tbhdG/aYw8OczEDbDkSDa+4bk2TppWb96eRBZr6DXWrTj4GsETWvlmlbDEHEhuJ1yXPIzwgAnJLItOyxCU1uyDY8BEsOIscHuw4SwkvaWuIvwsepX9Z9EmoYzA8RywytlicRiAe24s5uV2kEg9q1uXUuWQVDpHU7JJ2xNIhjc1nMmEznvJN3PdmL9ixnKjONptLXXe+62/b7/gu2mndL+BtUa4U7GhznSWLXPyhlJbG1xaZHgNuxlxvNrrKu1ypYnFj5CC0MLrRyODWvALXOcGkBpuM78VR1p1YmqnktlZs3QujwSCQhjySdqxrHAOdYgc7dZYVOqD3x1bdowGphp4m5GzTC3CSekHgkwhhrJyk9eF/NeXBX6E5Sq3dl76jKPXOlLJH7QhsJYJLxyAjaGzHWLblp4EZIZr/AEYyMjxZ4Y7FDKMBNsJfdnMabixNr+oqjpTVF8rqgh7RtxSAXa44fJ34nX6b8FLpTVV8wrAJGjyp9O5twebsQy4d03w5W6U2msMt2+HHb5fLzfQjJ1eXvXz+3UbVetFOJtgXu2geI77N+DakYhGZcODHbPDdJIteNrG4sAjwVbIPyrJrOY54aCLMFpDnzT5uWK11lUaoTyVgmdKx7W1TKhmISGRsbf8AsNGLA1gzNwLk71FLqfMNowyxbN1a2rZzXYx+UD3sdnbcABb+ibKOHSzX5f54EE6m1i7onWpri5spDXmrnp4Wsa4l4iI5xAvawzLsgOpbFHEL3DRc7yBme08VqFDqhJFU+URyNxmedzwQS19PM4OwfRe0i4cPWn1Xq/BK7HJHidYC+J4yG7IOAVabpZlkenl7X5Gxz28SHbCopZDi3rKLdlwXkozUpO8dAS1JaWQhwz4jvWyLWYPOb9Yd4WzLb7Jbyy/YoYvdAhCFslIEIQgBRpvzT44qjHT4rAZJhpQXHrShzzisCvLY5pV25K60RrULunZFytiwM3rTf/mJpqir2riYYY6XZsaG4jJMXiwJtvIHnGwsTktoqrmw6Uvq+T2OoM7nveDO2ntYN/Jvpy5zHtvcOzdmCLEZLuHiqtd2Vklb1X9iNVuFNc7is68bYxBhfE7y2GnkaNjNfaNc9oxtcW4HAec03BaRZWoNcnTMkdHBOI9nUbGoLWmNz4WuuSASWNu02LgA61lfZqMA2LHMXujqo6q7YYomkxNLWxhkYADecSTmbkqvQ6lmIOjbVTeThs4jgs0NZtw4OxOGcjW4nFrXbieNloypU4vV+/fMrKcmjVaDXR74WbSGXbOpNu1xEYbMWtGNzQHDCLm9ja47Rdxq1pB9RSxyyNwOcwOO6xuAcbQCbNPAHNRu1SY10LcbiIKZ1KMgMTHta0uPQeb70x0FoV9PSbJsm1cxpEReAwABto2HDwuBnvzK83Vp0K0pKCs7+fnt6M0oOcLOW1v4EdLrmx7heKVsbopJxI4x22EfnSFoeXDOww2vzhlvWVNr1CWSvcyQbGEVGEPieXQl7WXGB5DXAubdrrEXVTVTVCdrtlJC5sM0MrKt0rKZrnFzchDLC4yP5xJu/hnvWz0vJwHU00MlQ5wlhEDS2GGMsYHB2I4GgvecIBJPDctan2bhs9rer9+9CpLE1bFeXX6OITY6KsHk4Y+a+x5kEguyU/lOOfNFzkb2sUy0rrXBT1LIXwS4ZHxRiW8YaXS2DSyNzxJI0EgOc1pAN+hWtJ6jMm8svK8eWwQwus0cwRBwDm9JOLiqVdybNkqHS+UPaHy08zm7ONx2kGAMG1IxiOzPMBsCb9S2Vh6KVsqKbqT5hSayNklc2KnqDEHzRNqQ1pi2sQOIEA4msuC0PIsSLLU9Da6SSwwbaKV0skD5GvtG1s7o83hgDhh4bwAVuUeqfk8hLKuZsBllmbTDCG7SW+PE8c58YLnODDle2+ySR6pMi8kaJHOFLFLG0kAYxIACTbcRbgsjtKOHhTcLf7s7eti3h3UlK5nqXpSSppI5ZGYXO6LBrxfzmgEkDhY55FP3iyV6saCNJAItq6Vrf8PE1rSxnBvN87O5uelMsyVk1FFSeRaN6fYuwu0sxJE9TscFhsLC6yjYnwUo2TISaepNHFzh1Ed6fJAx2Y+sO9P1vdnWtK3kZ+J3QIQhahUBCEIAX1zb3VeDRfEnepdKyYWH1pTQ1ryTdxsAvPYmrRhiFGors0aUJuneLsW2QjbWPBNWuHStZdI7ESDvKsxteW3zVfDY1QclGHFsbVoOVrsZ6Q0hHGxznua1rd7nGwGdsz2kKj8pxtJaXAG17ndmMVgewg9hVSKm2oIcMTTkQ4XB7Qciq8z3CYgQCRuEAEYb2sbg34WJFuvts1Yp1bScbXCNGMdLkM1fEZDzxvtln4HWrUek4B/3W+3qv3Je6mcX3NMMN7DDhvbLddvDndG4ItgJIpANxGY/VA3EZHhlv9WdCFNQbk48eZbaTSSf4G7NNQA22rTnbI8cgAfaFdh1jp8gJG36Bnwv3LVxMTcGmG/KwaOsXy7c1nAcQOGDMOw4QBut52Y3cFZp4yUPkSYqWGjLe/obO7WSAOwl1jcgAjDexIuCbAi4I7Ql1drQ39FzbC+4kmwJBNrbuafBS+qcXB3/AE7RbCBcNdiJuHu3DFub1559CrPab/m3Xfm9f0d//IqWJxdWSyp9GkcpYemtS9HpJsly12Kxzzus2vSravHmwEX6CPabBW6OZzr424De1ukcD46FhylK93+UW8iS0GfyoGjzViNJ9AVZ7b+vvRHHkmfEV3K19BXdw5Fg6TKy8rK8pqPGbWTNuh+tXKFLE1lmT0EznShoLo6g42/Wb3hbUkXydZwPQR3p6t3sunUpqan5FDFSjK2UEIQtcpghCEAKq+mMpw3tnmqz9G7JhN7qLSFW4THCbWyPtUtXJcNaXbyvM1Z0ZznLL4lpe5qRjOKir6Mr0dLjIHt7E6kaGsIA4WA6zkFHSQtYMjv6SpX2JGe43+Cu4XDqjT4ZmIq1M8vIp1lE8U7mRP2b7Cz8IfhNwScJyOVx60obRyvkc5s2EEDLADmBYkXPHoWySPFjmFWEbGMuPWu1qSvHLZJI7TqtJ82IpKKe5/6jIAZljb77uGVrZZX6yqhp5MNhLc3HOLeAbhOV+J53amNRPc9Sxa1Ydas6jtHY0IXSuxV5DJZwMpJIaGnDa1iScgc7rOhopgbbc+a4A4Bvwusbm988J9SvvYsI3WPtH8lVjNwmn58kNcrpkHkErs9sbm9rN3X9frHRdZ/JMtxeYkAg2t23abnMG6Z0rgCGnf4H8ljLMb7vYr2mS8vwIzyvZFQsAUL1efHcdCpOy3rOrQyjoO564qywc3tVIm6ZaMiDrX6c1LDf1KmVcTlTwxuM9G0uFtzvKurxBcvZUqcaUFFGLKTk7sq1kti0dJHemKUVXOe23AjvTdGGk5Tn+wVVaMQQhCuiAQhCAFD9E4nucTvcT71WkoMUmG+Q/mrr6kguz4nvS2CvAe4k7yvNYhYaLUWt3qadPvGm78C47QreBsqb9HODrDNWxpVvSvW17d9widPCT+Wy+x2Mq0dyajogGc4ZqpVw4GnrPuA/qrLa7oKraTku0HtTK/dKj4OCIQz5/FxF7W3Ur223Ip5Ob2b1LJ08FlQgnC5cb1sQAHiq7hmFdcbi6plvt3+rgkVo2tYnBjCibYgu3dPURZevOdutSQuGEXF8lnJz8hlbctWMP6aSZUcvFdld4VKoYr2GyiMVyqtannVh0JWF4avWSkA29ysTQWOeQVmgp7nJo68/eqVPDSc8idhsqiUbsWCeTpcshO88StgNMBwWOBnEK5/xlSO9RifiYv8ASUaWlfzTiO8d4WypVE8ZDrCar0HZ1KNOLUXyM/EzcmrghCFplUEIQgBVpFmEE9qUMoiQmGkpy44fpfzU8VO625ear0Y4is7LRGpTm6cF5iSTR54BT0FDzrOTQxu/VVV0tnKr8FSpTU3cZ30pqyM/IxjAGQ4nqRpS2HLrHsVuXmtPTk72HcqzW4rg8SSr9SklF047y92ERm21J8BOx+A34XsVccwZWNxvXlbBkVVpnWyWLrRl3b2LvzrMiWeXJQxuyspJF4RZKndyvcmrJWMo5ypRKexVohmrkEN3ADpz7E+i5z0ITsi3Swm13Zk8OgdfWvZId9uHerxiCpU0l3OJ3EB1ujwFuSoxgowfHiUFNyvIqT7xu3+DZNaSEMb7yqNNFjffK2RNt2W4Jm9GDp6yqdDlaW0SGTNVJArhCqPUq6uFMqxy88fWHetjWuFv5RvWR3hbGp9mX8afNEcV+kEIQtcpghCEAV3wtJ3D2LJDt6FWsk9BtzCOS9+oqsWXeCBx9wUk7sLr9IsVILAXSH4/C+HtDFpquJVrn+Orx3KGJ+Qtwy9Swq5rlZ0rDb3rOlNzrOxYUcsNSHSByS1oTOvhORPWVQjasvGRbq6lui1kMizd2qN6tubzVWI4JVSFicZXPYE10XHmXdgH80sZH0J/TQ4GAe3tWj2dSbnd7IrYmdlbmFTmw24iw9eSqSUgAFja5wm28i99/YrE5JLR9LPssszYv4Zb+m/9lrVIRqN3+39ynFuKCmgDW2CzesiV4QrCioxyoXe7uyKypv3K68qjIVRxGiH0yF18TLfrDvWwJEwc5vaO9PU3s9fO/sRxPAEIQtQqAhCEAQu3oQ7ehV2MIqhl2n2qtUVN2jsV5KKqA48I4lUsW5QV48dP4H0Um7MKSHG653BMWU4BuO9ewQBjQB/c9KkXaGHVOPi3OVKjk9NinWx3B6ePUErDLFPJxzSlTt6pY2ksyZYoS0seWuLKq1matZLOOnxHLj4uVSlSdRqw5Sy7mejKe7sR3Dd2q++RYus1oAVWaoAF1qxUcPTy3+5Ud6krlgtLsxvacuggqSlhLRnmSbn4JdoqvLpHA/pWw+r+/uTdMws4Vo97Hz99CNVSg8rMHDNek5LB4zXsqs3tcVYhkdkqb96syFVlm13dlqmrElOQHjt96cJLGcx2jvTpXsC/C0IxG6BCELQKwIQhAEZYjZqRCjkR25Hs1FJTHECLZb79CsoUZUoyVmdUmiq6N98sNu037l7s3/R9p+CsoUe5XNnc5Ulp3OFubn1n4Km7QzifOHtPwTdCVUwdOp82pONaUdhR8jHpHtKtw0haMsI7Lq4hEMHSpu8UEq05blJ9I48R49Sp1OiZHcW29fwTlC5UwVOorSv1CNeUdhA3QMgPnN9p+Ca00L8NpMJI4i+faLb1aQo0MDSoO8L9Ts68p/MQmBeSQE9CnQrTpxYrMyi+iceI96jGjXdLff8ABMkJLwlN6sYq0kL2UDgRu3jp+CYIQm06UafykJTctwQhCaQBCEIAEIQgAQhCABCEIAEIQgAQhCABCEIAEIQgAQhCABCEIAEIQgAQhCAP/9k="/>
          <p:cNvSpPr>
            <a:spLocks noChangeAspect="1" noChangeArrowheads="1"/>
          </p:cNvSpPr>
          <p:nvPr/>
        </p:nvSpPr>
        <p:spPr bwMode="auto">
          <a:xfrm>
            <a:off x="215900" y="-1068388"/>
            <a:ext cx="1809750" cy="2524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4974744"/>
              </p:ext>
            </p:extLst>
          </p:nvPr>
        </p:nvGraphicFramePr>
        <p:xfrm>
          <a:off x="96755" y="2420888"/>
          <a:ext cx="9047245" cy="402996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44385"/>
                <a:gridCol w="1620415"/>
                <a:gridCol w="2243787"/>
                <a:gridCol w="3438658"/>
              </a:tblGrid>
              <a:tr h="360041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69850" dist="43180" dir="5400000" sx="0" sy="0">
                              <a:srgbClr val="000000">
                                <a:alpha val="65000"/>
                              </a:srgbClr>
                            </a:outerShdw>
                          </a:effectLst>
                        </a:rPr>
                        <a:t>Implizite Derivation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593" marR="25593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76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Infinitiv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25593" marR="2559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b="1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Verbstamm</a:t>
                      </a:r>
                      <a:endParaRPr lang="ru-RU" sz="1400" b="1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25593" marR="2559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b="1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Verbstamm</a:t>
                      </a:r>
                      <a:r>
                        <a:rPr lang="de-DE" sz="1400" b="1" baseline="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mit Ablaut</a:t>
                      </a:r>
                      <a:endParaRPr lang="ru-RU" sz="1400" b="1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25593" marR="2559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b="1" dirty="0" smtClean="0">
                          <a:latin typeface="+mn-lt"/>
                        </a:rPr>
                        <a:t>Fremdes Perfekt Partizip </a:t>
                      </a:r>
                      <a:endParaRPr lang="ru-RU" sz="1400" b="1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25593" marR="25593" marT="0" marB="0"/>
                </a:tc>
              </a:tr>
              <a:tr h="400656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69850" dist="43180" dir="5400000" sx="0" sy="0">
                              <a:srgbClr val="000000">
                                <a:alpha val="65000"/>
                              </a:srgbClr>
                            </a:outerShdw>
                          </a:effectLst>
                        </a:rPr>
                        <a:t>Beispiele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593" marR="25593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83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das Fernsehen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b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der Austausch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b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der Tritt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b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das </a:t>
                      </a:r>
                      <a:r>
                        <a:rPr lang="de-DE" sz="16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Produkt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51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das Schwitzen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b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der Kampf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b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der Griff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b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das </a:t>
                      </a:r>
                      <a:r>
                        <a:rPr lang="de-DE" sz="16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Präfix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51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das Essen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der Eindruck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b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der Ritt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b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das </a:t>
                      </a:r>
                      <a:r>
                        <a:rPr lang="de-DE" sz="16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Suffix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51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b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das Leben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die Abfahrt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b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der Eintritt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der Extrakt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51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b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das Schaffen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die Feier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der Grab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064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b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das Vertrauen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b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der Fisch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der Wurf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b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51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b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das Misstrauen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b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der Koch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der Zwang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b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531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b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das Gebrechen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b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der Gewinn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der Schritt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785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b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das Verlangen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b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die Gestalt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der Sprung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267744" y="260648"/>
            <a:ext cx="39850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Substantivierungen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495708" y="1194128"/>
            <a:ext cx="13965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>Nomen</a:t>
            </a:r>
            <a:endParaRPr lang="ru-RU" sz="2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 descr="D:\Users\georg\AppData\Local\Temp\FineReader11\media\image3.jpe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775" y="1025856"/>
            <a:ext cx="710012" cy="973324"/>
          </a:xfrm>
          <a:prstGeom prst="rect">
            <a:avLst/>
          </a:prstGeom>
          <a:noFill/>
        </p:spPr>
      </p:pic>
      <p:pic>
        <p:nvPicPr>
          <p:cNvPr id="8" name="Рисунок 7" descr="D:\Users\georg\AppData\Local\Temp\FineReader11\media\image1.jpe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583813"/>
            <a:ext cx="1008112" cy="1415367"/>
          </a:xfrm>
          <a:prstGeom prst="rect">
            <a:avLst/>
          </a:prstGeom>
          <a:noFill/>
        </p:spPr>
      </p:pic>
      <p:pic>
        <p:nvPicPr>
          <p:cNvPr id="11" name="Рисунок 10" descr="D:\Users\georg\AppData\Local\Temp\FineReader11\media\image1.jpe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028153"/>
            <a:ext cx="648072" cy="971028"/>
          </a:xfrm>
          <a:prstGeom prst="rect">
            <a:avLst/>
          </a:prstGeom>
          <a:noFill/>
        </p:spPr>
      </p:pic>
      <p:pic>
        <p:nvPicPr>
          <p:cNvPr id="12" name="Рисунок 11" descr="D:\Users\georg\AppData\Local\Temp\FineReader11\media\image2.jpe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0200" y="1033026"/>
            <a:ext cx="629792" cy="96615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3078687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utoShape 2" descr="data:image/jpeg;base64,/9j/4AAQSkZJRgABAQAAAQABAAD/2wCEAAkGBhQSEBUUExQUFRUUFBUVFBcUFRcXFxUSFxUWFRUVFRUYHCYeGBkjHBYUHy8gJCcpLCwsFR4xNTAqNSYrLCkBCQoKDgwOGg8PGiwkHyQsLy80LCwtLCwpLSwsLywsLiwsLCksLCwsLCwsKiwsLCwsLCwsLC8sLCwsLCwsKSwsLP/AABEIAQkAvgMBIgACEQEDEQH/xAAcAAACAgMBAQAAAAAAAAAAAAAABQMEAgYHAQj/xABLEAABAwICBQcHBwoFBAMAAAABAAIDBBESIQUGEzFBByJRYXGx8BQyVIGRodEVF2JykpPTIzRCUlN0s8Hh8TM1grLSJENzwxZEdf/EABoBAAIDAQEAAAAAAAAAAAAAAAADAgQFAQb/xAA0EQACAQIEAwYFAwQDAAAAAAAAAQIDEQQSITFBUZEFEyJhofAUMlJxsUKB0SPB4fEVM0P/2gAMAwEAAhEDEQA/AO4oQhAAhCEACEIQAIQhAAhCEACEIQAIQhAAhCEACEIQAIQhAAhCEACEIQAIQhAFaSsF7Ai433O71cVh5V9NvuS2pPPd9Y96hssWWPkpNWLqw6a3HHlf02+5e+U/SHuShoUjQpRx0n+n1YOguYz8o+kPcjyj6Q9yoN3LwlT+LfL1ZHufMYCo+kPcjyj6Q9yotWSksU+XqzndIu7c/rD3Lx1TYXLgB0myqALGcZW6fBQ8S7N29WCpK5cFXf8ATb7l75R9Ie5KSVm1yTHHN8PVk3h1zGflH0h7lgdING+RntHxVQHxuQ9gcOcL9oumPFSa8K63IqkuJa+UW/tGe1vxR8pN/aM9rfilcuiWO3XHZmPYVTl0M8brO9x96o1cfi6f/kn9m/8AY6OHpS/Vb9jYPlJv7Rntb8UfKTf2jPa34rUpIS3zgR2hYqg+36qdnT9WPWAi/wBX4Nxj0gy/+Iw3y3jf7VdWi0v+Iz6ze8Lelt9l4+WMjJyVrWKWKoKi1Z7ghCFrlQEIQgBDUu57vrHvWFlJOOe76zu9eNXmJK8n9zUT0QBqyaENb0FShMjE42eEqNa7rprxHo4RGSN8m1LwMGEWLMN74j9Jav8APlT+jT/aj+KeqM5q6WgpzitGdLHjx49akv0rmR5dKf0af7UfxXo5daf0af7UfxTFh6i4Ee8idPYFFO5c3HLxT+jT/aj+Khfy5U5/+vP9qP4rtShUy2SCNSN9WdGAWYauajlvp/R5/tR/Fejlxp/Rp/tR/FV44Sr9Ix1oczpoWQcuZDlzp/Rp/tR/FZDl1p/Rp/tR/FOWHqciDqx5nTLeP6r2/grmXz60/o0/2o/ig8utP6NP9qP4qfcVORzvInTTmMx/NVZdFxu3c09XwXOvn0p/Rp/tR/FZfPtT+jT/AGo/ilzwjqK04X6HVWUflZvLdDOa9pBBAc09B3hbUuSaP5bYJJo4xTzgvkYwEujIBc4NBOd+K62rGAwccMpZVa4uvWdS1+AIQhaRWBCEIARVA57vrHvKxDfHi6lnZznfWPescHavNyj4maaeiAM61mRlvXrR60PTUrIi2co5dvMpPrTd0S5Iuucu45lJ9afuiVSo8gotF6Pml0fFUyVMbi9zpHMOJmHM2BvfF1blr4b/AKkUqvzM5chdHp9X6DS0UnkET6SsiYZPJ3SF8czBvwOOYOYHCxIuLG4WclmhYamqnZPG2RrKOaRodfmyNdGA7I7xc+1WBZpaF4zcOwLd9fNCQwUWi5Io2sfPSl8zhe734YTidc7+c72oA0lC6lpibR9BS0Bfo2KofUUkcr3mVzDiwsxG2F1ySSeCpv1YotJ0ss2jWPp6inbjkpXuL2vZnnE453yNusWIFwUAc5Qt65KNE088tUaiFszYaV0rWuJAxNcDkRuuMvWoK3XDR74ntZoiKN7mOa14ncSxxaQ14GDMgkG3UgDTELpXJHoSimhrJa2Jj2Q7E4n35jXbQOORFhkCexanrnqu6grpKd1y0HFE4/pwuPMPaM2nraUAIULc+VrQsNLpIxU8bY49jE7C29sRL7nM9Q9i0xADDV788p/3iD+KxfXS+RdXvzyn/eIP4rF9dIAEIQgAQhCAE07Oc7tPeiNpXsx55+se9ZBYNlmZoX0PHH3LEZ7/AB49aHFZMCN2Bynl3bzKT60/dEkmvf8Akuhv/FL/AOtbFy40rnspMDSbOmv1ZRWSGn1uYaOmpqnRYqBTMLWOdOW77XOFrcr2HE7lrYdpU0hEqFWbzRi2vsytyJ0zjpZrwOZFFK6R3BrS0tFzwuSPYehXuSidsmlqzBump6vZjpDpWOaB6lQ0rrlUOp301JRxUUEmUghF3yDcQ6Q2uCMjle2V7ZLXNCOqqSojnhaWyRm7b2IOVi1wvm0gkEdadmXM58NW+iXRiYC2Rytv6rb10XlQGGh0Ow5ObRXcOIuyC1/YfYs5dZ6WR5ml0Kx05OJxE7mxOk3lzorYTc5kEG/G61nWfSFXX1BnmZnYNa1uTWMF7MaCd2ZPWSUZlzD4at9EujHnKd+a6I//AD2f7Y1b5C4i2tnnPNhhpX7Vx80XcxwBPYxzv9K8drhHJBTxVOiWzmmhZCx7qhzbhrWgnCG5Xwg2zVDTmt9VNTmlp6WOjpnHnRwDN/TjflcGwvkL2zuMkZlzD4at9EujGHIzOBNXvwhzRRyOwHcW4r4T1EZJBpXXGmmgfGzRlJA57QBJGTiZmDdvN6retTaj6al0fJM51KZ2zQmJzTJg5pIJzAN8svWrdbpalfE9rNCsjc5jmseKl5LHFpDXgFudjY26kZlzD4at9EujLGoH+TaZ/wDBH/tmVmM/K+h/1q3Ro/1TUh7yA32x/TWv6A0vNTUdZTeTl/ljGsxYw3Z4Q8Xw2OLz+kblBqjpGp0fVsqI4y612vYTYSRu85hPDcCDwLQUZlzD4at9EujHfLj/AJsf3eHveufrZNf9ZHV1Zt3w7E7NjMGPHk3FnisN9+jgtbUhDTi7PcYavfnlP+8QfxWL66XyLq9+eU/7xB/FYvrpBwEIQgAQhCAFEvnO7T3oAWcnnHtPesHBYbVmy+tjH3+PYs2gevrWA8ePivR48fBRQM1HlJ1QqK9sAp5GRmMyF2N723Dgy1sLTfzStGPI5pH0iH76b8NdqDulSBW4VWlZENVs31OJHka0j6RB99N+GojyRaR9Ih++l/4Lt9Q7K3T3byqrnZ+PioVcVKLsrE4qT3k+pxsckOkfSIfvZvw178z+kfSIfvpvw12GefAMxn47VB5W7ikS7RyOz3+wxU5y1TfU5L8z+kfSIfvpvw0Dke0j6RD99N+GuvR1J45q6HZCybTxrqbEJRlHi+pxQ8j2kfSIfvpvw178zukfSIfvpvw12jisr+AmLEy8iPi+p9Ti3zOaR9Ih++m/DXg5HdI+kQ/fTfhrtd17fwVLv5HLy5vqcPl5Eq8m7pacm28ySk29cai+ZKt/aU325Pw13R3rWHjx/dceJmtiHdp6s4zorkarI6iGR0lPZk0bzZ8l7Ne1xtePM2C78lMW8do8XTZWsPUlNPMKqRUdgQhCsigQhCAFU3nHhme9RX8eMlJO7nO7T3qPx44FYM34maEdjIHx4zWr6W10fDUTxMpHzNpomTTPbLG2zHtLrhjrYiA1243yWz+PA4LQtZ9QJKuorZLWL4KcUx2hwuljDsbJGA2LTYN5w43CbSyt+IhO/A2tutlLghL542eUMa+Jsj2tc5rwCCGk3427VcdpunbO2B08QmfbDGXtDzfdZt7/ABWgaY1PqZpHu2Jw1NNBE+KOqjiZC6MFro33Y7HFniGDMdCaQ6AqIKiUCngnjmqoajbzPBMTWMY0twEY3SNLOYRlzrmycoxSvcXdvQY6H13gqSQXxxSNdMwROlaX4Ynua6S2RsQ0nduB6F5o3XWkmhfMJmMZG8scXvaLHEWtOTzk6xLekZpFo7VKWMUpdGwPj0jPUSkOZfYybUNN/wBI2czLq6lQGgKltLsTACYqx88ckVQ1kjg98rhJESMLXNxAYX5EOO6yrT7m7bfqvP8AwNjntaxtektZKdrWSOniEb/McZG4X9OE3zS9+t8LamSGV7IwxsTmvfI0CTahxAaD0W33O9a9T6CqotjK6CGZ4gmhfEDHGGmSUva/IBhJGT7AXz3qSt1Sle2s/JQ3lo4IYQ2wa2RjCHNYHZsaDhtfoHQszJRcm5SvfzX1W/HPfgWs00lZe7G4jTMIk2ZljEl7YMbcV8OO2G9/N53YiTW6EUs00L4p9jhxNbPG0AucGjFI44W79532yWtR6qSO8uxBrTUQwxxPJBILafZu3ZgYvaEsGptQ+mnbs3NldTRQNx1LHh2CZkhDQ1gDGDCbXN8yLKxho0ou+bly42v78hdVza25m9UuuMLqmankcyJ8crYmB8jbzF0bX3Y055YgLXOaZ/K0Of5WPKUQnntynJAERz8/Mc3fmtA0xqzUyy1jGwxYKyene2d0jccLIhHd2C2InJ1gDvvfeFPVaCqxK9giY6F2lI67a7ZoOzxsJZsyL4hY9WWV1f8A6TV1JdSv4trG5waxUr5BE2ogMhxARiRpcS0kOGG97gh2XUUDWekEux8pg2uIM2e1Zixk2DcN74r5W3rRIdWZQYnYGBzdKSVTiC2+wcX2N95Nizm9SUaq17fK4HOu5r6ip8nYyWEmIzF5c6WEDbDIG+Jxwk7tyXGpCV3DW3+f4JOMlZPidjevLeP6/wBVBDN0qbH48fFQjUU9STi1oSRMzHaE0Spjsx2jvTVaWEtZlatwBCEK6IBCEIATTnnO7T39KxHjxuWdQ2zies9XFRhwtvHuXnpaSdzSWxl48DgltVrPBFt8byPJWsdPzXHC2QXYchz7jouQmI7VpusepVRO+r2E0LY62KJkofG5zmuiBDcBabWPEndmmU8rer9/6ISuthzVa90cUpjfIQ8OY135OQtYZGtdGXvDcLQQ4WJPT0Gy/WfX2OKRsMJD5RUwQyAseWNxuAc3aCzdoAb4b8N2RXmk9SXyR1jBIwGqfSObcO5vk7Yw4O6b4Da3SqNbqTO6SQMliED65tbhdG/aYw8OczEDbDkSDa+4bk2TppWb96eRBZr6DXWrTj4GsETWvlmlbDEHEhuJ1yXPIzwgAnJLItOyxCU1uyDY8BEsOIscHuw4SwkvaWuIvwsepX9Z9EmoYzA8RywytlicRiAe24s5uV2kEg9q1uXUuWQVDpHU7JJ2xNIhjc1nMmEznvJN3PdmL9ixnKjONptLXXe+62/b7/gu2mndL+BtUa4U7GhznSWLXPyhlJbG1xaZHgNuxlxvNrrKu1ypYnFj5CC0MLrRyODWvALXOcGkBpuM78VR1p1YmqnktlZs3QujwSCQhjySdqxrHAOdYgc7dZYVOqD3x1bdowGphp4m5GzTC3CSekHgkwhhrJyk9eF/NeXBX6E5Sq3dl76jKPXOlLJH7QhsJYJLxyAjaGzHWLblp4EZIZr/AEYyMjxZ4Y7FDKMBNsJfdnMabixNr+oqjpTVF8rqgh7RtxSAXa44fJ34nX6b8FLpTVV8wrAJGjyp9O5twebsQy4d03w5W6U2msMt2+HHb5fLzfQjJ1eXvXz+3UbVetFOJtgXu2geI77N+DakYhGZcODHbPDdJIteNrG4sAjwVbIPyrJrOY54aCLMFpDnzT5uWK11lUaoTyVgmdKx7W1TKhmISGRsbf8AsNGLA1gzNwLk71FLqfMNowyxbN1a2rZzXYx+UD3sdnbcABb+ibKOHSzX5f54EE6m1i7onWpri5spDXmrnp4Wsa4l4iI5xAvawzLsgOpbFHEL3DRc7yBme08VqFDqhJFU+URyNxmedzwQS19PM4OwfRe0i4cPWn1Xq/BK7HJHidYC+J4yG7IOAVabpZlkenl7X5Gxz28SHbCopZDi3rKLdlwXkozUpO8dAS1JaWQhwz4jvWyLWYPOb9Yd4WzLb7Jbyy/YoYvdAhCFslIEIQgBRpvzT44qjHT4rAZJhpQXHrShzzisCvLY5pV25K60RrULunZFytiwM3rTf/mJpqir2riYYY6XZsaG4jJMXiwJtvIHnGwsTktoqrmw6Uvq+T2OoM7nveDO2ntYN/Jvpy5zHtvcOzdmCLEZLuHiqtd2Vklb1X9iNVuFNc7is68bYxBhfE7y2GnkaNjNfaNc9oxtcW4HAec03BaRZWoNcnTMkdHBOI9nUbGoLWmNz4WuuSASWNu02LgA61lfZqMA2LHMXujqo6q7YYomkxNLWxhkYADecSTmbkqvQ6lmIOjbVTeThs4jgs0NZtw4OxOGcjW4nFrXbieNloypU4vV+/fMrKcmjVaDXR74WbSGXbOpNu1xEYbMWtGNzQHDCLm9ja47Rdxq1pB9RSxyyNwOcwOO6xuAcbQCbNPAHNRu1SY10LcbiIKZ1KMgMTHta0uPQeb70x0FoV9PSbJsm1cxpEReAwABto2HDwuBnvzK83Vp0K0pKCs7+fnt6M0oOcLOW1v4EdLrmx7heKVsbopJxI4x22EfnSFoeXDOww2vzhlvWVNr1CWSvcyQbGEVGEPieXQl7WXGB5DXAubdrrEXVTVTVCdrtlJC5sM0MrKt0rKZrnFzchDLC4yP5xJu/hnvWz0vJwHU00MlQ5wlhEDS2GGMsYHB2I4GgvecIBJPDctan2bhs9rer9+9CpLE1bFeXX6OITY6KsHk4Y+a+x5kEguyU/lOOfNFzkb2sUy0rrXBT1LIXwS4ZHxRiW8YaXS2DSyNzxJI0EgOc1pAN+hWtJ6jMm8svK8eWwQwus0cwRBwDm9JOLiqVdybNkqHS+UPaHy08zm7ONx2kGAMG1IxiOzPMBsCb9S2Vh6KVsqKbqT5hSayNklc2KnqDEHzRNqQ1pi2sQOIEA4msuC0PIsSLLU9Da6SSwwbaKV0skD5GvtG1s7o83hgDhh4bwAVuUeqfk8hLKuZsBllmbTDCG7SW+PE8c58YLnODDle2+ySR6pMi8kaJHOFLFLG0kAYxIACTbcRbgsjtKOHhTcLf7s7eti3h3UlK5nqXpSSppI5ZGYXO6LBrxfzmgEkDhY55FP3iyV6saCNJAItq6Vrf8PE1rSxnBvN87O5uelMsyVk1FFSeRaN6fYuwu0sxJE9TscFhsLC6yjYnwUo2TISaepNHFzh1Ed6fJAx2Y+sO9P1vdnWtK3kZ+J3QIQhahUBCEIAX1zb3VeDRfEnepdKyYWH1pTQ1ryTdxsAvPYmrRhiFGors0aUJuneLsW2QjbWPBNWuHStZdI7ESDvKsxteW3zVfDY1QclGHFsbVoOVrsZ6Q0hHGxznua1rd7nGwGdsz2kKj8pxtJaXAG17ndmMVgewg9hVSKm2oIcMTTkQ4XB7Qciq8z3CYgQCRuEAEYb2sbg34WJFuvts1Yp1bScbXCNGMdLkM1fEZDzxvtln4HWrUek4B/3W+3qv3Je6mcX3NMMN7DDhvbLddvDndG4ItgJIpANxGY/VA3EZHhlv9WdCFNQbk48eZbaTSSf4G7NNQA22rTnbI8cgAfaFdh1jp8gJG36Bnwv3LVxMTcGmG/KwaOsXy7c1nAcQOGDMOw4QBut52Y3cFZp4yUPkSYqWGjLe/obO7WSAOwl1jcgAjDexIuCbAi4I7Ql1drQ39FzbC+4kmwJBNrbuafBS+qcXB3/AE7RbCBcNdiJuHu3DFub1559CrPab/m3Xfm9f0d//IqWJxdWSyp9GkcpYemtS9HpJsly12Kxzzus2vSravHmwEX6CPabBW6OZzr424De1ukcD46FhylK93+UW8iS0GfyoGjzViNJ9AVZ7b+vvRHHkmfEV3K19BXdw5Fg6TKy8rK8pqPGbWTNuh+tXKFLE1lmT0EznShoLo6g42/Wb3hbUkXydZwPQR3p6t3sunUpqan5FDFSjK2UEIQtcpghCEAKq+mMpw3tnmqz9G7JhN7qLSFW4THCbWyPtUtXJcNaXbyvM1Z0ZznLL4lpe5qRjOKir6Mr0dLjIHt7E6kaGsIA4WA6zkFHSQtYMjv6SpX2JGe43+Cu4XDqjT4ZmIq1M8vIp1lE8U7mRP2b7Cz8IfhNwScJyOVx60obRyvkc5s2EEDLADmBYkXPHoWySPFjmFWEbGMuPWu1qSvHLZJI7TqtJ82IpKKe5/6jIAZljb77uGVrZZX6yqhp5MNhLc3HOLeAbhOV+J53amNRPc9Sxa1Ydas6jtHY0IXSuxV5DJZwMpJIaGnDa1iScgc7rOhopgbbc+a4A4Bvwusbm988J9SvvYsI3WPtH8lVjNwmn58kNcrpkHkErs9sbm9rN3X9frHRdZ/JMtxeYkAg2t23abnMG6Z0rgCGnf4H8ljLMb7vYr2mS8vwIzyvZFQsAUL1efHcdCpOy3rOrQyjoO564qywc3tVIm6ZaMiDrX6c1LDf1KmVcTlTwxuM9G0uFtzvKurxBcvZUqcaUFFGLKTk7sq1kti0dJHemKUVXOe23AjvTdGGk5Tn+wVVaMQQhCuiAQhCAFD9E4nucTvcT71WkoMUmG+Q/mrr6kguz4nvS2CvAe4k7yvNYhYaLUWt3qadPvGm78C47QreBsqb9HODrDNWxpVvSvW17d9widPCT+Wy+x2Mq0dyajogGc4ZqpVw4GnrPuA/qrLa7oKraTku0HtTK/dKj4OCIQz5/FxF7W3Ur223Ip5Ob2b1LJ08FlQgnC5cb1sQAHiq7hmFdcbi6plvt3+rgkVo2tYnBjCibYgu3dPURZevOdutSQuGEXF8lnJz8hlbctWMP6aSZUcvFdld4VKoYr2GyiMVyqtannVh0JWF4avWSkA29ysTQWOeQVmgp7nJo68/eqVPDSc8idhsqiUbsWCeTpcshO88StgNMBwWOBnEK5/xlSO9RifiYv8ASUaWlfzTiO8d4WypVE8ZDrCar0HZ1KNOLUXyM/EzcmrghCFplUEIQgBVpFmEE9qUMoiQmGkpy44fpfzU8VO625ear0Y4is7LRGpTm6cF5iSTR54BT0FDzrOTQxu/VVV0tnKr8FSpTU3cZ30pqyM/IxjAGQ4nqRpS2HLrHsVuXmtPTk72HcqzW4rg8SSr9SklF047y92ERm21J8BOx+A34XsVccwZWNxvXlbBkVVpnWyWLrRl3b2LvzrMiWeXJQxuyspJF4RZKndyvcmrJWMo5ypRKexVohmrkEN3ADpz7E+i5z0ITsi3Swm13Zk8OgdfWvZId9uHerxiCpU0l3OJ3EB1ujwFuSoxgowfHiUFNyvIqT7xu3+DZNaSEMb7yqNNFjffK2RNt2W4Jm9GDp6yqdDlaW0SGTNVJArhCqPUq6uFMqxy88fWHetjWuFv5RvWR3hbGp9mX8afNEcV+kEIQtcpghCEAV3wtJ3D2LJDt6FWsk9BtzCOS9+oqsWXeCBx9wUk7sLr9IsVILAXSH4/C+HtDFpquJVrn+Orx3KGJ+Qtwy9Swq5rlZ0rDb3rOlNzrOxYUcsNSHSByS1oTOvhORPWVQjasvGRbq6lui1kMizd2qN6tubzVWI4JVSFicZXPYE10XHmXdgH80sZH0J/TQ4GAe3tWj2dSbnd7IrYmdlbmFTmw24iw9eSqSUgAFja5wm28i99/YrE5JLR9LPssszYv4Zb+m/9lrVIRqN3+39ynFuKCmgDW2CzesiV4QrCioxyoXe7uyKypv3K68qjIVRxGiH0yF18TLfrDvWwJEwc5vaO9PU3s9fO/sRxPAEIQtQqAhCEAQu3oQ7ehV2MIqhl2n2qtUVN2jsV5KKqA48I4lUsW5QV48dP4H0Um7MKSHG653BMWU4BuO9ewQBjQB/c9KkXaGHVOPi3OVKjk9NinWx3B6ePUErDLFPJxzSlTt6pY2ksyZYoS0seWuLKq1matZLOOnxHLj4uVSlSdRqw5Sy7mejKe7sR3Dd2q++RYus1oAVWaoAF1qxUcPTy3+5Ud6krlgtLsxvacuggqSlhLRnmSbn4JdoqvLpHA/pWw+r+/uTdMws4Vo97Hz99CNVSg8rMHDNek5LB4zXsqs3tcVYhkdkqb96syFVlm13dlqmrElOQHjt96cJLGcx2jvTpXsC/C0IxG6BCELQKwIQhAEZYjZqRCjkR25Hs1FJTHECLZb79CsoUZUoyVmdUmiq6N98sNu037l7s3/R9p+CsoUe5XNnc5Ulp3OFubn1n4Km7QzifOHtPwTdCVUwdOp82pONaUdhR8jHpHtKtw0haMsI7Lq4hEMHSpu8UEq05blJ9I48R49Sp1OiZHcW29fwTlC5UwVOorSv1CNeUdhA3QMgPnN9p+Ca00L8NpMJI4i+faLb1aQo0MDSoO8L9Ts68p/MQmBeSQE9CnQrTpxYrMyi+iceI96jGjXdLff8ABMkJLwlN6sYq0kL2UDgRu3jp+CYIQm06UafykJTctwQhCaQBCEIAEIQgAQhCABCEIAEIQgAQhCABCEIAEIQgAQhCABCEIAEIQgAQhCAP/9k="/>
          <p:cNvSpPr>
            <a:spLocks noChangeAspect="1" noChangeArrowheads="1"/>
          </p:cNvSpPr>
          <p:nvPr/>
        </p:nvSpPr>
        <p:spPr bwMode="auto">
          <a:xfrm>
            <a:off x="63500" y="-1220788"/>
            <a:ext cx="1809750" cy="2524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4" descr="data:image/jpeg;base64,/9j/4AAQSkZJRgABAQAAAQABAAD/2wCEAAkGBhQSEBUUExQUFRUUFBUVFBcUFRcXFxUSFxUWFRUVFRUYHCYeGBkjHBYUHy8gJCcpLCwsFR4xNTAqNSYrLCkBCQoKDgwOGg8PGiwkHyQsLy80LCwtLCwpLSwsLywsLiwsLCksLCwsLCwsKiwsLCwsLCwsLC8sLCwsLCwsKSwsLP/AABEIAQkAvgMBIgACEQEDEQH/xAAcAAACAgMBAQAAAAAAAAAAAAAABQMEAgYHAQj/xABLEAABAwICBQcHBwoFBAMAAAABAAIDBBESIQUGEzFBByJRYXGx8BQyVIGRodEVF2JykpPTIzRCUlN0s8Hh8TM1grLSJENzwxZEdf/EABoBAAIDAQEAAAAAAAAAAAAAAAADAgQFAQb/xAA0EQACAQIEAwYFAwQDAAAAAAAAAQIDEQQSITFBUZEFEyJhofAUMlJxsUKB0SPB4fEVM0P/2gAMAwEAAhEDEQA/AO4oQhAAhCEACEIQAIQhAAhCEACEIQAIQhAAhCEACEIQAIQhAAhCEACEIQAIQhAFaSsF7Ai433O71cVh5V9NvuS2pPPd9Y96hssWWPkpNWLqw6a3HHlf02+5e+U/SHuShoUjQpRx0n+n1YOguYz8o+kPcjyj6Q9yoN3LwlT+LfL1ZHufMYCo+kPcjyj6Q9yotWSksU+XqzndIu7c/rD3Lx1TYXLgB0myqALGcZW6fBQ8S7N29WCpK5cFXf8ATb7l75R9Ie5KSVm1yTHHN8PVk3h1zGflH0h7lgdING+RntHxVQHxuQ9gcOcL9oumPFSa8K63IqkuJa+UW/tGe1vxR8pN/aM9rfilcuiWO3XHZmPYVTl0M8brO9x96o1cfi6f/kn9m/8AY6OHpS/Vb9jYPlJv7Rntb8UfKTf2jPa34rUpIS3zgR2hYqg+36qdnT9WPWAi/wBX4Nxj0gy/+Iw3y3jf7VdWi0v+Iz6ze8Lelt9l4+WMjJyVrWKWKoKi1Z7ghCFrlQEIQgBDUu57vrHvWFlJOOe76zu9eNXmJK8n9zUT0QBqyaENb0FShMjE42eEqNa7rprxHo4RGSN8m1LwMGEWLMN74j9Jav8APlT+jT/aj+KeqM5q6WgpzitGdLHjx49akv0rmR5dKf0af7UfxXo5daf0af7UfxTFh6i4Ee8idPYFFO5c3HLxT+jT/aj+Khfy5U5/+vP9qP4rtShUy2SCNSN9WdGAWYauajlvp/R5/tR/Fejlxp/Rp/tR/FV44Sr9Ix1oczpoWQcuZDlzp/Rp/tR/FZDl1p/Rp/tR/FOWHqciDqx5nTLeP6r2/grmXz60/o0/2o/ig8utP6NP9qP4qfcVORzvInTTmMx/NVZdFxu3c09XwXOvn0p/Rp/tR/FZfPtT+jT/AGo/ilzwjqK04X6HVWUflZvLdDOa9pBBAc09B3hbUuSaP5bYJJo4xTzgvkYwEujIBc4NBOd+K62rGAwccMpZVa4uvWdS1+AIQhaRWBCEIARVA57vrHvKxDfHi6lnZznfWPescHavNyj4maaeiAM61mRlvXrR60PTUrIi2co5dvMpPrTd0S5Iuucu45lJ9afuiVSo8gotF6Pml0fFUyVMbi9zpHMOJmHM2BvfF1blr4b/AKkUqvzM5chdHp9X6DS0UnkET6SsiYZPJ3SF8czBvwOOYOYHCxIuLG4WclmhYamqnZPG2RrKOaRodfmyNdGA7I7xc+1WBZpaF4zcOwLd9fNCQwUWi5Io2sfPSl8zhe734YTidc7+c72oA0lC6lpibR9BS0Bfo2KofUUkcr3mVzDiwsxG2F1ySSeCpv1YotJ0ss2jWPp6inbjkpXuL2vZnnE453yNusWIFwUAc5Qt65KNE088tUaiFszYaV0rWuJAxNcDkRuuMvWoK3XDR74ntZoiKN7mOa14ncSxxaQ14GDMgkG3UgDTELpXJHoSimhrJa2Jj2Q7E4n35jXbQOORFhkCexanrnqu6grpKd1y0HFE4/pwuPMPaM2nraUAIULc+VrQsNLpIxU8bY49jE7C29sRL7nM9Q9i0xADDV788p/3iD+KxfXS+RdXvzyn/eIP4rF9dIAEIQgAQhCAE07Oc7tPeiNpXsx55+se9ZBYNlmZoX0PHH3LEZ7/AB49aHFZMCN2Bynl3bzKT60/dEkmvf8Akuhv/FL/AOtbFy40rnspMDSbOmv1ZRWSGn1uYaOmpqnRYqBTMLWOdOW77XOFrcr2HE7lrYdpU0hEqFWbzRi2vsytyJ0zjpZrwOZFFK6R3BrS0tFzwuSPYehXuSidsmlqzBump6vZjpDpWOaB6lQ0rrlUOp301JRxUUEmUghF3yDcQ6Q2uCMjle2V7ZLXNCOqqSojnhaWyRm7b2IOVi1wvm0gkEdadmXM58NW+iXRiYC2Rytv6rb10XlQGGh0Ow5ObRXcOIuyC1/YfYs5dZ6WR5ml0Kx05OJxE7mxOk3lzorYTc5kEG/G61nWfSFXX1BnmZnYNa1uTWMF7MaCd2ZPWSUZlzD4at9EujHnKd+a6I//AD2f7Y1b5C4i2tnnPNhhpX7Vx80XcxwBPYxzv9K8drhHJBTxVOiWzmmhZCx7qhzbhrWgnCG5Xwg2zVDTmt9VNTmlp6WOjpnHnRwDN/TjflcGwvkL2zuMkZlzD4at9EujGHIzOBNXvwhzRRyOwHcW4r4T1EZJBpXXGmmgfGzRlJA57QBJGTiZmDdvN6retTaj6al0fJM51KZ2zQmJzTJg5pIJzAN8svWrdbpalfE9rNCsjc5jmseKl5LHFpDXgFudjY26kZlzD4at9EujLGoH+TaZ/wDBH/tmVmM/K+h/1q3Ro/1TUh7yA32x/TWv6A0vNTUdZTeTl/ljGsxYw3Z4Q8Xw2OLz+kblBqjpGp0fVsqI4y612vYTYSRu85hPDcCDwLQUZlzD4at9EujHfLj/AJsf3eHveufrZNf9ZHV1Zt3w7E7NjMGPHk3FnisN9+jgtbUhDTi7PcYavfnlP+8QfxWL66XyLq9+eU/7xB/FYvrpBwEIQgAQhCAFEvnO7T3oAWcnnHtPesHBYbVmy+tjH3+PYs2gevrWA8ePivR48fBRQM1HlJ1QqK9sAp5GRmMyF2N723Dgy1sLTfzStGPI5pH0iH76b8NdqDulSBW4VWlZENVs31OJHka0j6RB99N+GojyRaR9Ih++l/4Lt9Q7K3T3byqrnZ+PioVcVKLsrE4qT3k+pxsckOkfSIfvZvw178z+kfSIfvpvw12GefAMxn47VB5W7ikS7RyOz3+wxU5y1TfU5L8z+kfSIfvpvw0Dke0j6RD99N+GuvR1J45q6HZCybTxrqbEJRlHi+pxQ8j2kfSIfvpvw178zukfSIfvpvw12jisr+AmLEy8iPi+p9Ti3zOaR9Ih++m/DXg5HdI+kQ/fTfhrtd17fwVLv5HLy5vqcPl5Eq8m7pacm28ySk29cai+ZKt/aU325Pw13R3rWHjx/dceJmtiHdp6s4zorkarI6iGR0lPZk0bzZ8l7Ne1xtePM2C78lMW8do8XTZWsPUlNPMKqRUdgQhCsigQhCAFU3nHhme9RX8eMlJO7nO7T3qPx44FYM34maEdjIHx4zWr6W10fDUTxMpHzNpomTTPbLG2zHtLrhjrYiA1243yWz+PA4LQtZ9QJKuorZLWL4KcUx2hwuljDsbJGA2LTYN5w43CbSyt+IhO/A2tutlLghL542eUMa+Jsj2tc5rwCCGk3427VcdpunbO2B08QmfbDGXtDzfdZt7/ABWgaY1PqZpHu2Jw1NNBE+KOqjiZC6MFro33Y7HFniGDMdCaQ6AqIKiUCngnjmqoajbzPBMTWMY0twEY3SNLOYRlzrmycoxSvcXdvQY6H13gqSQXxxSNdMwROlaX4Ynua6S2RsQ0nduB6F5o3XWkmhfMJmMZG8scXvaLHEWtOTzk6xLekZpFo7VKWMUpdGwPj0jPUSkOZfYybUNN/wBI2czLq6lQGgKltLsTACYqx88ckVQ1kjg98rhJESMLXNxAYX5EOO6yrT7m7bfqvP8AwNjntaxtektZKdrWSOniEb/McZG4X9OE3zS9+t8LamSGV7IwxsTmvfI0CTahxAaD0W33O9a9T6CqotjK6CGZ4gmhfEDHGGmSUva/IBhJGT7AXz3qSt1Sle2s/JQ3lo4IYQ2wa2RjCHNYHZsaDhtfoHQszJRcm5SvfzX1W/HPfgWs00lZe7G4jTMIk2ZljEl7YMbcV8OO2G9/N53YiTW6EUs00L4p9jhxNbPG0AucGjFI44W79532yWtR6qSO8uxBrTUQwxxPJBILafZu3ZgYvaEsGptQ+mnbs3NldTRQNx1LHh2CZkhDQ1gDGDCbXN8yLKxho0ou+bly42v78hdVza25m9UuuMLqmankcyJ8crYmB8jbzF0bX3Y055YgLXOaZ/K0Of5WPKUQnntynJAERz8/Mc3fmtA0xqzUyy1jGwxYKyene2d0jccLIhHd2C2InJ1gDvvfeFPVaCqxK9giY6F2lI67a7ZoOzxsJZsyL4hY9WWV1f8A6TV1JdSv4trG5waxUr5BE2ogMhxARiRpcS0kOGG97gh2XUUDWekEux8pg2uIM2e1Zixk2DcN74r5W3rRIdWZQYnYGBzdKSVTiC2+wcX2N95Nizm9SUaq17fK4HOu5r6ip8nYyWEmIzF5c6WEDbDIG+Jxwk7tyXGpCV3DW3+f4JOMlZPidjevLeP6/wBVBDN0qbH48fFQjUU9STi1oSRMzHaE0Spjsx2jvTVaWEtZlatwBCEK6IBCEIATTnnO7T39KxHjxuWdQ2zies9XFRhwtvHuXnpaSdzSWxl48DgltVrPBFt8byPJWsdPzXHC2QXYchz7jouQmI7VpusepVRO+r2E0LY62KJkofG5zmuiBDcBabWPEndmmU8rer9/6ISuthzVa90cUpjfIQ8OY135OQtYZGtdGXvDcLQQ4WJPT0Gy/WfX2OKRsMJD5RUwQyAseWNxuAc3aCzdoAb4b8N2RXmk9SXyR1jBIwGqfSObcO5vk7Yw4O6b4Da3SqNbqTO6SQMliED65tbhdG/aYw8OczEDbDkSDa+4bk2TppWb96eRBZr6DXWrTj4GsETWvlmlbDEHEhuJ1yXPIzwgAnJLItOyxCU1uyDY8BEsOIscHuw4SwkvaWuIvwsepX9Z9EmoYzA8RywytlicRiAe24s5uV2kEg9q1uXUuWQVDpHU7JJ2xNIhjc1nMmEznvJN3PdmL9ixnKjONptLXXe+62/b7/gu2mndL+BtUa4U7GhznSWLXPyhlJbG1xaZHgNuxlxvNrrKu1ypYnFj5CC0MLrRyODWvALXOcGkBpuM78VR1p1YmqnktlZs3QujwSCQhjySdqxrHAOdYgc7dZYVOqD3x1bdowGphp4m5GzTC3CSekHgkwhhrJyk9eF/NeXBX6E5Sq3dl76jKPXOlLJH7QhsJYJLxyAjaGzHWLblp4EZIZr/AEYyMjxZ4Y7FDKMBNsJfdnMabixNr+oqjpTVF8rqgh7RtxSAXa44fJ34nX6b8FLpTVV8wrAJGjyp9O5twebsQy4d03w5W6U2msMt2+HHb5fLzfQjJ1eXvXz+3UbVetFOJtgXu2geI77N+DakYhGZcODHbPDdJIteNrG4sAjwVbIPyrJrOY54aCLMFpDnzT5uWK11lUaoTyVgmdKx7W1TKhmISGRsbf8AsNGLA1gzNwLk71FLqfMNowyxbN1a2rZzXYx+UD3sdnbcABb+ibKOHSzX5f54EE6m1i7onWpri5spDXmrnp4Wsa4l4iI5xAvawzLsgOpbFHEL3DRc7yBme08VqFDqhJFU+URyNxmedzwQS19PM4OwfRe0i4cPWn1Xq/BK7HJHidYC+J4yG7IOAVabpZlkenl7X5Gxz28SHbCopZDi3rKLdlwXkozUpO8dAS1JaWQhwz4jvWyLWYPOb9Yd4WzLb7Jbyy/YoYvdAhCFslIEIQgBRpvzT44qjHT4rAZJhpQXHrShzzisCvLY5pV25K60RrULunZFytiwM3rTf/mJpqir2riYYY6XZsaG4jJMXiwJtvIHnGwsTktoqrmw6Uvq+T2OoM7nveDO2ntYN/Jvpy5zHtvcOzdmCLEZLuHiqtd2Vklb1X9iNVuFNc7is68bYxBhfE7y2GnkaNjNfaNc9oxtcW4HAec03BaRZWoNcnTMkdHBOI9nUbGoLWmNz4WuuSASWNu02LgA61lfZqMA2LHMXujqo6q7YYomkxNLWxhkYADecSTmbkqvQ6lmIOjbVTeThs4jgs0NZtw4OxOGcjW4nFrXbieNloypU4vV+/fMrKcmjVaDXR74WbSGXbOpNu1xEYbMWtGNzQHDCLm9ja47Rdxq1pB9RSxyyNwOcwOO6xuAcbQCbNPAHNRu1SY10LcbiIKZ1KMgMTHta0uPQeb70x0FoV9PSbJsm1cxpEReAwABto2HDwuBnvzK83Vp0K0pKCs7+fnt6M0oOcLOW1v4EdLrmx7heKVsbopJxI4x22EfnSFoeXDOww2vzhlvWVNr1CWSvcyQbGEVGEPieXQl7WXGB5DXAubdrrEXVTVTVCdrtlJC5sM0MrKt0rKZrnFzchDLC4yP5xJu/hnvWz0vJwHU00MlQ5wlhEDS2GGMsYHB2I4GgvecIBJPDctan2bhs9rer9+9CpLE1bFeXX6OITY6KsHk4Y+a+x5kEguyU/lOOfNFzkb2sUy0rrXBT1LIXwS4ZHxRiW8YaXS2DSyNzxJI0EgOc1pAN+hWtJ6jMm8svK8eWwQwus0cwRBwDm9JOLiqVdybNkqHS+UPaHy08zm7ONx2kGAMG1IxiOzPMBsCb9S2Vh6KVsqKbqT5hSayNklc2KnqDEHzRNqQ1pi2sQOIEA4msuC0PIsSLLU9Da6SSwwbaKV0skD5GvtG1s7o83hgDhh4bwAVuUeqfk8hLKuZsBllmbTDCG7SW+PE8c58YLnODDle2+ySR6pMi8kaJHOFLFLG0kAYxIACTbcRbgsjtKOHhTcLf7s7eti3h3UlK5nqXpSSppI5ZGYXO6LBrxfzmgEkDhY55FP3iyV6saCNJAItq6Vrf8PE1rSxnBvN87O5uelMsyVk1FFSeRaN6fYuwu0sxJE9TscFhsLC6yjYnwUo2TISaepNHFzh1Ed6fJAx2Y+sO9P1vdnWtK3kZ+J3QIQhahUBCEIAX1zb3VeDRfEnepdKyYWH1pTQ1ryTdxsAvPYmrRhiFGors0aUJuneLsW2QjbWPBNWuHStZdI7ESDvKsxteW3zVfDY1QclGHFsbVoOVrsZ6Q0hHGxznua1rd7nGwGdsz2kKj8pxtJaXAG17ndmMVgewg9hVSKm2oIcMTTkQ4XB7Qciq8z3CYgQCRuEAEYb2sbg34WJFuvts1Yp1bScbXCNGMdLkM1fEZDzxvtln4HWrUek4B/3W+3qv3Je6mcX3NMMN7DDhvbLddvDndG4ItgJIpANxGY/VA3EZHhlv9WdCFNQbk48eZbaTSSf4G7NNQA22rTnbI8cgAfaFdh1jp8gJG36Bnwv3LVxMTcGmG/KwaOsXy7c1nAcQOGDMOw4QBut52Y3cFZp4yUPkSYqWGjLe/obO7WSAOwl1jcgAjDexIuCbAi4I7Ql1drQ39FzbC+4kmwJBNrbuafBS+qcXB3/AE7RbCBcNdiJuHu3DFub1559CrPab/m3Xfm9f0d//IqWJxdWSyp9GkcpYemtS9HpJsly12Kxzzus2vSravHmwEX6CPabBW6OZzr424De1ukcD46FhylK93+UW8iS0GfyoGjzViNJ9AVZ7b+vvRHHkmfEV3K19BXdw5Fg6TKy8rK8pqPGbWTNuh+tXKFLE1lmT0EznShoLo6g42/Wb3hbUkXydZwPQR3p6t3sunUpqan5FDFSjK2UEIQtcpghCEAKq+mMpw3tnmqz9G7JhN7qLSFW4THCbWyPtUtXJcNaXbyvM1Z0ZznLL4lpe5qRjOKir6Mr0dLjIHt7E6kaGsIA4WA6zkFHSQtYMjv6SpX2JGe43+Cu4XDqjT4ZmIq1M8vIp1lE8U7mRP2b7Cz8IfhNwScJyOVx60obRyvkc5s2EEDLADmBYkXPHoWySPFjmFWEbGMuPWu1qSvHLZJI7TqtJ82IpKKe5/6jIAZljb77uGVrZZX6yqhp5MNhLc3HOLeAbhOV+J53amNRPc9Sxa1Ydas6jtHY0IXSuxV5DJZwMpJIaGnDa1iScgc7rOhopgbbc+a4A4Bvwusbm988J9SvvYsI3WPtH8lVjNwmn58kNcrpkHkErs9sbm9rN3X9frHRdZ/JMtxeYkAg2t23abnMG6Z0rgCGnf4H8ljLMb7vYr2mS8vwIzyvZFQsAUL1efHcdCpOy3rOrQyjoO564qywc3tVIm6ZaMiDrX6c1LDf1KmVcTlTwxuM9G0uFtzvKurxBcvZUqcaUFFGLKTk7sq1kti0dJHemKUVXOe23AjvTdGGk5Tn+wVVaMQQhCuiAQhCAFD9E4nucTvcT71WkoMUmG+Q/mrr6kguz4nvS2CvAe4k7yvNYhYaLUWt3qadPvGm78C47QreBsqb9HODrDNWxpVvSvW17d9widPCT+Wy+x2Mq0dyajogGc4ZqpVw4GnrPuA/qrLa7oKraTku0HtTK/dKj4OCIQz5/FxF7W3Ur223Ip5Ob2b1LJ08FlQgnC5cb1sQAHiq7hmFdcbi6plvt3+rgkVo2tYnBjCibYgu3dPURZevOdutSQuGEXF8lnJz8hlbctWMP6aSZUcvFdld4VKoYr2GyiMVyqtannVh0JWF4avWSkA29ysTQWOeQVmgp7nJo68/eqVPDSc8idhsqiUbsWCeTpcshO88StgNMBwWOBnEK5/xlSO9RifiYv8ASUaWlfzTiO8d4WypVE8ZDrCar0HZ1KNOLUXyM/EzcmrghCFplUEIQgBVpFmEE9qUMoiQmGkpy44fpfzU8VO625ear0Y4is7LRGpTm6cF5iSTR54BT0FDzrOTQxu/VVV0tnKr8FSpTU3cZ30pqyM/IxjAGQ4nqRpS2HLrHsVuXmtPTk72HcqzW4rg8SSr9SklF047y92ERm21J8BOx+A34XsVccwZWNxvXlbBkVVpnWyWLrRl3b2LvzrMiWeXJQxuyspJF4RZKndyvcmrJWMo5ypRKexVohmrkEN3ADpz7E+i5z0ITsi3Swm13Zk8OgdfWvZId9uHerxiCpU0l3OJ3EB1ujwFuSoxgowfHiUFNyvIqT7xu3+DZNaSEMb7yqNNFjffK2RNt2W4Jm9GDp6yqdDlaW0SGTNVJArhCqPUq6uFMqxy88fWHetjWuFv5RvWR3hbGp9mX8afNEcV+kEIQtcpghCEAV3wtJ3D2LJDt6FWsk9BtzCOS9+oqsWXeCBx9wUk7sLr9IsVILAXSH4/C+HtDFpquJVrn+Orx3KGJ+Qtwy9Swq5rlZ0rDb3rOlNzrOxYUcsNSHSByS1oTOvhORPWVQjasvGRbq6lui1kMizd2qN6tubzVWI4JVSFicZXPYE10XHmXdgH80sZH0J/TQ4GAe3tWj2dSbnd7IrYmdlbmFTmw24iw9eSqSUgAFja5wm28i99/YrE5JLR9LPssszYv4Zb+m/9lrVIRqN3+39ynFuKCmgDW2CzesiV4QrCioxyoXe7uyKypv3K68qjIVRxGiH0yF18TLfrDvWwJEwc5vaO9PU3s9fO/sRxPAEIQtQqAhCEAQu3oQ7ehV2MIqhl2n2qtUVN2jsV5KKqA48I4lUsW5QV48dP4H0Um7MKSHG653BMWU4BuO9ewQBjQB/c9KkXaGHVOPi3OVKjk9NinWx3B6ePUErDLFPJxzSlTt6pY2ksyZYoS0seWuLKq1matZLOOnxHLj4uVSlSdRqw5Sy7mejKe7sR3Dd2q++RYus1oAVWaoAF1qxUcPTy3+5Ud6krlgtLsxvacuggqSlhLRnmSbn4JdoqvLpHA/pWw+r+/uTdMws4Vo97Hz99CNVSg8rMHDNek5LB4zXsqs3tcVYhkdkqb96syFVlm13dlqmrElOQHjt96cJLGcx2jvTpXsC/C0IxG6BCELQKwIQhAEZYjZqRCjkR25Hs1FJTHECLZb79CsoUZUoyVmdUmiq6N98sNu037l7s3/R9p+CsoUe5XNnc5Ulp3OFubn1n4Km7QzifOHtPwTdCVUwdOp82pONaUdhR8jHpHtKtw0haMsI7Lq4hEMHSpu8UEq05blJ9I48R49Sp1OiZHcW29fwTlC5UwVOorSv1CNeUdhA3QMgPnN9p+Ca00L8NpMJI4i+faLb1aQo0MDSoO8L9Ts68p/MQmBeSQE9CnQrTpxYrMyi+iceI96jGjXdLff8ABMkJLwlN6sYq0kL2UDgRu3jp+CYIQm06UafykJTctwQhCaQBCEIAEIQgAQhCABCEIAEIQgAQhCABCEIAEIQgAQhCABCEIAEIQgAQhCAP/9k="/>
          <p:cNvSpPr>
            <a:spLocks noChangeAspect="1" noChangeArrowheads="1"/>
          </p:cNvSpPr>
          <p:nvPr/>
        </p:nvSpPr>
        <p:spPr bwMode="auto">
          <a:xfrm>
            <a:off x="215900" y="-1068388"/>
            <a:ext cx="1809750" cy="2524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267744" y="260648"/>
            <a:ext cx="39850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Substantivierungen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495708" y="1194128"/>
            <a:ext cx="13965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>Nomen</a:t>
            </a:r>
            <a:endParaRPr lang="ru-RU" sz="2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 descr="D:\Users\georg\AppData\Local\Temp\FineReader11\media\image3.jpe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775" y="1025856"/>
            <a:ext cx="710012" cy="973324"/>
          </a:xfrm>
          <a:prstGeom prst="rect">
            <a:avLst/>
          </a:prstGeom>
          <a:noFill/>
        </p:spPr>
      </p:pic>
      <p:pic>
        <p:nvPicPr>
          <p:cNvPr id="8" name="Рисунок 7" descr="D:\Users\georg\AppData\Local\Temp\FineReader11\media\image1.jpe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935600"/>
            <a:ext cx="792088" cy="1063580"/>
          </a:xfrm>
          <a:prstGeom prst="rect">
            <a:avLst/>
          </a:prstGeom>
          <a:noFill/>
        </p:spPr>
      </p:pic>
      <p:pic>
        <p:nvPicPr>
          <p:cNvPr id="11" name="Рисунок 10" descr="D:\Users\georg\AppData\Local\Temp\FineReader11\media\image1.jpe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028153"/>
            <a:ext cx="648072" cy="971028"/>
          </a:xfrm>
          <a:prstGeom prst="rect">
            <a:avLst/>
          </a:prstGeom>
          <a:noFill/>
        </p:spPr>
      </p:pic>
      <p:pic>
        <p:nvPicPr>
          <p:cNvPr id="12" name="Рисунок 11" descr="D:\Users\georg\AppData\Local\Temp\FineReader11\media\image2.jpe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0200" y="1033026"/>
            <a:ext cx="629792" cy="966154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071097"/>
              </p:ext>
            </p:extLst>
          </p:nvPr>
        </p:nvGraphicFramePr>
        <p:xfrm>
          <a:off x="63500" y="3068960"/>
          <a:ext cx="9032305" cy="26766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64310"/>
                <a:gridCol w="1300798"/>
                <a:gridCol w="1070610"/>
                <a:gridCol w="1269048"/>
                <a:gridCol w="1378585"/>
                <a:gridCol w="1386269"/>
                <a:gridCol w="1162685"/>
              </a:tblGrid>
              <a:tr h="189082">
                <a:tc grid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b="1" noProof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Courier New"/>
                        </a:rPr>
                        <a:t>Explizite Derivation</a:t>
                      </a:r>
                      <a:endParaRPr lang="de-DE" sz="1600" noProof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76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b="1" i="1" noProof="0" dirty="0" smtClean="0">
                          <a:solidFill>
                            <a:srgbClr val="76923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Times New Roman"/>
                          <a:cs typeface="Calibri"/>
                        </a:rPr>
                        <a:t>-</a:t>
                      </a:r>
                      <a:r>
                        <a:rPr lang="de-DE" sz="1600" b="1" i="1" noProof="0" dirty="0" err="1" smtClean="0">
                          <a:solidFill>
                            <a:srgbClr val="76923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Times New Roman"/>
                          <a:cs typeface="Calibri"/>
                        </a:rPr>
                        <a:t>ung</a:t>
                      </a:r>
                      <a:endParaRPr lang="de-DE" sz="1600" noProof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b="1" i="1" noProof="0" dirty="0" smtClean="0">
                          <a:solidFill>
                            <a:srgbClr val="76923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Times New Roman"/>
                          <a:cs typeface="Calibri"/>
                        </a:rPr>
                        <a:t>-e</a:t>
                      </a:r>
                      <a:endParaRPr lang="de-DE" sz="1600" noProof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b="1" i="1" noProof="0" dirty="0" smtClean="0">
                          <a:solidFill>
                            <a:srgbClr val="76923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Times New Roman"/>
                          <a:cs typeface="Calibri"/>
                        </a:rPr>
                        <a:t>-er</a:t>
                      </a:r>
                      <a:endParaRPr lang="de-DE" sz="1600" noProof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b="1" i="1" noProof="0" dirty="0" smtClean="0">
                          <a:solidFill>
                            <a:srgbClr val="76923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Times New Roman"/>
                          <a:cs typeface="Calibri"/>
                        </a:rPr>
                        <a:t>-</a:t>
                      </a:r>
                      <a:r>
                        <a:rPr lang="de-DE" sz="1600" b="1" i="1" noProof="0" dirty="0" err="1" smtClean="0">
                          <a:solidFill>
                            <a:srgbClr val="76923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Times New Roman"/>
                          <a:cs typeface="Calibri"/>
                        </a:rPr>
                        <a:t>ent</a:t>
                      </a:r>
                      <a:endParaRPr lang="de-DE" sz="1600" noProof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b="1" i="1" noProof="0" dirty="0" smtClean="0">
                          <a:solidFill>
                            <a:srgbClr val="76923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Times New Roman"/>
                          <a:cs typeface="Calibri"/>
                        </a:rPr>
                        <a:t>-</a:t>
                      </a:r>
                      <a:r>
                        <a:rPr lang="de-DE" sz="1600" b="1" i="1" noProof="0" dirty="0" err="1" smtClean="0">
                          <a:solidFill>
                            <a:srgbClr val="76923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Times New Roman"/>
                          <a:cs typeface="Calibri"/>
                        </a:rPr>
                        <a:t>ant</a:t>
                      </a:r>
                      <a:endParaRPr lang="de-DE" sz="1600" noProof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b="1" i="1" noProof="0" dirty="0" smtClean="0">
                          <a:solidFill>
                            <a:srgbClr val="76923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Times New Roman"/>
                          <a:cs typeface="Calibri"/>
                        </a:rPr>
                        <a:t>-</a:t>
                      </a:r>
                      <a:r>
                        <a:rPr lang="de-DE" sz="1600" b="1" i="1" noProof="0" dirty="0" err="1" smtClean="0">
                          <a:solidFill>
                            <a:srgbClr val="76923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Times New Roman"/>
                          <a:cs typeface="Calibri"/>
                        </a:rPr>
                        <a:t>ling</a:t>
                      </a:r>
                      <a:endParaRPr lang="de-DE" sz="1600" noProof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b="1" i="1" noProof="0" dirty="0" smtClean="0">
                          <a:solidFill>
                            <a:srgbClr val="76923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Times New Roman"/>
                          <a:cs typeface="Calibri"/>
                        </a:rPr>
                        <a:t>-</a:t>
                      </a:r>
                      <a:r>
                        <a:rPr lang="de-DE" sz="1600" b="1" i="1" noProof="0" dirty="0" err="1" smtClean="0">
                          <a:solidFill>
                            <a:srgbClr val="76923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Times New Roman"/>
                          <a:cs typeface="Calibri"/>
                        </a:rPr>
                        <a:t>nis</a:t>
                      </a:r>
                      <a:endParaRPr lang="de-DE" sz="1600" noProof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83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noProof="0" smtClean="0">
                          <a:effectLst/>
                          <a:latin typeface="Times New Roman"/>
                          <a:ea typeface="Times New Roman"/>
                          <a:cs typeface="Courier New"/>
                        </a:rPr>
                        <a:t>die Spannung</a:t>
                      </a:r>
                      <a:endParaRPr lang="de-DE" sz="1400" noProof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noProof="0" smtClean="0">
                          <a:effectLst/>
                          <a:latin typeface="Times New Roman"/>
                          <a:ea typeface="Times New Roman"/>
                          <a:cs typeface="Courier New"/>
                        </a:rPr>
                        <a:t>der Studierende</a:t>
                      </a:r>
                      <a:endParaRPr lang="de-DE" sz="1400" noProof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noProof="0" smtClean="0">
                          <a:effectLst/>
                          <a:latin typeface="Times New Roman"/>
                          <a:ea typeface="Times New Roman"/>
                          <a:cs typeface="Courier New"/>
                        </a:rPr>
                        <a:t>der Priester</a:t>
                      </a:r>
                      <a:endParaRPr lang="de-DE" sz="1400" noProof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noProof="0" smtClean="0">
                          <a:effectLst/>
                          <a:latin typeface="Times New Roman"/>
                          <a:ea typeface="Times New Roman"/>
                          <a:cs typeface="Courier New"/>
                        </a:rPr>
                        <a:t>der Referent</a:t>
                      </a:r>
                      <a:endParaRPr lang="de-DE" sz="1400" noProof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noProof="0" smtClean="0">
                          <a:effectLst/>
                          <a:latin typeface="Times New Roman"/>
                          <a:ea typeface="Times New Roman"/>
                          <a:cs typeface="Courier New"/>
                        </a:rPr>
                        <a:t>der Repräsentant</a:t>
                      </a:r>
                      <a:endParaRPr lang="de-DE" sz="1400" noProof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noProof="0" smtClean="0">
                          <a:effectLst/>
                          <a:latin typeface="Times New Roman"/>
                          <a:ea typeface="Times New Roman"/>
                          <a:cs typeface="Courier New"/>
                        </a:rPr>
                        <a:t>der Ankömmling</a:t>
                      </a:r>
                      <a:endParaRPr lang="de-DE" sz="1400" noProof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noProof="0" smtClean="0">
                          <a:effectLst/>
                          <a:latin typeface="Times New Roman"/>
                          <a:ea typeface="Times New Roman"/>
                          <a:cs typeface="Courier New"/>
                        </a:rPr>
                        <a:t>das Besäufnis</a:t>
                      </a:r>
                      <a:endParaRPr lang="de-DE" sz="1400" noProof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80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noProof="0" smtClean="0">
                          <a:effectLst/>
                          <a:latin typeface="Times New Roman"/>
                          <a:ea typeface="Times New Roman"/>
                          <a:cs typeface="Courier New"/>
                        </a:rPr>
                        <a:t>die Ausbreitung</a:t>
                      </a:r>
                      <a:endParaRPr lang="de-DE" sz="1400" noProof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noProof="0" smtClean="0">
                          <a:effectLst/>
                          <a:latin typeface="Times New Roman"/>
                          <a:ea typeface="Times New Roman"/>
                          <a:cs typeface="Courier New"/>
                        </a:rPr>
                        <a:t>das Gesumme</a:t>
                      </a:r>
                      <a:endParaRPr lang="de-DE" sz="1400" noProof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noProof="0" smtClean="0">
                          <a:effectLst/>
                          <a:latin typeface="Times New Roman"/>
                          <a:ea typeface="Times New Roman"/>
                          <a:cs typeface="Courier New"/>
                        </a:rPr>
                        <a:t>der Lehrer</a:t>
                      </a:r>
                      <a:endParaRPr lang="de-DE" sz="1400" noProof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noProof="0" smtClean="0">
                          <a:effectLst/>
                          <a:latin typeface="Times New Roman"/>
                          <a:ea typeface="Times New Roman"/>
                          <a:cs typeface="Courier New"/>
                        </a:rPr>
                        <a:t>der Konsument</a:t>
                      </a:r>
                      <a:endParaRPr lang="de-DE" sz="1400" noProof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noProof="0" smtClean="0">
                          <a:effectLst/>
                          <a:latin typeface="Times New Roman"/>
                          <a:ea typeface="Times New Roman"/>
                          <a:cs typeface="Courier New"/>
                        </a:rPr>
                        <a:t> </a:t>
                      </a:r>
                      <a:endParaRPr lang="de-DE" sz="1400" noProof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noProof="0" smtClean="0">
                          <a:effectLst/>
                          <a:latin typeface="Times New Roman"/>
                          <a:ea typeface="Times New Roman"/>
                          <a:cs typeface="Courier New"/>
                        </a:rPr>
                        <a:t> </a:t>
                      </a:r>
                      <a:endParaRPr lang="de-DE" sz="1400" noProof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noProof="0" smtClean="0">
                          <a:effectLst/>
                          <a:latin typeface="Times New Roman"/>
                          <a:ea typeface="Times New Roman"/>
                          <a:cs typeface="Courier New"/>
                        </a:rPr>
                        <a:t> </a:t>
                      </a:r>
                      <a:endParaRPr lang="de-DE" sz="1400" noProof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60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noProof="0" smtClean="0">
                          <a:effectLst/>
                          <a:latin typeface="Times New Roman"/>
                          <a:ea typeface="Times New Roman"/>
                          <a:cs typeface="Courier New"/>
                        </a:rPr>
                        <a:t>die Wohnung</a:t>
                      </a:r>
                      <a:endParaRPr lang="de-DE" sz="1400" noProof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noProof="0" smtClean="0">
                          <a:effectLst/>
                          <a:latin typeface="Times New Roman"/>
                          <a:ea typeface="Times New Roman"/>
                          <a:cs typeface="Courier New"/>
                        </a:rPr>
                        <a:t>die Probe</a:t>
                      </a:r>
                      <a:endParaRPr lang="de-DE" sz="1400" noProof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noProof="0" smtClean="0">
                          <a:effectLst/>
                          <a:latin typeface="Times New Roman"/>
                          <a:ea typeface="Times New Roman"/>
                          <a:cs typeface="Courier New"/>
                        </a:rPr>
                        <a:t>der Erzähler</a:t>
                      </a:r>
                      <a:endParaRPr lang="de-DE" sz="1400" noProof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noProof="0" dirty="0" smtClean="0">
                          <a:effectLst/>
                          <a:latin typeface="Times New Roman"/>
                          <a:ea typeface="Times New Roman"/>
                          <a:cs typeface="Courier New"/>
                        </a:rPr>
                        <a:t> </a:t>
                      </a:r>
                      <a:endParaRPr lang="de-DE" sz="1400" noProof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noProof="0" smtClean="0">
                          <a:effectLst/>
                          <a:latin typeface="Times New Roman"/>
                          <a:ea typeface="Times New Roman"/>
                          <a:cs typeface="Courier New"/>
                        </a:rPr>
                        <a:t> </a:t>
                      </a:r>
                      <a:endParaRPr lang="de-DE" sz="1400" noProof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noProof="0" smtClean="0">
                          <a:effectLst/>
                          <a:latin typeface="Times New Roman"/>
                          <a:ea typeface="Times New Roman"/>
                          <a:cs typeface="Courier New"/>
                        </a:rPr>
                        <a:t> </a:t>
                      </a:r>
                      <a:endParaRPr lang="de-DE" sz="1400" noProof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noProof="0" smtClean="0">
                          <a:effectLst/>
                          <a:latin typeface="Times New Roman"/>
                          <a:ea typeface="Times New Roman"/>
                          <a:cs typeface="Courier New"/>
                        </a:rPr>
                        <a:t> </a:t>
                      </a:r>
                      <a:endParaRPr lang="de-DE" sz="1400" noProof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60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noProof="0" smtClean="0">
                          <a:effectLst/>
                          <a:latin typeface="Times New Roman"/>
                          <a:ea typeface="Times New Roman"/>
                          <a:cs typeface="Courier New"/>
                        </a:rPr>
                        <a:t>die Forschung</a:t>
                      </a:r>
                      <a:endParaRPr lang="de-DE" sz="1400" noProof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noProof="0" smtClean="0">
                          <a:effectLst/>
                          <a:latin typeface="Times New Roman"/>
                          <a:ea typeface="Times New Roman"/>
                          <a:cs typeface="Courier New"/>
                        </a:rPr>
                        <a:t>die Spritze</a:t>
                      </a:r>
                      <a:endParaRPr lang="de-DE" sz="1400" noProof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noProof="0" smtClean="0">
                          <a:effectLst/>
                          <a:latin typeface="Times New Roman"/>
                          <a:ea typeface="Times New Roman"/>
                          <a:cs typeface="Courier New"/>
                        </a:rPr>
                        <a:t>der Forscher</a:t>
                      </a:r>
                      <a:endParaRPr lang="de-DE" sz="1400" noProof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noProof="0" smtClean="0">
                          <a:effectLst/>
                          <a:latin typeface="Times New Roman"/>
                          <a:ea typeface="Times New Roman"/>
                          <a:cs typeface="Courier New"/>
                        </a:rPr>
                        <a:t> </a:t>
                      </a:r>
                      <a:endParaRPr lang="de-DE" sz="1400" noProof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noProof="0" smtClean="0">
                          <a:effectLst/>
                          <a:latin typeface="Times New Roman"/>
                          <a:ea typeface="Times New Roman"/>
                          <a:cs typeface="Courier New"/>
                        </a:rPr>
                        <a:t> </a:t>
                      </a:r>
                      <a:endParaRPr lang="de-DE" sz="1400" noProof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noProof="0" smtClean="0">
                          <a:effectLst/>
                          <a:latin typeface="Times New Roman"/>
                          <a:ea typeface="Times New Roman"/>
                          <a:cs typeface="Courier New"/>
                        </a:rPr>
                        <a:t> </a:t>
                      </a:r>
                      <a:endParaRPr lang="de-DE" sz="1400" noProof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noProof="0" smtClean="0">
                          <a:effectLst/>
                          <a:latin typeface="Times New Roman"/>
                          <a:ea typeface="Times New Roman"/>
                          <a:cs typeface="Courier New"/>
                        </a:rPr>
                        <a:t> </a:t>
                      </a:r>
                      <a:endParaRPr lang="de-DE" sz="1400" noProof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60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noProof="0" smtClean="0">
                          <a:effectLst/>
                          <a:latin typeface="Times New Roman"/>
                          <a:ea typeface="Times New Roman"/>
                          <a:cs typeface="Courier New"/>
                        </a:rPr>
                        <a:t>die Finanzierung</a:t>
                      </a:r>
                      <a:endParaRPr lang="de-DE" sz="1400" noProof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noProof="0" smtClean="0">
                          <a:effectLst/>
                          <a:latin typeface="Times New Roman"/>
                          <a:ea typeface="Times New Roman"/>
                          <a:cs typeface="Courier New"/>
                        </a:rPr>
                        <a:t>die Reklame</a:t>
                      </a:r>
                      <a:endParaRPr lang="de-DE" sz="1400" noProof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noProof="0" smtClean="0">
                          <a:effectLst/>
                          <a:latin typeface="Times New Roman"/>
                          <a:ea typeface="Times New Roman"/>
                          <a:cs typeface="Courier New"/>
                        </a:rPr>
                        <a:t>der Kritiker</a:t>
                      </a:r>
                      <a:endParaRPr lang="de-DE" sz="1400" noProof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noProof="0" smtClean="0">
                          <a:effectLst/>
                          <a:latin typeface="Times New Roman"/>
                          <a:ea typeface="Times New Roman"/>
                          <a:cs typeface="Courier New"/>
                        </a:rPr>
                        <a:t> </a:t>
                      </a:r>
                      <a:endParaRPr lang="de-DE" sz="1400" noProof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noProof="0" smtClean="0">
                          <a:effectLst/>
                          <a:latin typeface="Times New Roman"/>
                          <a:ea typeface="Times New Roman"/>
                          <a:cs typeface="Courier New"/>
                        </a:rPr>
                        <a:t> </a:t>
                      </a:r>
                      <a:endParaRPr lang="de-DE" sz="1400" noProof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noProof="0" smtClean="0">
                          <a:effectLst/>
                          <a:latin typeface="Times New Roman"/>
                          <a:ea typeface="Times New Roman"/>
                          <a:cs typeface="Courier New"/>
                        </a:rPr>
                        <a:t> </a:t>
                      </a:r>
                      <a:endParaRPr lang="de-DE" sz="1400" noProof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noProof="0" smtClean="0">
                          <a:effectLst/>
                          <a:latin typeface="Times New Roman"/>
                          <a:ea typeface="Times New Roman"/>
                          <a:cs typeface="Courier New"/>
                        </a:rPr>
                        <a:t> </a:t>
                      </a:r>
                      <a:endParaRPr lang="de-DE" sz="1400" noProof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60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noProof="0" smtClean="0">
                          <a:effectLst/>
                          <a:latin typeface="Times New Roman"/>
                          <a:ea typeface="Times New Roman"/>
                          <a:cs typeface="Courier New"/>
                        </a:rPr>
                        <a:t>die Vermutung</a:t>
                      </a:r>
                      <a:endParaRPr lang="de-DE" sz="1400" noProof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noProof="0" smtClean="0">
                          <a:effectLst/>
                          <a:latin typeface="Times New Roman"/>
                          <a:ea typeface="Times New Roman"/>
                          <a:cs typeface="Courier New"/>
                        </a:rPr>
                        <a:t>das Gewerbe</a:t>
                      </a:r>
                      <a:endParaRPr lang="de-DE" sz="1400" noProof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noProof="0" dirty="0" smtClean="0">
                          <a:effectLst/>
                          <a:latin typeface="Times New Roman"/>
                          <a:ea typeface="Times New Roman"/>
                          <a:cs typeface="Courier New"/>
                        </a:rPr>
                        <a:t>das Lager</a:t>
                      </a:r>
                      <a:endParaRPr lang="de-DE" sz="1400" noProof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noProof="0" dirty="0" smtClean="0">
                          <a:effectLst/>
                          <a:latin typeface="Times New Roman"/>
                          <a:ea typeface="Times New Roman"/>
                          <a:cs typeface="Courier New"/>
                        </a:rPr>
                        <a:t> </a:t>
                      </a:r>
                      <a:endParaRPr lang="de-DE" sz="1400" noProof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noProof="0" smtClean="0">
                          <a:effectLst/>
                          <a:latin typeface="Times New Roman"/>
                          <a:ea typeface="Times New Roman"/>
                          <a:cs typeface="Courier New"/>
                        </a:rPr>
                        <a:t> </a:t>
                      </a:r>
                      <a:endParaRPr lang="de-DE" sz="1400" noProof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noProof="0" smtClean="0">
                          <a:effectLst/>
                          <a:latin typeface="Times New Roman"/>
                          <a:ea typeface="Times New Roman"/>
                          <a:cs typeface="Courier New"/>
                        </a:rPr>
                        <a:t> </a:t>
                      </a:r>
                      <a:endParaRPr lang="de-DE" sz="1400" noProof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noProof="0" smtClean="0">
                          <a:effectLst/>
                          <a:latin typeface="Times New Roman"/>
                          <a:ea typeface="Times New Roman"/>
                          <a:cs typeface="Courier New"/>
                        </a:rPr>
                        <a:t> </a:t>
                      </a:r>
                      <a:endParaRPr lang="de-DE" sz="1400" noProof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440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noProof="0" smtClean="0">
                          <a:effectLst/>
                          <a:latin typeface="Times New Roman"/>
                          <a:ea typeface="Times New Roman"/>
                          <a:cs typeface="Courier New"/>
                        </a:rPr>
                        <a:t>die Ernährung</a:t>
                      </a:r>
                      <a:endParaRPr lang="de-DE" sz="1400" noProof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noProof="0" smtClean="0">
                          <a:effectLst/>
                          <a:latin typeface="Times New Roman"/>
                          <a:ea typeface="Times New Roman"/>
                          <a:cs typeface="Courier New"/>
                        </a:rPr>
                        <a:t>die Angabe</a:t>
                      </a:r>
                      <a:endParaRPr lang="de-DE" sz="1400" noProof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noProof="0" smtClean="0">
                          <a:effectLst/>
                          <a:latin typeface="Times New Roman"/>
                          <a:ea typeface="Times New Roman"/>
                          <a:cs typeface="Courier New"/>
                        </a:rPr>
                        <a:t>der Maler</a:t>
                      </a:r>
                      <a:endParaRPr lang="de-DE" sz="1400" noProof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noProof="0" smtClean="0">
                          <a:effectLst/>
                          <a:latin typeface="Times New Roman"/>
                          <a:ea typeface="Times New Roman"/>
                          <a:cs typeface="Courier New"/>
                        </a:rPr>
                        <a:t> </a:t>
                      </a:r>
                      <a:endParaRPr lang="de-DE" sz="1400" noProof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noProof="0" smtClean="0">
                          <a:effectLst/>
                          <a:latin typeface="Times New Roman"/>
                          <a:ea typeface="Times New Roman"/>
                          <a:cs typeface="Courier New"/>
                        </a:rPr>
                        <a:t> </a:t>
                      </a:r>
                      <a:endParaRPr lang="de-DE" sz="1400" noProof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noProof="0" smtClean="0">
                          <a:effectLst/>
                          <a:latin typeface="Times New Roman"/>
                          <a:ea typeface="Times New Roman"/>
                          <a:cs typeface="Courier New"/>
                        </a:rPr>
                        <a:t> </a:t>
                      </a:r>
                      <a:endParaRPr lang="de-DE" sz="1400" noProof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noProof="0" smtClean="0">
                          <a:effectLst/>
                          <a:latin typeface="Times New Roman"/>
                          <a:ea typeface="Times New Roman"/>
                          <a:cs typeface="Courier New"/>
                        </a:rPr>
                        <a:t> </a:t>
                      </a:r>
                      <a:endParaRPr lang="de-DE" sz="1400" noProof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58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noProof="0" smtClean="0">
                          <a:effectLst/>
                          <a:latin typeface="Times New Roman"/>
                          <a:ea typeface="Times New Roman"/>
                          <a:cs typeface="Courier New"/>
                        </a:rPr>
                        <a:t>die Fassung</a:t>
                      </a:r>
                      <a:endParaRPr lang="de-DE" sz="1400" noProof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noProof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die Herausgabe</a:t>
                      </a:r>
                      <a:endParaRPr lang="de-DE" sz="1400" noProof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noProof="0" smtClean="0">
                          <a:effectLst/>
                          <a:latin typeface="Times New Roman"/>
                          <a:ea typeface="Times New Roman"/>
                          <a:cs typeface="Courier New"/>
                        </a:rPr>
                        <a:t>der Raucher</a:t>
                      </a:r>
                      <a:endParaRPr lang="de-DE" sz="1400" noProof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noProof="0" smtClean="0">
                          <a:effectLst/>
                          <a:latin typeface="Times New Roman"/>
                          <a:ea typeface="Times New Roman"/>
                          <a:cs typeface="Courier New"/>
                        </a:rPr>
                        <a:t> </a:t>
                      </a:r>
                      <a:endParaRPr lang="de-DE" sz="1400" noProof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noProof="0" smtClean="0">
                          <a:effectLst/>
                          <a:latin typeface="Times New Roman"/>
                          <a:ea typeface="Times New Roman"/>
                          <a:cs typeface="Courier New"/>
                        </a:rPr>
                        <a:t> </a:t>
                      </a:r>
                      <a:endParaRPr lang="de-DE" sz="1400" noProof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noProof="0" smtClean="0">
                          <a:effectLst/>
                          <a:latin typeface="Times New Roman"/>
                          <a:ea typeface="Times New Roman"/>
                          <a:cs typeface="Courier New"/>
                        </a:rPr>
                        <a:t> </a:t>
                      </a:r>
                      <a:endParaRPr lang="de-DE" sz="1400" noProof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noProof="0" dirty="0" smtClean="0">
                          <a:effectLst/>
                          <a:latin typeface="Times New Roman"/>
                          <a:ea typeface="Times New Roman"/>
                          <a:cs typeface="Courier New"/>
                        </a:rPr>
                        <a:t> </a:t>
                      </a:r>
                      <a:endParaRPr lang="de-DE" sz="1400" noProof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026981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763688" y="188640"/>
            <a:ext cx="6442720" cy="803176"/>
          </a:xfrm>
        </p:spPr>
        <p:txBody>
          <a:bodyPr/>
          <a:lstStyle/>
          <a:p>
            <a:r>
              <a:rPr lang="de-DE" sz="3600" b="1" dirty="0"/>
              <a:t>Ergebnisse meiner Forschung</a:t>
            </a:r>
            <a:endParaRPr lang="ru-RU" sz="3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7495708" y="1194128"/>
            <a:ext cx="13965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>Nomen</a:t>
            </a:r>
            <a:endParaRPr lang="ru-RU" sz="2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925251001"/>
              </p:ext>
            </p:extLst>
          </p:nvPr>
        </p:nvGraphicFramePr>
        <p:xfrm>
          <a:off x="5508104" y="4437112"/>
          <a:ext cx="3261954" cy="2592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51520" y="2492896"/>
            <a:ext cx="842493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Blip>
                <a:blip r:embed="rId3"/>
              </a:buBlip>
            </a:pPr>
            <a:r>
              <a:rPr lang="de-DE" sz="2400" dirty="0"/>
              <a:t>die meisten </a:t>
            </a:r>
            <a:r>
              <a:rPr lang="de-DE" sz="2400" dirty="0" smtClean="0"/>
              <a:t>Nomen – explizite Ableitungen </a:t>
            </a:r>
          </a:p>
          <a:p>
            <a:pPr marL="342900" indent="-342900">
              <a:buBlip>
                <a:blip r:embed="rId3"/>
              </a:buBlip>
            </a:pPr>
            <a:r>
              <a:rPr lang="de-DE" sz="2400" dirty="0" smtClean="0"/>
              <a:t>die </a:t>
            </a:r>
            <a:r>
              <a:rPr lang="de-DE" sz="2400" dirty="0"/>
              <a:t>meisten </a:t>
            </a:r>
            <a:r>
              <a:rPr lang="de-DE" sz="2400" dirty="0" smtClean="0"/>
              <a:t>Substantivierungen mit </a:t>
            </a:r>
            <a:r>
              <a:rPr lang="de-DE" sz="2400" dirty="0"/>
              <a:t>den Suffixen </a:t>
            </a:r>
            <a:r>
              <a:rPr lang="de-DE" sz="2400" i="1" dirty="0"/>
              <a:t>„</a:t>
            </a:r>
            <a:r>
              <a:rPr lang="de-DE" sz="2400" b="1" i="1" dirty="0" err="1"/>
              <a:t>ung</a:t>
            </a:r>
            <a:r>
              <a:rPr lang="de-DE" sz="2400" i="1" dirty="0"/>
              <a:t>“, „</a:t>
            </a:r>
            <a:r>
              <a:rPr lang="de-DE" sz="2400" b="1" i="1" dirty="0"/>
              <a:t>e</a:t>
            </a:r>
            <a:r>
              <a:rPr lang="de-DE" sz="2400" i="1" dirty="0"/>
              <a:t>“, „</a:t>
            </a:r>
            <a:r>
              <a:rPr lang="de-DE" sz="2400" b="1" i="1" dirty="0"/>
              <a:t>er</a:t>
            </a:r>
            <a:r>
              <a:rPr lang="de-DE" sz="2400" dirty="0"/>
              <a:t>“ </a:t>
            </a:r>
            <a:endParaRPr lang="ru-RU" sz="2400" dirty="0"/>
          </a:p>
          <a:p>
            <a:pPr marL="342900" indent="-342900">
              <a:buBlip>
                <a:blip r:embed="rId3"/>
              </a:buBlip>
            </a:pPr>
            <a:r>
              <a:rPr lang="de-DE" sz="2400" dirty="0"/>
              <a:t>die meisten </a:t>
            </a:r>
            <a:r>
              <a:rPr lang="de-DE" sz="2400" dirty="0" smtClean="0"/>
              <a:t>Substantivierungen in den Sprichwörtern – suffixlose Ableitungen</a:t>
            </a:r>
            <a:endParaRPr lang="ru-RU" sz="2400" dirty="0"/>
          </a:p>
          <a:p>
            <a:pPr marL="342900" indent="-342900">
              <a:buBlip>
                <a:blip r:embed="rId3"/>
              </a:buBlip>
            </a:pPr>
            <a:r>
              <a:rPr lang="de-DE" sz="2400" dirty="0" smtClean="0"/>
              <a:t>die </a:t>
            </a:r>
            <a:r>
              <a:rPr lang="de-DE" sz="2400" dirty="0"/>
              <a:t>substantivierten </a:t>
            </a:r>
            <a:r>
              <a:rPr lang="de-DE" sz="2400" dirty="0" smtClean="0"/>
              <a:t>Verbindungen – seltener vorkommen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2915816" y="1455738"/>
            <a:ext cx="3600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286</a:t>
            </a:r>
            <a:r>
              <a:rPr lang="de-DE" dirty="0" smtClean="0"/>
              <a:t> untersuchte Substantivierungen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091016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sz="3600" b="1" dirty="0"/>
              <a:t>Praktischer Teil 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de-DE" sz="3600" b="1" dirty="0"/>
              <a:t>Komplexübungen zum Thema: „Substantivierungen“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pic>
        <p:nvPicPr>
          <p:cNvPr id="4" name="Рисунок 3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0" t="8279" b="23137"/>
          <a:stretch/>
        </p:blipFill>
        <p:spPr bwMode="auto">
          <a:xfrm>
            <a:off x="395536" y="2898879"/>
            <a:ext cx="4680520" cy="369847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65" r="2182" b="2476"/>
          <a:stretch/>
        </p:blipFill>
        <p:spPr bwMode="auto">
          <a:xfrm>
            <a:off x="5292080" y="2898879"/>
            <a:ext cx="3519472" cy="369847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596336" y="1340768"/>
            <a:ext cx="13965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>Nomen</a:t>
            </a:r>
            <a:endParaRPr lang="ru-RU" sz="2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512" y="2437214"/>
            <a:ext cx="4968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Wie schreibt man diese Verben, groß oder klein?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92080" y="2298714"/>
            <a:ext cx="3519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/>
              <a:t>Ergänzen Sie die Substantive. Beachten Sie die Artikel!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707649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sz="3600" b="1" dirty="0"/>
              <a:t>Praktischer Teil 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de-DE" sz="3600" b="1" dirty="0"/>
              <a:t>Komplexübungen zum Thema: „Substantivierungen“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789040"/>
            <a:ext cx="5040560" cy="2952328"/>
          </a:xfrm>
          <a:prstGeom prst="rect">
            <a:avLst/>
          </a:prstGeom>
        </p:spPr>
      </p:pic>
      <p:pic>
        <p:nvPicPr>
          <p:cNvPr id="5" name="Рисунок 4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493" b="3193"/>
          <a:stretch/>
        </p:blipFill>
        <p:spPr bwMode="auto">
          <a:xfrm>
            <a:off x="4067944" y="2500144"/>
            <a:ext cx="4932040" cy="266429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603411" y="1455738"/>
            <a:ext cx="13965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>Nomen</a:t>
            </a:r>
            <a:endParaRPr lang="ru-RU" sz="2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7504" y="2924944"/>
            <a:ext cx="352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Wie schreibt man diese Verben, groß oder klein?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9654338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 txBox="1">
            <a:spLocks/>
          </p:cNvSpPr>
          <p:nvPr/>
        </p:nvSpPr>
        <p:spPr bwMode="auto">
          <a:xfrm>
            <a:off x="1835696" y="0"/>
            <a:ext cx="7308304" cy="2060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de-DE" sz="3600" b="1" dirty="0" smtClean="0"/>
              <a:t>Praktischer Teil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de-DE" sz="3600" b="1" dirty="0" smtClean="0"/>
              <a:t>Komplexübungen zum Thema: „Substantivierungen“</a:t>
            </a:r>
            <a:endParaRPr lang="ru-RU" sz="3600" dirty="0"/>
          </a:p>
        </p:txBody>
      </p:sp>
      <p:pic>
        <p:nvPicPr>
          <p:cNvPr id="5" name="Рисунок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4784" y="2281675"/>
            <a:ext cx="7056784" cy="446289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16200000">
            <a:off x="-1396302" y="4220737"/>
            <a:ext cx="37364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Lückentextübung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24995" y="1412776"/>
            <a:ext cx="13965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>Nomen</a:t>
            </a:r>
            <a:endParaRPr lang="ru-RU" sz="2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 rot="16200000">
            <a:off x="-265638" y="4328458"/>
            <a:ext cx="3419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Bilden Sie aus Verben Nomen!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5929154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 txBox="1">
            <a:spLocks/>
          </p:cNvSpPr>
          <p:nvPr/>
        </p:nvSpPr>
        <p:spPr bwMode="auto">
          <a:xfrm>
            <a:off x="1835696" y="0"/>
            <a:ext cx="7308304" cy="2060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de-DE" sz="3600" b="1" dirty="0" smtClean="0"/>
              <a:t>Praktischer Teil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de-DE" sz="3600" b="1" dirty="0" smtClean="0"/>
              <a:t>Komplexübungen zum Thema: „Substantivierungen“</a:t>
            </a:r>
            <a:endParaRPr lang="ru-RU" sz="3600" dirty="0"/>
          </a:p>
        </p:txBody>
      </p:sp>
      <p:pic>
        <p:nvPicPr>
          <p:cNvPr id="5" name="Рисунок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2276872"/>
            <a:ext cx="6768752" cy="455256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668344" y="1412776"/>
            <a:ext cx="13965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>Nomen</a:t>
            </a:r>
            <a:endParaRPr lang="ru-RU" sz="2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 rot="16200000">
            <a:off x="-841702" y="4328458"/>
            <a:ext cx="3419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Bilden Sie aus Verben Nomen!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6520104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utoShape 2" descr="data:image/jpeg;base64,/9j/4AAQSkZJRgABAQAAAQABAAD/2wCEAAkGBhQSEBUUExQUFRUUFBUVFBcUFRcXFxUSFxUWFRUVFRUYHCYeGBkjHBYUHy8gJCcpLCwsFR4xNTAqNSYrLCkBCQoKDgwOGg8PGiwkHyQsLy80LCwtLCwpLSwsLywsLiwsLCksLCwsLCwsKiwsLCwsLCwsLC8sLCwsLCwsKSwsLP/AABEIAQkAvgMBIgACEQEDEQH/xAAcAAACAgMBAQAAAAAAAAAAAAAABQMEAgYHAQj/xABLEAABAwICBQcHBwoFBAMAAAABAAIDBBESIQUGEzFBByJRYXGx8BQyVIGRodEVF2JykpPTIzRCUlN0s8Hh8TM1grLSJENzwxZEdf/EABoBAAIDAQEAAAAAAAAAAAAAAAADAgQFAQb/xAA0EQACAQIEAwYFAwQDAAAAAAAAAQIDEQQSITFBUZEFEyJhofAUMlJxsUKB0SPB4fEVM0P/2gAMAwEAAhEDEQA/AO4oQhAAhCEACEIQAIQhAAhCEACEIQAIQhAAhCEACEIQAIQhAAhCEACEIQAIQhAFaSsF7Ai433O71cVh5V9NvuS2pPPd9Y96hssWWPkpNWLqw6a3HHlf02+5e+U/SHuShoUjQpRx0n+n1YOguYz8o+kPcjyj6Q9yoN3LwlT+LfL1ZHufMYCo+kPcjyj6Q9yotWSksU+XqzndIu7c/rD3Lx1TYXLgB0myqALGcZW6fBQ8S7N29WCpK5cFXf8ATb7l75R9Ie5KSVm1yTHHN8PVk3h1zGflH0h7lgdING+RntHxVQHxuQ9gcOcL9oumPFSa8K63IqkuJa+UW/tGe1vxR8pN/aM9rfilcuiWO3XHZmPYVTl0M8brO9x96o1cfi6f/kn9m/8AY6OHpS/Vb9jYPlJv7Rntb8UfKTf2jPa34rUpIS3zgR2hYqg+36qdnT9WPWAi/wBX4Nxj0gy/+Iw3y3jf7VdWi0v+Iz6ze8Lelt9l4+WMjJyVrWKWKoKi1Z7ghCFrlQEIQgBDUu57vrHvWFlJOOe76zu9eNXmJK8n9zUT0QBqyaENb0FShMjE42eEqNa7rprxHo4RGSN8m1LwMGEWLMN74j9Jav8APlT+jT/aj+KeqM5q6WgpzitGdLHjx49akv0rmR5dKf0af7UfxXo5daf0af7UfxTFh6i4Ee8idPYFFO5c3HLxT+jT/aj+Khfy5U5/+vP9qP4rtShUy2SCNSN9WdGAWYauajlvp/R5/tR/Fejlxp/Rp/tR/FV44Sr9Ix1oczpoWQcuZDlzp/Rp/tR/FZDl1p/Rp/tR/FOWHqciDqx5nTLeP6r2/grmXz60/o0/2o/ig8utP6NP9qP4qfcVORzvInTTmMx/NVZdFxu3c09XwXOvn0p/Rp/tR/FZfPtT+jT/AGo/ilzwjqK04X6HVWUflZvLdDOa9pBBAc09B3hbUuSaP5bYJJo4xTzgvkYwEujIBc4NBOd+K62rGAwccMpZVa4uvWdS1+AIQhaRWBCEIARVA57vrHvKxDfHi6lnZznfWPescHavNyj4maaeiAM61mRlvXrR60PTUrIi2co5dvMpPrTd0S5Iuucu45lJ9afuiVSo8gotF6Pml0fFUyVMbi9zpHMOJmHM2BvfF1blr4b/AKkUqvzM5chdHp9X6DS0UnkET6SsiYZPJ3SF8czBvwOOYOYHCxIuLG4WclmhYamqnZPG2RrKOaRodfmyNdGA7I7xc+1WBZpaF4zcOwLd9fNCQwUWi5Io2sfPSl8zhe734YTidc7+c72oA0lC6lpibR9BS0Bfo2KofUUkcr3mVzDiwsxG2F1ySSeCpv1YotJ0ss2jWPp6inbjkpXuL2vZnnE453yNusWIFwUAc5Qt65KNE088tUaiFszYaV0rWuJAxNcDkRuuMvWoK3XDR74ntZoiKN7mOa14ncSxxaQ14GDMgkG3UgDTELpXJHoSimhrJa2Jj2Q7E4n35jXbQOORFhkCexanrnqu6grpKd1y0HFE4/pwuPMPaM2nraUAIULc+VrQsNLpIxU8bY49jE7C29sRL7nM9Q9i0xADDV788p/3iD+KxfXS+RdXvzyn/eIP4rF9dIAEIQgAQhCAE07Oc7tPeiNpXsx55+se9ZBYNlmZoX0PHH3LEZ7/AB49aHFZMCN2Bynl3bzKT60/dEkmvf8Akuhv/FL/AOtbFy40rnspMDSbOmv1ZRWSGn1uYaOmpqnRYqBTMLWOdOW77XOFrcr2HE7lrYdpU0hEqFWbzRi2vsytyJ0zjpZrwOZFFK6R3BrS0tFzwuSPYehXuSidsmlqzBump6vZjpDpWOaB6lQ0rrlUOp301JRxUUEmUghF3yDcQ6Q2uCMjle2V7ZLXNCOqqSojnhaWyRm7b2IOVi1wvm0gkEdadmXM58NW+iXRiYC2Rytv6rb10XlQGGh0Ow5ObRXcOIuyC1/YfYs5dZ6WR5ml0Kx05OJxE7mxOk3lzorYTc5kEG/G61nWfSFXX1BnmZnYNa1uTWMF7MaCd2ZPWSUZlzD4at9EujHnKd+a6I//AD2f7Y1b5C4i2tnnPNhhpX7Vx80XcxwBPYxzv9K8drhHJBTxVOiWzmmhZCx7qhzbhrWgnCG5Xwg2zVDTmt9VNTmlp6WOjpnHnRwDN/TjflcGwvkL2zuMkZlzD4at9EujGHIzOBNXvwhzRRyOwHcW4r4T1EZJBpXXGmmgfGzRlJA57QBJGTiZmDdvN6retTaj6al0fJM51KZ2zQmJzTJg5pIJzAN8svWrdbpalfE9rNCsjc5jmseKl5LHFpDXgFudjY26kZlzD4at9EujLGoH+TaZ/wDBH/tmVmM/K+h/1q3Ro/1TUh7yA32x/TWv6A0vNTUdZTeTl/ljGsxYw3Z4Q8Xw2OLz+kblBqjpGp0fVsqI4y612vYTYSRu85hPDcCDwLQUZlzD4at9EujHfLj/AJsf3eHveufrZNf9ZHV1Zt3w7E7NjMGPHk3FnisN9+jgtbUhDTi7PcYavfnlP+8QfxWL66XyLq9+eU/7xB/FYvrpBwEIQgAQhCAFEvnO7T3oAWcnnHtPesHBYbVmy+tjH3+PYs2gevrWA8ePivR48fBRQM1HlJ1QqK9sAp5GRmMyF2N723Dgy1sLTfzStGPI5pH0iH76b8NdqDulSBW4VWlZENVs31OJHka0j6RB99N+GojyRaR9Ih++l/4Lt9Q7K3T3byqrnZ+PioVcVKLsrE4qT3k+pxsckOkfSIfvZvw178z+kfSIfvpvw12GefAMxn47VB5W7ikS7RyOz3+wxU5y1TfU5L8z+kfSIfvpvw0Dke0j6RD99N+GuvR1J45q6HZCybTxrqbEJRlHi+pxQ8j2kfSIfvpvw178zukfSIfvpvw12jisr+AmLEy8iPi+p9Ti3zOaR9Ih++m/DXg5HdI+kQ/fTfhrtd17fwVLv5HLy5vqcPl5Eq8m7pacm28ySk29cai+ZKt/aU325Pw13R3rWHjx/dceJmtiHdp6s4zorkarI6iGR0lPZk0bzZ8l7Ne1xtePM2C78lMW8do8XTZWsPUlNPMKqRUdgQhCsigQhCAFU3nHhme9RX8eMlJO7nO7T3qPx44FYM34maEdjIHx4zWr6W10fDUTxMpHzNpomTTPbLG2zHtLrhjrYiA1243yWz+PA4LQtZ9QJKuorZLWL4KcUx2hwuljDsbJGA2LTYN5w43CbSyt+IhO/A2tutlLghL542eUMa+Jsj2tc5rwCCGk3427VcdpunbO2B08QmfbDGXtDzfdZt7/ABWgaY1PqZpHu2Jw1NNBE+KOqjiZC6MFro33Y7HFniGDMdCaQ6AqIKiUCngnjmqoajbzPBMTWMY0twEY3SNLOYRlzrmycoxSvcXdvQY6H13gqSQXxxSNdMwROlaX4Ynua6S2RsQ0nduB6F5o3XWkmhfMJmMZG8scXvaLHEWtOTzk6xLekZpFo7VKWMUpdGwPj0jPUSkOZfYybUNN/wBI2czLq6lQGgKltLsTACYqx88ckVQ1kjg98rhJESMLXNxAYX5EOO6yrT7m7bfqvP8AwNjntaxtektZKdrWSOniEb/McZG4X9OE3zS9+t8LamSGV7IwxsTmvfI0CTahxAaD0W33O9a9T6CqotjK6CGZ4gmhfEDHGGmSUva/IBhJGT7AXz3qSt1Sle2s/JQ3lo4IYQ2wa2RjCHNYHZsaDhtfoHQszJRcm5SvfzX1W/HPfgWs00lZe7G4jTMIk2ZljEl7YMbcV8OO2G9/N53YiTW6EUs00L4p9jhxNbPG0AucGjFI44W79532yWtR6qSO8uxBrTUQwxxPJBILafZu3ZgYvaEsGptQ+mnbs3NldTRQNx1LHh2CZkhDQ1gDGDCbXN8yLKxho0ou+bly42v78hdVza25m9UuuMLqmankcyJ8crYmB8jbzF0bX3Y055YgLXOaZ/K0Of5WPKUQnntynJAERz8/Mc3fmtA0xqzUyy1jGwxYKyene2d0jccLIhHd2C2InJ1gDvvfeFPVaCqxK9giY6F2lI67a7ZoOzxsJZsyL4hY9WWV1f8A6TV1JdSv4trG5waxUr5BE2ogMhxARiRpcS0kOGG97gh2XUUDWekEux8pg2uIM2e1Zixk2DcN74r5W3rRIdWZQYnYGBzdKSVTiC2+wcX2N95Nizm9SUaq17fK4HOu5r6ip8nYyWEmIzF5c6WEDbDIG+Jxwk7tyXGpCV3DW3+f4JOMlZPidjevLeP6/wBVBDN0qbH48fFQjUU9STi1oSRMzHaE0Spjsx2jvTVaWEtZlatwBCEK6IBCEIATTnnO7T39KxHjxuWdQ2zies9XFRhwtvHuXnpaSdzSWxl48DgltVrPBFt8byPJWsdPzXHC2QXYchz7jouQmI7VpusepVRO+r2E0LY62KJkofG5zmuiBDcBabWPEndmmU8rer9/6ISuthzVa90cUpjfIQ8OY135OQtYZGtdGXvDcLQQ4WJPT0Gy/WfX2OKRsMJD5RUwQyAseWNxuAc3aCzdoAb4b8N2RXmk9SXyR1jBIwGqfSObcO5vk7Yw4O6b4Da3SqNbqTO6SQMliED65tbhdG/aYw8OczEDbDkSDa+4bk2TppWb96eRBZr6DXWrTj4GsETWvlmlbDEHEhuJ1yXPIzwgAnJLItOyxCU1uyDY8BEsOIscHuw4SwkvaWuIvwsepX9Z9EmoYzA8RywytlicRiAe24s5uV2kEg9q1uXUuWQVDpHU7JJ2xNIhjc1nMmEznvJN3PdmL9ixnKjONptLXXe+62/b7/gu2mndL+BtUa4U7GhznSWLXPyhlJbG1xaZHgNuxlxvNrrKu1ypYnFj5CC0MLrRyODWvALXOcGkBpuM78VR1p1YmqnktlZs3QujwSCQhjySdqxrHAOdYgc7dZYVOqD3x1bdowGphp4m5GzTC3CSekHgkwhhrJyk9eF/NeXBX6E5Sq3dl76jKPXOlLJH7QhsJYJLxyAjaGzHWLblp4EZIZr/AEYyMjxZ4Y7FDKMBNsJfdnMabixNr+oqjpTVF8rqgh7RtxSAXa44fJ34nX6b8FLpTVV8wrAJGjyp9O5twebsQy4d03w5W6U2msMt2+HHb5fLzfQjJ1eXvXz+3UbVetFOJtgXu2geI77N+DakYhGZcODHbPDdJIteNrG4sAjwVbIPyrJrOY54aCLMFpDnzT5uWK11lUaoTyVgmdKx7W1TKhmISGRsbf8AsNGLA1gzNwLk71FLqfMNowyxbN1a2rZzXYx+UD3sdnbcABb+ibKOHSzX5f54EE6m1i7onWpri5spDXmrnp4Wsa4l4iI5xAvawzLsgOpbFHEL3DRc7yBme08VqFDqhJFU+URyNxmedzwQS19PM4OwfRe0i4cPWn1Xq/BK7HJHidYC+J4yG7IOAVabpZlkenl7X5Gxz28SHbCopZDi3rKLdlwXkozUpO8dAS1JaWQhwz4jvWyLWYPOb9Yd4WzLb7Jbyy/YoYvdAhCFslIEIQgBRpvzT44qjHT4rAZJhpQXHrShzzisCvLY5pV25K60RrULunZFytiwM3rTf/mJpqir2riYYY6XZsaG4jJMXiwJtvIHnGwsTktoqrmw6Uvq+T2OoM7nveDO2ntYN/Jvpy5zHtvcOzdmCLEZLuHiqtd2Vklb1X9iNVuFNc7is68bYxBhfE7y2GnkaNjNfaNc9oxtcW4HAec03BaRZWoNcnTMkdHBOI9nUbGoLWmNz4WuuSASWNu02LgA61lfZqMA2LHMXujqo6q7YYomkxNLWxhkYADecSTmbkqvQ6lmIOjbVTeThs4jgs0NZtw4OxOGcjW4nFrXbieNloypU4vV+/fMrKcmjVaDXR74WbSGXbOpNu1xEYbMWtGNzQHDCLm9ja47Rdxq1pB9RSxyyNwOcwOO6xuAcbQCbNPAHNRu1SY10LcbiIKZ1KMgMTHta0uPQeb70x0FoV9PSbJsm1cxpEReAwABto2HDwuBnvzK83Vp0K0pKCs7+fnt6M0oOcLOW1v4EdLrmx7heKVsbopJxI4x22EfnSFoeXDOww2vzhlvWVNr1CWSvcyQbGEVGEPieXQl7WXGB5DXAubdrrEXVTVTVCdrtlJC5sM0MrKt0rKZrnFzchDLC4yP5xJu/hnvWz0vJwHU00MlQ5wlhEDS2GGMsYHB2I4GgvecIBJPDctan2bhs9rer9+9CpLE1bFeXX6OITY6KsHk4Y+a+x5kEguyU/lOOfNFzkb2sUy0rrXBT1LIXwS4ZHxRiW8YaXS2DSyNzxJI0EgOc1pAN+hWtJ6jMm8svK8eWwQwus0cwRBwDm9JOLiqVdybNkqHS+UPaHy08zm7ONx2kGAMG1IxiOzPMBsCb9S2Vh6KVsqKbqT5hSayNklc2KnqDEHzRNqQ1pi2sQOIEA4msuC0PIsSLLU9Da6SSwwbaKV0skD5GvtG1s7o83hgDhh4bwAVuUeqfk8hLKuZsBllmbTDCG7SW+PE8c58YLnODDle2+ySR6pMi8kaJHOFLFLG0kAYxIACTbcRbgsjtKOHhTcLf7s7eti3h3UlK5nqXpSSppI5ZGYXO6LBrxfzmgEkDhY55FP3iyV6saCNJAItq6Vrf8PE1rSxnBvN87O5uelMsyVk1FFSeRaN6fYuwu0sxJE9TscFhsLC6yjYnwUo2TISaepNHFzh1Ed6fJAx2Y+sO9P1vdnWtK3kZ+J3QIQhahUBCEIAX1zb3VeDRfEnepdKyYWH1pTQ1ryTdxsAvPYmrRhiFGors0aUJuneLsW2QjbWPBNWuHStZdI7ESDvKsxteW3zVfDY1QclGHFsbVoOVrsZ6Q0hHGxznua1rd7nGwGdsz2kKj8pxtJaXAG17ndmMVgewg9hVSKm2oIcMTTkQ4XB7Qciq8z3CYgQCRuEAEYb2sbg34WJFuvts1Yp1bScbXCNGMdLkM1fEZDzxvtln4HWrUek4B/3W+3qv3Je6mcX3NMMN7DDhvbLddvDndG4ItgJIpANxGY/VA3EZHhlv9WdCFNQbk48eZbaTSSf4G7NNQA22rTnbI8cgAfaFdh1jp8gJG36Bnwv3LVxMTcGmG/KwaOsXy7c1nAcQOGDMOw4QBut52Y3cFZp4yUPkSYqWGjLe/obO7WSAOwl1jcgAjDexIuCbAi4I7Ql1drQ39FzbC+4kmwJBNrbuafBS+qcXB3/AE7RbCBcNdiJuHu3DFub1559CrPab/m3Xfm9f0d//IqWJxdWSyp9GkcpYemtS9HpJsly12Kxzzus2vSravHmwEX6CPabBW6OZzr424De1ukcD46FhylK93+UW8iS0GfyoGjzViNJ9AVZ7b+vvRHHkmfEV3K19BXdw5Fg6TKy8rK8pqPGbWTNuh+tXKFLE1lmT0EznShoLo6g42/Wb3hbUkXydZwPQR3p6t3sunUpqan5FDFSjK2UEIQtcpghCEAKq+mMpw3tnmqz9G7JhN7qLSFW4THCbWyPtUtXJcNaXbyvM1Z0ZznLL4lpe5qRjOKir6Mr0dLjIHt7E6kaGsIA4WA6zkFHSQtYMjv6SpX2JGe43+Cu4XDqjT4ZmIq1M8vIp1lE8U7mRP2b7Cz8IfhNwScJyOVx60obRyvkc5s2EEDLADmBYkXPHoWySPFjmFWEbGMuPWu1qSvHLZJI7TqtJ82IpKKe5/6jIAZljb77uGVrZZX6yqhp5MNhLc3HOLeAbhOV+J53amNRPc9Sxa1Ydas6jtHY0IXSuxV5DJZwMpJIaGnDa1iScgc7rOhopgbbc+a4A4Bvwusbm988J9SvvYsI3WPtH8lVjNwmn58kNcrpkHkErs9sbm9rN3X9frHRdZ/JMtxeYkAg2t23abnMG6Z0rgCGnf4H8ljLMb7vYr2mS8vwIzyvZFQsAUL1efHcdCpOy3rOrQyjoO564qywc3tVIm6ZaMiDrX6c1LDf1KmVcTlTwxuM9G0uFtzvKurxBcvZUqcaUFFGLKTk7sq1kti0dJHemKUVXOe23AjvTdGGk5Tn+wVVaMQQhCuiAQhCAFD9E4nucTvcT71WkoMUmG+Q/mrr6kguz4nvS2CvAe4k7yvNYhYaLUWt3qadPvGm78C47QreBsqb9HODrDNWxpVvSvW17d9widPCT+Wy+x2Mq0dyajogGc4ZqpVw4GnrPuA/qrLa7oKraTku0HtTK/dKj4OCIQz5/FxF7W3Ur223Ip5Ob2b1LJ08FlQgnC5cb1sQAHiq7hmFdcbi6plvt3+rgkVo2tYnBjCibYgu3dPURZevOdutSQuGEXF8lnJz8hlbctWMP6aSZUcvFdld4VKoYr2GyiMVyqtannVh0JWF4avWSkA29ysTQWOeQVmgp7nJo68/eqVPDSc8idhsqiUbsWCeTpcshO88StgNMBwWOBnEK5/xlSO9RifiYv8ASUaWlfzTiO8d4WypVE8ZDrCar0HZ1KNOLUXyM/EzcmrghCFplUEIQgBVpFmEE9qUMoiQmGkpy44fpfzU8VO625ear0Y4is7LRGpTm6cF5iSTR54BT0FDzrOTQxu/VVV0tnKr8FSpTU3cZ30pqyM/IxjAGQ4nqRpS2HLrHsVuXmtPTk72HcqzW4rg8SSr9SklF047y92ERm21J8BOx+A34XsVccwZWNxvXlbBkVVpnWyWLrRl3b2LvzrMiWeXJQxuyspJF4RZKndyvcmrJWMo5ypRKexVohmrkEN3ADpz7E+i5z0ITsi3Swm13Zk8OgdfWvZId9uHerxiCpU0l3OJ3EB1ujwFuSoxgowfHiUFNyvIqT7xu3+DZNaSEMb7yqNNFjffK2RNt2W4Jm9GDp6yqdDlaW0SGTNVJArhCqPUq6uFMqxy88fWHetjWuFv5RvWR3hbGp9mX8afNEcV+kEIQtcpghCEAV3wtJ3D2LJDt6FWsk9BtzCOS9+oqsWXeCBx9wUk7sLr9IsVILAXSH4/C+HtDFpquJVrn+Orx3KGJ+Qtwy9Swq5rlZ0rDb3rOlNzrOxYUcsNSHSByS1oTOvhORPWVQjasvGRbq6lui1kMizd2qN6tubzVWI4JVSFicZXPYE10XHmXdgH80sZH0J/TQ4GAe3tWj2dSbnd7IrYmdlbmFTmw24iw9eSqSUgAFja5wm28i99/YrE5JLR9LPssszYv4Zb+m/9lrVIRqN3+39ynFuKCmgDW2CzesiV4QrCioxyoXe7uyKypv3K68qjIVRxGiH0yF18TLfrDvWwJEwc5vaO9PU3s9fO/sRxPAEIQtQqAhCEAQu3oQ7ehV2MIqhl2n2qtUVN2jsV5KKqA48I4lUsW5QV48dP4H0Um7MKSHG653BMWU4BuO9ewQBjQB/c9KkXaGHVOPi3OVKjk9NinWx3B6ePUErDLFPJxzSlTt6pY2ksyZYoS0seWuLKq1matZLOOnxHLj4uVSlSdRqw5Sy7mejKe7sR3Dd2q++RYus1oAVWaoAF1qxUcPTy3+5Ud6krlgtLsxvacuggqSlhLRnmSbn4JdoqvLpHA/pWw+r+/uTdMws4Vo97Hz99CNVSg8rMHDNek5LB4zXsqs3tcVYhkdkqb96syFVlm13dlqmrElOQHjt96cJLGcx2jvTpXsC/C0IxG6BCELQKwIQhAEZYjZqRCjkR25Hs1FJTHECLZb79CsoUZUoyVmdUmiq6N98sNu037l7s3/R9p+CsoUe5XNnc5Ulp3OFubn1n4Km7QzifOHtPwTdCVUwdOp82pONaUdhR8jHpHtKtw0haMsI7Lq4hEMHSpu8UEq05blJ9I48R49Sp1OiZHcW29fwTlC5UwVOorSv1CNeUdhA3QMgPnN9p+Ca00L8NpMJI4i+faLb1aQo0MDSoO8L9Ts68p/MQmBeSQE9CnQrTpxYrMyi+iceI96jGjXdLff8ABMkJLwlN6sYq0kL2UDgRu3jp+CYIQm06UafykJTctwQhCaQBCEIAEIQgAQhCABCEIAEIQgAQhCABCEIAEIQgAQhCABCEIAEIQgAQhCAP/9k="/>
          <p:cNvSpPr>
            <a:spLocks noChangeAspect="1" noChangeArrowheads="1"/>
          </p:cNvSpPr>
          <p:nvPr/>
        </p:nvSpPr>
        <p:spPr bwMode="auto">
          <a:xfrm>
            <a:off x="63500" y="-1220788"/>
            <a:ext cx="1809750" cy="2524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4" descr="data:image/jpeg;base64,/9j/4AAQSkZJRgABAQAAAQABAAD/2wCEAAkGBhQSEBUUExQUFRUUFBUVFBcUFRcXFxUSFxUWFRUVFRUYHCYeGBkjHBYUHy8gJCcpLCwsFR4xNTAqNSYrLCkBCQoKDgwOGg8PGiwkHyQsLy80LCwtLCwpLSwsLywsLiwsLCksLCwsLCwsKiwsLCwsLCwsLC8sLCwsLCwsKSwsLP/AABEIAQkAvgMBIgACEQEDEQH/xAAcAAACAgMBAQAAAAAAAAAAAAAABQMEAgYHAQj/xABLEAABAwICBQcHBwoFBAMAAAABAAIDBBESIQUGEzFBByJRYXGx8BQyVIGRodEVF2JykpPTIzRCUlN0s8Hh8TM1grLSJENzwxZEdf/EABoBAAIDAQEAAAAAAAAAAAAAAAADAgQFAQb/xAA0EQACAQIEAwYFAwQDAAAAAAAAAQIDEQQSITFBUZEFEyJhofAUMlJxsUKB0SPB4fEVM0P/2gAMAwEAAhEDEQA/AO4oQhAAhCEACEIQAIQhAAhCEACEIQAIQhAAhCEACEIQAIQhAAhCEACEIQAIQhAFaSsF7Ai433O71cVh5V9NvuS2pPPd9Y96hssWWPkpNWLqw6a3HHlf02+5e+U/SHuShoUjQpRx0n+n1YOguYz8o+kPcjyj6Q9yoN3LwlT+LfL1ZHufMYCo+kPcjyj6Q9yotWSksU+XqzndIu7c/rD3Lx1TYXLgB0myqALGcZW6fBQ8S7N29WCpK5cFXf8ATb7l75R9Ie5KSVm1yTHHN8PVk3h1zGflH0h7lgdING+RntHxVQHxuQ9gcOcL9oumPFSa8K63IqkuJa+UW/tGe1vxR8pN/aM9rfilcuiWO3XHZmPYVTl0M8brO9x96o1cfi6f/kn9m/8AY6OHpS/Vb9jYPlJv7Rntb8UfKTf2jPa34rUpIS3zgR2hYqg+36qdnT9WPWAi/wBX4Nxj0gy/+Iw3y3jf7VdWi0v+Iz6ze8Lelt9l4+WMjJyVrWKWKoKi1Z7ghCFrlQEIQgBDUu57vrHvWFlJOOe76zu9eNXmJK8n9zUT0QBqyaENb0FShMjE42eEqNa7rprxHo4RGSN8m1LwMGEWLMN74j9Jav8APlT+jT/aj+KeqM5q6WgpzitGdLHjx49akv0rmR5dKf0af7UfxXo5daf0af7UfxTFh6i4Ee8idPYFFO5c3HLxT+jT/aj+Khfy5U5/+vP9qP4rtShUy2SCNSN9WdGAWYauajlvp/R5/tR/Fejlxp/Rp/tR/FV44Sr9Ix1oczpoWQcuZDlzp/Rp/tR/FZDl1p/Rp/tR/FOWHqciDqx5nTLeP6r2/grmXz60/o0/2o/ig8utP6NP9qP4qfcVORzvInTTmMx/NVZdFxu3c09XwXOvn0p/Rp/tR/FZfPtT+jT/AGo/ilzwjqK04X6HVWUflZvLdDOa9pBBAc09B3hbUuSaP5bYJJo4xTzgvkYwEujIBc4NBOd+K62rGAwccMpZVa4uvWdS1+AIQhaRWBCEIARVA57vrHvKxDfHi6lnZznfWPescHavNyj4maaeiAM61mRlvXrR60PTUrIi2co5dvMpPrTd0S5Iuucu45lJ9afuiVSo8gotF6Pml0fFUyVMbi9zpHMOJmHM2BvfF1blr4b/AKkUqvzM5chdHp9X6DS0UnkET6SsiYZPJ3SF8czBvwOOYOYHCxIuLG4WclmhYamqnZPG2RrKOaRodfmyNdGA7I7xc+1WBZpaF4zcOwLd9fNCQwUWi5Io2sfPSl8zhe734YTidc7+c72oA0lC6lpibR9BS0Bfo2KofUUkcr3mVzDiwsxG2F1ySSeCpv1YotJ0ss2jWPp6inbjkpXuL2vZnnE453yNusWIFwUAc5Qt65KNE088tUaiFszYaV0rWuJAxNcDkRuuMvWoK3XDR74ntZoiKN7mOa14ncSxxaQ14GDMgkG3UgDTELpXJHoSimhrJa2Jj2Q7E4n35jXbQOORFhkCexanrnqu6grpKd1y0HFE4/pwuPMPaM2nraUAIULc+VrQsNLpIxU8bY49jE7C29sRL7nM9Q9i0xADDV788p/3iD+KxfXS+RdXvzyn/eIP4rF9dIAEIQgAQhCAE07Oc7tPeiNpXsx55+se9ZBYNlmZoX0PHH3LEZ7/AB49aHFZMCN2Bynl3bzKT60/dEkmvf8Akuhv/FL/AOtbFy40rnspMDSbOmv1ZRWSGn1uYaOmpqnRYqBTMLWOdOW77XOFrcr2HE7lrYdpU0hEqFWbzRi2vsytyJ0zjpZrwOZFFK6R3BrS0tFzwuSPYehXuSidsmlqzBump6vZjpDpWOaB6lQ0rrlUOp301JRxUUEmUghF3yDcQ6Q2uCMjle2V7ZLXNCOqqSojnhaWyRm7b2IOVi1wvm0gkEdadmXM58NW+iXRiYC2Rytv6rb10XlQGGh0Ow5ObRXcOIuyC1/YfYs5dZ6WR5ml0Kx05OJxE7mxOk3lzorYTc5kEG/G61nWfSFXX1BnmZnYNa1uTWMF7MaCd2ZPWSUZlzD4at9EujHnKd+a6I//AD2f7Y1b5C4i2tnnPNhhpX7Vx80XcxwBPYxzv9K8drhHJBTxVOiWzmmhZCx7qhzbhrWgnCG5Xwg2zVDTmt9VNTmlp6WOjpnHnRwDN/TjflcGwvkL2zuMkZlzD4at9EujGHIzOBNXvwhzRRyOwHcW4r4T1EZJBpXXGmmgfGzRlJA57QBJGTiZmDdvN6retTaj6al0fJM51KZ2zQmJzTJg5pIJzAN8svWrdbpalfE9rNCsjc5jmseKl5LHFpDXgFudjY26kZlzD4at9EujLGoH+TaZ/wDBH/tmVmM/K+h/1q3Ro/1TUh7yA32x/TWv6A0vNTUdZTeTl/ljGsxYw3Z4Q8Xw2OLz+kblBqjpGp0fVsqI4y612vYTYSRu85hPDcCDwLQUZlzD4at9EujHfLj/AJsf3eHveufrZNf9ZHV1Zt3w7E7NjMGPHk3FnisN9+jgtbUhDTi7PcYavfnlP+8QfxWL66XyLq9+eU/7xB/FYvrpBwEIQgAQhCAFEvnO7T3oAWcnnHtPesHBYbVmy+tjH3+PYs2gevrWA8ePivR48fBRQM1HlJ1QqK9sAp5GRmMyF2N723Dgy1sLTfzStGPI5pH0iH76b8NdqDulSBW4VWlZENVs31OJHka0j6RB99N+GojyRaR9Ih++l/4Lt9Q7K3T3byqrnZ+PioVcVKLsrE4qT3k+pxsckOkfSIfvZvw178z+kfSIfvpvw12GefAMxn47VB5W7ikS7RyOz3+wxU5y1TfU5L8z+kfSIfvpvw0Dke0j6RD99N+GuvR1J45q6HZCybTxrqbEJRlHi+pxQ8j2kfSIfvpvw178zukfSIfvpvw12jisr+AmLEy8iPi+p9Ti3zOaR9Ih++m/DXg5HdI+kQ/fTfhrtd17fwVLv5HLy5vqcPl5Eq8m7pacm28ySk29cai+ZKt/aU325Pw13R3rWHjx/dceJmtiHdp6s4zorkarI6iGR0lPZk0bzZ8l7Ne1xtePM2C78lMW8do8XTZWsPUlNPMKqRUdgQhCsigQhCAFU3nHhme9RX8eMlJO7nO7T3qPx44FYM34maEdjIHx4zWr6W10fDUTxMpHzNpomTTPbLG2zHtLrhjrYiA1243yWz+PA4LQtZ9QJKuorZLWL4KcUx2hwuljDsbJGA2LTYN5w43CbSyt+IhO/A2tutlLghL542eUMa+Jsj2tc5rwCCGk3427VcdpunbO2B08QmfbDGXtDzfdZt7/ABWgaY1PqZpHu2Jw1NNBE+KOqjiZC6MFro33Y7HFniGDMdCaQ6AqIKiUCngnjmqoajbzPBMTWMY0twEY3SNLOYRlzrmycoxSvcXdvQY6H13gqSQXxxSNdMwROlaX4Ynua6S2RsQ0nduB6F5o3XWkmhfMJmMZG8scXvaLHEWtOTzk6xLekZpFo7VKWMUpdGwPj0jPUSkOZfYybUNN/wBI2czLq6lQGgKltLsTACYqx88ckVQ1kjg98rhJESMLXNxAYX5EOO6yrT7m7bfqvP8AwNjntaxtektZKdrWSOniEb/McZG4X9OE3zS9+t8LamSGV7IwxsTmvfI0CTahxAaD0W33O9a9T6CqotjK6CGZ4gmhfEDHGGmSUva/IBhJGT7AXz3qSt1Sle2s/JQ3lo4IYQ2wa2RjCHNYHZsaDhtfoHQszJRcm5SvfzX1W/HPfgWs00lZe7G4jTMIk2ZljEl7YMbcV8OO2G9/N53YiTW6EUs00L4p9jhxNbPG0AucGjFI44W79532yWtR6qSO8uxBrTUQwxxPJBILafZu3ZgYvaEsGptQ+mnbs3NldTRQNx1LHh2CZkhDQ1gDGDCbXN8yLKxho0ou+bly42v78hdVza25m9UuuMLqmankcyJ8crYmB8jbzF0bX3Y055YgLXOaZ/K0Of5WPKUQnntynJAERz8/Mc3fmtA0xqzUyy1jGwxYKyene2d0jccLIhHd2C2InJ1gDvvfeFPVaCqxK9giY6F2lI67a7ZoOzxsJZsyL4hY9WWV1f8A6TV1JdSv4trG5waxUr5BE2ogMhxARiRpcS0kOGG97gh2XUUDWekEux8pg2uIM2e1Zixk2DcN74r5W3rRIdWZQYnYGBzdKSVTiC2+wcX2N95Nizm9SUaq17fK4HOu5r6ip8nYyWEmIzF5c6WEDbDIG+Jxwk7tyXGpCV3DW3+f4JOMlZPidjevLeP6/wBVBDN0qbH48fFQjUU9STi1oSRMzHaE0Spjsx2jvTVaWEtZlatwBCEK6IBCEIATTnnO7T39KxHjxuWdQ2zies9XFRhwtvHuXnpaSdzSWxl48DgltVrPBFt8byPJWsdPzXHC2QXYchz7jouQmI7VpusepVRO+r2E0LY62KJkofG5zmuiBDcBabWPEndmmU8rer9/6ISuthzVa90cUpjfIQ8OY135OQtYZGtdGXvDcLQQ4WJPT0Gy/WfX2OKRsMJD5RUwQyAseWNxuAc3aCzdoAb4b8N2RXmk9SXyR1jBIwGqfSObcO5vk7Yw4O6b4Da3SqNbqTO6SQMliED65tbhdG/aYw8OczEDbDkSDa+4bk2TppWb96eRBZr6DXWrTj4GsETWvlmlbDEHEhuJ1yXPIzwgAnJLItOyxCU1uyDY8BEsOIscHuw4SwkvaWuIvwsepX9Z9EmoYzA8RywytlicRiAe24s5uV2kEg9q1uXUuWQVDpHU7JJ2xNIhjc1nMmEznvJN3PdmL9ixnKjONptLXXe+62/b7/gu2mndL+BtUa4U7GhznSWLXPyhlJbG1xaZHgNuxlxvNrrKu1ypYnFj5CC0MLrRyODWvALXOcGkBpuM78VR1p1YmqnktlZs3QujwSCQhjySdqxrHAOdYgc7dZYVOqD3x1bdowGphp4m5GzTC3CSekHgkwhhrJyk9eF/NeXBX6E5Sq3dl76jKPXOlLJH7QhsJYJLxyAjaGzHWLblp4EZIZr/AEYyMjxZ4Y7FDKMBNsJfdnMabixNr+oqjpTVF8rqgh7RtxSAXa44fJ34nX6b8FLpTVV8wrAJGjyp9O5twebsQy4d03w5W6U2msMt2+HHb5fLzfQjJ1eXvXz+3UbVetFOJtgXu2geI77N+DakYhGZcODHbPDdJIteNrG4sAjwVbIPyrJrOY54aCLMFpDnzT5uWK11lUaoTyVgmdKx7W1TKhmISGRsbf8AsNGLA1gzNwLk71FLqfMNowyxbN1a2rZzXYx+UD3sdnbcABb+ibKOHSzX5f54EE6m1i7onWpri5spDXmrnp4Wsa4l4iI5xAvawzLsgOpbFHEL3DRc7yBme08VqFDqhJFU+URyNxmedzwQS19PM4OwfRe0i4cPWn1Xq/BK7HJHidYC+J4yG7IOAVabpZlkenl7X5Gxz28SHbCopZDi3rKLdlwXkozUpO8dAS1JaWQhwz4jvWyLWYPOb9Yd4WzLb7Jbyy/YoYvdAhCFslIEIQgBRpvzT44qjHT4rAZJhpQXHrShzzisCvLY5pV25K60RrULunZFytiwM3rTf/mJpqir2riYYY6XZsaG4jJMXiwJtvIHnGwsTktoqrmw6Uvq+T2OoM7nveDO2ntYN/Jvpy5zHtvcOzdmCLEZLuHiqtd2Vklb1X9iNVuFNc7is68bYxBhfE7y2GnkaNjNfaNc9oxtcW4HAec03BaRZWoNcnTMkdHBOI9nUbGoLWmNz4WuuSASWNu02LgA61lfZqMA2LHMXujqo6q7YYomkxNLWxhkYADecSTmbkqvQ6lmIOjbVTeThs4jgs0NZtw4OxOGcjW4nFrXbieNloypU4vV+/fMrKcmjVaDXR74WbSGXbOpNu1xEYbMWtGNzQHDCLm9ja47Rdxq1pB9RSxyyNwOcwOO6xuAcbQCbNPAHNRu1SY10LcbiIKZ1KMgMTHta0uPQeb70x0FoV9PSbJsm1cxpEReAwABto2HDwuBnvzK83Vp0K0pKCs7+fnt6M0oOcLOW1v4EdLrmx7heKVsbopJxI4x22EfnSFoeXDOww2vzhlvWVNr1CWSvcyQbGEVGEPieXQl7WXGB5DXAubdrrEXVTVTVCdrtlJC5sM0MrKt0rKZrnFzchDLC4yP5xJu/hnvWz0vJwHU00MlQ5wlhEDS2GGMsYHB2I4GgvecIBJPDctan2bhs9rer9+9CpLE1bFeXX6OITY6KsHk4Y+a+x5kEguyU/lOOfNFzkb2sUy0rrXBT1LIXwS4ZHxRiW8YaXS2DSyNzxJI0EgOc1pAN+hWtJ6jMm8svK8eWwQwus0cwRBwDm9JOLiqVdybNkqHS+UPaHy08zm7ONx2kGAMG1IxiOzPMBsCb9S2Vh6KVsqKbqT5hSayNklc2KnqDEHzRNqQ1pi2sQOIEA4msuC0PIsSLLU9Da6SSwwbaKV0skD5GvtG1s7o83hgDhh4bwAVuUeqfk8hLKuZsBllmbTDCG7SW+PE8c58YLnODDle2+ySR6pMi8kaJHOFLFLG0kAYxIACTbcRbgsjtKOHhTcLf7s7eti3h3UlK5nqXpSSppI5ZGYXO6LBrxfzmgEkDhY55FP3iyV6saCNJAItq6Vrf8PE1rSxnBvN87O5uelMsyVk1FFSeRaN6fYuwu0sxJE9TscFhsLC6yjYnwUo2TISaepNHFzh1Ed6fJAx2Y+sO9P1vdnWtK3kZ+J3QIQhahUBCEIAX1zb3VeDRfEnepdKyYWH1pTQ1ryTdxsAvPYmrRhiFGors0aUJuneLsW2QjbWPBNWuHStZdI7ESDvKsxteW3zVfDY1QclGHFsbVoOVrsZ6Q0hHGxznua1rd7nGwGdsz2kKj8pxtJaXAG17ndmMVgewg9hVSKm2oIcMTTkQ4XB7Qciq8z3CYgQCRuEAEYb2sbg34WJFuvts1Yp1bScbXCNGMdLkM1fEZDzxvtln4HWrUek4B/3W+3qv3Je6mcX3NMMN7DDhvbLddvDndG4ItgJIpANxGY/VA3EZHhlv9WdCFNQbk48eZbaTSSf4G7NNQA22rTnbI8cgAfaFdh1jp8gJG36Bnwv3LVxMTcGmG/KwaOsXy7c1nAcQOGDMOw4QBut52Y3cFZp4yUPkSYqWGjLe/obO7WSAOwl1jcgAjDexIuCbAi4I7Ql1drQ39FzbC+4kmwJBNrbuafBS+qcXB3/AE7RbCBcNdiJuHu3DFub1559CrPab/m3Xfm9f0d//IqWJxdWSyp9GkcpYemtS9HpJsly12Kxzzus2vSravHmwEX6CPabBW6OZzr424De1ukcD46FhylK93+UW8iS0GfyoGjzViNJ9AVZ7b+vvRHHkmfEV3K19BXdw5Fg6TKy8rK8pqPGbWTNuh+tXKFLE1lmT0EznShoLo6g42/Wb3hbUkXydZwPQR3p6t3sunUpqan5FDFSjK2UEIQtcpghCEAKq+mMpw3tnmqz9G7JhN7qLSFW4THCbWyPtUtXJcNaXbyvM1Z0ZznLL4lpe5qRjOKir6Mr0dLjIHt7E6kaGsIA4WA6zkFHSQtYMjv6SpX2JGe43+Cu4XDqjT4ZmIq1M8vIp1lE8U7mRP2b7Cz8IfhNwScJyOVx60obRyvkc5s2EEDLADmBYkXPHoWySPFjmFWEbGMuPWu1qSvHLZJI7TqtJ82IpKKe5/6jIAZljb77uGVrZZX6yqhp5MNhLc3HOLeAbhOV+J53amNRPc9Sxa1Ydas6jtHY0IXSuxV5DJZwMpJIaGnDa1iScgc7rOhopgbbc+a4A4Bvwusbm988J9SvvYsI3WPtH8lVjNwmn58kNcrpkHkErs9sbm9rN3X9frHRdZ/JMtxeYkAg2t23abnMG6Z0rgCGnf4H8ljLMb7vYr2mS8vwIzyvZFQsAUL1efHcdCpOy3rOrQyjoO564qywc3tVIm6ZaMiDrX6c1LDf1KmVcTlTwxuM9G0uFtzvKurxBcvZUqcaUFFGLKTk7sq1kti0dJHemKUVXOe23AjvTdGGk5Tn+wVVaMQQhCuiAQhCAFD9E4nucTvcT71WkoMUmG+Q/mrr6kguz4nvS2CvAe4k7yvNYhYaLUWt3qadPvGm78C47QreBsqb9HODrDNWxpVvSvW17d9widPCT+Wy+x2Mq0dyajogGc4ZqpVw4GnrPuA/qrLa7oKraTku0HtTK/dKj4OCIQz5/FxF7W3Ur223Ip5Ob2b1LJ08FlQgnC5cb1sQAHiq7hmFdcbi6plvt3+rgkVo2tYnBjCibYgu3dPURZevOdutSQuGEXF8lnJz8hlbctWMP6aSZUcvFdld4VKoYr2GyiMVyqtannVh0JWF4avWSkA29ysTQWOeQVmgp7nJo68/eqVPDSc8idhsqiUbsWCeTpcshO88StgNMBwWOBnEK5/xlSO9RifiYv8ASUaWlfzTiO8d4WypVE8ZDrCar0HZ1KNOLUXyM/EzcmrghCFplUEIQgBVpFmEE9qUMoiQmGkpy44fpfzU8VO625ear0Y4is7LRGpTm6cF5iSTR54BT0FDzrOTQxu/VVV0tnKr8FSpTU3cZ30pqyM/IxjAGQ4nqRpS2HLrHsVuXmtPTk72HcqzW4rg8SSr9SklF047y92ERm21J8BOx+A34XsVccwZWNxvXlbBkVVpnWyWLrRl3b2LvzrMiWeXJQxuyspJF4RZKndyvcmrJWMo5ypRKexVohmrkEN3ADpz7E+i5z0ITsi3Swm13Zk8OgdfWvZId9uHerxiCpU0l3OJ3EB1ujwFuSoxgowfHiUFNyvIqT7xu3+DZNaSEMb7yqNNFjffK2RNt2W4Jm9GDp6yqdDlaW0SGTNVJArhCqPUq6uFMqxy88fWHetjWuFv5RvWR3hbGp9mX8afNEcV+kEIQtcpghCEAV3wtJ3D2LJDt6FWsk9BtzCOS9+oqsWXeCBx9wUk7sLr9IsVILAXSH4/C+HtDFpquJVrn+Orx3KGJ+Qtwy9Swq5rlZ0rDb3rOlNzrOxYUcsNSHSByS1oTOvhORPWVQjasvGRbq6lui1kMizd2qN6tubzVWI4JVSFicZXPYE10XHmXdgH80sZH0J/TQ4GAe3tWj2dSbnd7IrYmdlbmFTmw24iw9eSqSUgAFja5wm28i99/YrE5JLR9LPssszYv4Zb+m/9lrVIRqN3+39ynFuKCmgDW2CzesiV4QrCioxyoXe7uyKypv3K68qjIVRxGiH0yF18TLfrDvWwJEwc5vaO9PU3s9fO/sRxPAEIQtQqAhCEAQu3oQ7ehV2MIqhl2n2qtUVN2jsV5KKqA48I4lUsW5QV48dP4H0Um7MKSHG653BMWU4BuO9ewQBjQB/c9KkXaGHVOPi3OVKjk9NinWx3B6ePUErDLFPJxzSlTt6pY2ksyZYoS0seWuLKq1matZLOOnxHLj4uVSlSdRqw5Sy7mejKe7sR3Dd2q++RYus1oAVWaoAF1qxUcPTy3+5Ud6krlgtLsxvacuggqSlhLRnmSbn4JdoqvLpHA/pWw+r+/uTdMws4Vo97Hz99CNVSg8rMHDNek5LB4zXsqs3tcVYhkdkqb96syFVlm13dlqmrElOQHjt96cJLGcx2jvTpXsC/C0IxG6BCELQKwIQhAEZYjZqRCjkR25Hs1FJTHECLZb79CsoUZUoyVmdUmiq6N98sNu037l7s3/R9p+CsoUe5XNnc5Ulp3OFubn1n4Km7QzifOHtPwTdCVUwdOp82pONaUdhR8jHpHtKtw0haMsI7Lq4hEMHSpu8UEq05blJ9I48R49Sp1OiZHcW29fwTlC5UwVOorSv1CNeUdhA3QMgPnN9p+Ca00L8NpMJI4i+faLb1aQo0MDSoO8L9Ts68p/MQmBeSQE9CnQrTpxYrMyi+iceI96jGjXdLff8ABMkJLwlN6sYq0kL2UDgRu3jp+CYIQm06UafykJTctwQhCaQBCEIAEIQgAQhCABCEIAEIQgAQhCABCEIAEIQgAQhCABCEIAEIQgAQhCAP/9k="/>
          <p:cNvSpPr>
            <a:spLocks noChangeAspect="1" noChangeArrowheads="1"/>
          </p:cNvSpPr>
          <p:nvPr/>
        </p:nvSpPr>
        <p:spPr bwMode="auto">
          <a:xfrm>
            <a:off x="215900" y="-1068388"/>
            <a:ext cx="1809750" cy="2524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Заголовок 1"/>
          <p:cNvSpPr txBox="1">
            <a:spLocks/>
          </p:cNvSpPr>
          <p:nvPr/>
        </p:nvSpPr>
        <p:spPr bwMode="auto">
          <a:xfrm>
            <a:off x="1979712" y="629740"/>
            <a:ext cx="5976664" cy="7479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sz="3600" b="1" dirty="0" smtClean="0"/>
              <a:t>Nomenableitung</a:t>
            </a:r>
            <a:endParaRPr lang="ru-RU" sz="3600" b="1" dirty="0"/>
          </a:p>
        </p:txBody>
      </p:sp>
      <p:sp>
        <p:nvSpPr>
          <p:cNvPr id="14" name="Объект 2"/>
          <p:cNvSpPr txBox="1">
            <a:spLocks/>
          </p:cNvSpPr>
          <p:nvPr/>
        </p:nvSpPr>
        <p:spPr bwMode="auto">
          <a:xfrm>
            <a:off x="239152" y="2276872"/>
            <a:ext cx="8568952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20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bg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bg1"/>
                </a:solidFill>
                <a:latin typeface="+mn-lt"/>
              </a:defRPr>
            </a:lvl9pPr>
          </a:lstStyle>
          <a:p>
            <a:pPr algn="l"/>
            <a:r>
              <a:rPr lang="de-DE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Das Ziel:</a:t>
            </a:r>
            <a:r>
              <a:rPr lang="de-DE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Erforschung verschiedener Wortbildungsmittel, -regeln, -arten und Methoden, mit deren Hilfe neue Substantive von Verben entstehen.</a:t>
            </a:r>
          </a:p>
          <a:p>
            <a:pPr algn="l"/>
            <a:r>
              <a:rPr lang="de-DE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Aufgaben:</a:t>
            </a:r>
            <a:endParaRPr lang="ru-RU" sz="24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342900" indent="-342900" algn="l">
              <a:buFont typeface="Arial" pitchFamily="34" charset="0"/>
              <a:buChar char="•"/>
            </a:pPr>
            <a:r>
              <a:rPr lang="de-DE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Bestimmung der Wortbildungsmittel und Wortbildungsarten</a:t>
            </a:r>
            <a:endParaRPr lang="ru-RU" sz="2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342900" indent="-342900" algn="l">
              <a:buFont typeface="Arial" pitchFamily="34" charset="0"/>
              <a:buChar char="•"/>
            </a:pPr>
            <a:r>
              <a:rPr lang="de-DE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Knifflige Substantivierungen: Verben in Zusammensetzungen</a:t>
            </a:r>
            <a:endParaRPr lang="ru-RU" sz="2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342900" indent="-342900" algn="l">
              <a:buFont typeface="Arial" pitchFamily="34" charset="0"/>
              <a:buChar char="•"/>
            </a:pPr>
            <a:r>
              <a:rPr lang="de-DE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Darlegung der Substantivierungen aus den Artikeln der Zeitschriften „Letter“</a:t>
            </a:r>
            <a:endParaRPr lang="ru-RU" sz="2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342900" indent="-342900" algn="l">
              <a:buFont typeface="Arial" pitchFamily="34" charset="0"/>
              <a:buChar char="•"/>
            </a:pPr>
            <a:r>
              <a:rPr lang="de-DE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Analyse der Substantivierungen in den Sprichwörtern</a:t>
            </a:r>
            <a:endParaRPr lang="ru-RU" sz="2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342900" indent="-342900" algn="l">
              <a:buFont typeface="Arial" pitchFamily="34" charset="0"/>
              <a:buChar char="•"/>
            </a:pPr>
            <a:r>
              <a:rPr lang="de-DE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Wiedergabe der  Substantivierungen in praktischen  Übungen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629788" y="1377676"/>
            <a:ext cx="13965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>Nomen</a:t>
            </a:r>
            <a:endParaRPr lang="ru-RU" sz="2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4120788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251520" y="2636912"/>
            <a:ext cx="8784976" cy="4104456"/>
          </a:xfrm>
        </p:spPr>
        <p:txBody>
          <a:bodyPr/>
          <a:lstStyle/>
          <a:p>
            <a:pPr algn="l"/>
            <a:r>
              <a:rPr lang="de-DE" dirty="0" smtClean="0"/>
              <a:t>Das </a:t>
            </a:r>
            <a:r>
              <a:rPr lang="de-DE" dirty="0">
                <a:solidFill>
                  <a:srgbClr val="FFFF00"/>
                </a:solidFill>
              </a:rPr>
              <a:t>(</a:t>
            </a:r>
            <a:r>
              <a:rPr lang="de-DE" dirty="0" smtClean="0">
                <a:solidFill>
                  <a:srgbClr val="FFFF00"/>
                </a:solidFill>
              </a:rPr>
              <a:t>m)</a:t>
            </a:r>
            <a:r>
              <a:rPr lang="de-DE" dirty="0" err="1" smtClean="0">
                <a:solidFill>
                  <a:srgbClr val="FFFF00"/>
                </a:solidFill>
              </a:rPr>
              <a:t>itnehmen</a:t>
            </a:r>
            <a:r>
              <a:rPr lang="de-DE" dirty="0" smtClean="0">
                <a:solidFill>
                  <a:srgbClr val="FFFF00"/>
                </a:solidFill>
              </a:rPr>
              <a:t> </a:t>
            </a:r>
            <a:r>
              <a:rPr lang="de-DE" dirty="0"/>
              <a:t>der Hunde in der Bahn kostet bloß den halben Preis. Selbst dieser war dem Schäferhund Bello in Stuttgart zu teuer. Er liebte das </a:t>
            </a:r>
            <a:r>
              <a:rPr lang="de-DE" dirty="0">
                <a:solidFill>
                  <a:srgbClr val="FFFF00"/>
                </a:solidFill>
              </a:rPr>
              <a:t>(</a:t>
            </a:r>
            <a:r>
              <a:rPr lang="de-DE" dirty="0" smtClean="0">
                <a:solidFill>
                  <a:srgbClr val="FFFF00"/>
                </a:solidFill>
              </a:rPr>
              <a:t>s)</a:t>
            </a:r>
            <a:r>
              <a:rPr lang="de-DE" dirty="0" err="1" smtClean="0">
                <a:solidFill>
                  <a:srgbClr val="FFFF00"/>
                </a:solidFill>
              </a:rPr>
              <a:t>chwarzfahren</a:t>
            </a:r>
            <a:r>
              <a:rPr lang="de-DE" dirty="0" smtClean="0">
                <a:solidFill>
                  <a:srgbClr val="FFFF00"/>
                </a:solidFill>
              </a:rPr>
              <a:t> </a:t>
            </a:r>
            <a:r>
              <a:rPr lang="de-DE" dirty="0"/>
              <a:t>in der Straßenbahn. Das </a:t>
            </a:r>
            <a:r>
              <a:rPr lang="de-DE" dirty="0">
                <a:solidFill>
                  <a:srgbClr val="FFFF00"/>
                </a:solidFill>
              </a:rPr>
              <a:t>(</a:t>
            </a:r>
            <a:r>
              <a:rPr lang="de-DE" dirty="0" smtClean="0">
                <a:solidFill>
                  <a:srgbClr val="FFFF00"/>
                </a:solidFill>
              </a:rPr>
              <a:t>r)</a:t>
            </a:r>
            <a:r>
              <a:rPr lang="de-DE" dirty="0" err="1" smtClean="0">
                <a:solidFill>
                  <a:srgbClr val="FFFF00"/>
                </a:solidFill>
              </a:rPr>
              <a:t>attern</a:t>
            </a:r>
            <a:r>
              <a:rPr lang="de-DE" dirty="0" smtClean="0">
                <a:solidFill>
                  <a:srgbClr val="FFFF00"/>
                </a:solidFill>
              </a:rPr>
              <a:t> </a:t>
            </a:r>
            <a:r>
              <a:rPr lang="de-DE" dirty="0"/>
              <a:t>und </a:t>
            </a:r>
            <a:r>
              <a:rPr lang="de-DE" dirty="0">
                <a:solidFill>
                  <a:srgbClr val="FFFF00"/>
                </a:solidFill>
              </a:rPr>
              <a:t>(</a:t>
            </a:r>
            <a:r>
              <a:rPr lang="de-DE" dirty="0" smtClean="0">
                <a:solidFill>
                  <a:srgbClr val="FFFF00"/>
                </a:solidFill>
              </a:rPr>
              <a:t>l)</a:t>
            </a:r>
            <a:r>
              <a:rPr lang="de-DE" dirty="0" err="1" smtClean="0">
                <a:solidFill>
                  <a:srgbClr val="FFFF00"/>
                </a:solidFill>
              </a:rPr>
              <a:t>äuten</a:t>
            </a:r>
            <a:r>
              <a:rPr lang="de-DE" dirty="0" smtClean="0">
                <a:solidFill>
                  <a:srgbClr val="FFFF00"/>
                </a:solidFill>
              </a:rPr>
              <a:t> </a:t>
            </a:r>
            <a:r>
              <a:rPr lang="de-DE" dirty="0"/>
              <a:t>hatten es ihm angetan. Beim </a:t>
            </a:r>
            <a:r>
              <a:rPr lang="de-DE" dirty="0">
                <a:solidFill>
                  <a:srgbClr val="FFFF00"/>
                </a:solidFill>
              </a:rPr>
              <a:t>(</a:t>
            </a:r>
            <a:r>
              <a:rPr lang="de-DE" dirty="0" smtClean="0">
                <a:solidFill>
                  <a:srgbClr val="FFFF00"/>
                </a:solidFill>
              </a:rPr>
              <a:t>e)</a:t>
            </a:r>
            <a:r>
              <a:rPr lang="de-DE" dirty="0" err="1" smtClean="0">
                <a:solidFill>
                  <a:srgbClr val="FFFF00"/>
                </a:solidFill>
              </a:rPr>
              <a:t>inbiegen</a:t>
            </a:r>
            <a:r>
              <a:rPr lang="de-DE" dirty="0" smtClean="0">
                <a:solidFill>
                  <a:srgbClr val="FFFF00"/>
                </a:solidFill>
              </a:rPr>
              <a:t> </a:t>
            </a:r>
            <a:r>
              <a:rPr lang="de-DE" dirty="0"/>
              <a:t>des Wagens in die Hauptstraße </a:t>
            </a:r>
            <a:r>
              <a:rPr lang="de-DE" dirty="0">
                <a:solidFill>
                  <a:srgbClr val="FFFF00"/>
                </a:solidFill>
              </a:rPr>
              <a:t>(</a:t>
            </a:r>
            <a:r>
              <a:rPr lang="de-DE" dirty="0" smtClean="0">
                <a:solidFill>
                  <a:srgbClr val="FFFF00"/>
                </a:solidFill>
              </a:rPr>
              <a:t>s)prang </a:t>
            </a:r>
            <a:r>
              <a:rPr lang="de-DE" dirty="0"/>
              <a:t>er über den Gartenzaun. Sein Herrchen </a:t>
            </a:r>
            <a:r>
              <a:rPr lang="de-DE" dirty="0">
                <a:solidFill>
                  <a:srgbClr val="FFFF00"/>
                </a:solidFill>
              </a:rPr>
              <a:t>(</a:t>
            </a:r>
            <a:r>
              <a:rPr lang="de-DE" dirty="0" smtClean="0">
                <a:solidFill>
                  <a:srgbClr val="FFFF00"/>
                </a:solidFill>
              </a:rPr>
              <a:t>b)</a:t>
            </a:r>
            <a:r>
              <a:rPr lang="de-DE" dirty="0" err="1" smtClean="0">
                <a:solidFill>
                  <a:srgbClr val="FFFF00"/>
                </a:solidFill>
              </a:rPr>
              <a:t>emerkte</a:t>
            </a:r>
            <a:r>
              <a:rPr lang="de-DE" dirty="0" smtClean="0">
                <a:solidFill>
                  <a:srgbClr val="FFFF00"/>
                </a:solidFill>
              </a:rPr>
              <a:t> </a:t>
            </a:r>
            <a:r>
              <a:rPr lang="de-DE" dirty="0"/>
              <a:t>immer wieder sein </a:t>
            </a:r>
            <a:r>
              <a:rPr lang="de-DE" dirty="0">
                <a:solidFill>
                  <a:srgbClr val="FFFF00"/>
                </a:solidFill>
              </a:rPr>
              <a:t>(</a:t>
            </a:r>
            <a:r>
              <a:rPr lang="de-DE" dirty="0" smtClean="0">
                <a:solidFill>
                  <a:srgbClr val="FFFF00"/>
                </a:solidFill>
              </a:rPr>
              <a:t>v)</a:t>
            </a:r>
            <a:r>
              <a:rPr lang="de-DE" dirty="0" err="1" smtClean="0">
                <a:solidFill>
                  <a:srgbClr val="FFFF00"/>
                </a:solidFill>
              </a:rPr>
              <a:t>erschwinden</a:t>
            </a:r>
            <a:r>
              <a:rPr lang="de-DE" dirty="0"/>
              <a:t>. Er </a:t>
            </a:r>
            <a:r>
              <a:rPr lang="de-DE" dirty="0">
                <a:solidFill>
                  <a:srgbClr val="FFFF00"/>
                </a:solidFill>
              </a:rPr>
              <a:t>(</a:t>
            </a:r>
            <a:r>
              <a:rPr lang="de-DE" dirty="0" smtClean="0">
                <a:solidFill>
                  <a:srgbClr val="FFFF00"/>
                </a:solidFill>
              </a:rPr>
              <a:t>s)</a:t>
            </a:r>
            <a:r>
              <a:rPr lang="de-DE" dirty="0" err="1" smtClean="0">
                <a:solidFill>
                  <a:srgbClr val="FFFF00"/>
                </a:solidFill>
              </a:rPr>
              <a:t>etzte</a:t>
            </a:r>
            <a:r>
              <a:rPr lang="de-DE" dirty="0" smtClean="0">
                <a:solidFill>
                  <a:srgbClr val="FFFF00"/>
                </a:solidFill>
              </a:rPr>
              <a:t> </a:t>
            </a:r>
            <a:r>
              <a:rPr lang="de-DE" dirty="0"/>
              <a:t>sich ins Auto, und durch </a:t>
            </a:r>
            <a:r>
              <a:rPr lang="de-DE" dirty="0">
                <a:solidFill>
                  <a:srgbClr val="FFFF00"/>
                </a:solidFill>
              </a:rPr>
              <a:t>(</a:t>
            </a:r>
            <a:r>
              <a:rPr lang="de-DE" dirty="0" smtClean="0">
                <a:solidFill>
                  <a:srgbClr val="FFFF00"/>
                </a:solidFill>
              </a:rPr>
              <a:t>g)</a:t>
            </a:r>
            <a:r>
              <a:rPr lang="de-DE" dirty="0" err="1" smtClean="0">
                <a:solidFill>
                  <a:srgbClr val="FFFF00"/>
                </a:solidFill>
              </a:rPr>
              <a:t>asgeben</a:t>
            </a:r>
            <a:r>
              <a:rPr lang="de-DE" dirty="0" smtClean="0">
                <a:solidFill>
                  <a:srgbClr val="FFFF00"/>
                </a:solidFill>
              </a:rPr>
              <a:t> </a:t>
            </a:r>
            <a:r>
              <a:rPr lang="de-DE" dirty="0">
                <a:solidFill>
                  <a:srgbClr val="FFFF00"/>
                </a:solidFill>
              </a:rPr>
              <a:t>(</a:t>
            </a:r>
            <a:r>
              <a:rPr lang="de-DE" dirty="0" smtClean="0">
                <a:solidFill>
                  <a:srgbClr val="FFFF00"/>
                </a:solidFill>
              </a:rPr>
              <a:t>k)</a:t>
            </a:r>
            <a:r>
              <a:rPr lang="de-DE" dirty="0" err="1" smtClean="0">
                <a:solidFill>
                  <a:srgbClr val="FFFF00"/>
                </a:solidFill>
              </a:rPr>
              <a:t>onnte</a:t>
            </a:r>
            <a:r>
              <a:rPr lang="de-DE" dirty="0" smtClean="0">
                <a:solidFill>
                  <a:srgbClr val="FFFF00"/>
                </a:solidFill>
              </a:rPr>
              <a:t> </a:t>
            </a:r>
            <a:r>
              <a:rPr lang="de-DE" dirty="0"/>
              <a:t>er die Bahn überholen. Aber </a:t>
            </a:r>
            <a:r>
              <a:rPr lang="de-DE" dirty="0">
                <a:solidFill>
                  <a:srgbClr val="FFFF00"/>
                </a:solidFill>
              </a:rPr>
              <a:t>(</a:t>
            </a:r>
            <a:r>
              <a:rPr lang="de-DE" dirty="0" smtClean="0">
                <a:solidFill>
                  <a:srgbClr val="FFFF00"/>
                </a:solidFill>
              </a:rPr>
              <a:t>l)</a:t>
            </a:r>
            <a:r>
              <a:rPr lang="de-DE" dirty="0" err="1" smtClean="0">
                <a:solidFill>
                  <a:srgbClr val="FFFF00"/>
                </a:solidFill>
              </a:rPr>
              <a:t>ocken</a:t>
            </a:r>
            <a:r>
              <a:rPr lang="de-DE" dirty="0" smtClean="0">
                <a:solidFill>
                  <a:srgbClr val="FFFF00"/>
                </a:solidFill>
              </a:rPr>
              <a:t> </a:t>
            </a:r>
            <a:r>
              <a:rPr lang="de-DE" dirty="0"/>
              <a:t>und </a:t>
            </a:r>
            <a:r>
              <a:rPr lang="de-DE" dirty="0">
                <a:solidFill>
                  <a:srgbClr val="FFFF00"/>
                </a:solidFill>
              </a:rPr>
              <a:t>(</a:t>
            </a:r>
            <a:r>
              <a:rPr lang="de-DE" dirty="0" smtClean="0">
                <a:solidFill>
                  <a:srgbClr val="FFFF00"/>
                </a:solidFill>
              </a:rPr>
              <a:t>w)</a:t>
            </a:r>
            <a:r>
              <a:rPr lang="de-DE" dirty="0" err="1" smtClean="0">
                <a:solidFill>
                  <a:srgbClr val="FFFF00"/>
                </a:solidFill>
              </a:rPr>
              <a:t>inken</a:t>
            </a:r>
            <a:r>
              <a:rPr lang="de-DE" dirty="0" smtClean="0">
                <a:solidFill>
                  <a:srgbClr val="FFFF00"/>
                </a:solidFill>
              </a:rPr>
              <a:t> </a:t>
            </a:r>
            <a:r>
              <a:rPr lang="de-DE" dirty="0"/>
              <a:t>halfen gar nichts. Er musste das Tier </a:t>
            </a:r>
            <a:r>
              <a:rPr lang="de-DE" dirty="0">
                <a:solidFill>
                  <a:srgbClr val="FFFF00"/>
                </a:solidFill>
              </a:rPr>
              <a:t>(</a:t>
            </a:r>
            <a:r>
              <a:rPr lang="de-DE" dirty="0" smtClean="0">
                <a:solidFill>
                  <a:srgbClr val="FFFF00"/>
                </a:solidFill>
              </a:rPr>
              <a:t>h)</a:t>
            </a:r>
            <a:r>
              <a:rPr lang="de-DE" dirty="0" err="1" smtClean="0">
                <a:solidFill>
                  <a:srgbClr val="FFFF00"/>
                </a:solidFill>
              </a:rPr>
              <a:t>erauszerren</a:t>
            </a:r>
            <a:r>
              <a:rPr lang="de-DE" dirty="0"/>
              <a:t>. </a:t>
            </a:r>
            <a:br>
              <a:rPr lang="de-DE" dirty="0"/>
            </a:br>
            <a:r>
              <a:rPr lang="de-DE" dirty="0"/>
              <a:t>Natürlich </a:t>
            </a:r>
            <a:r>
              <a:rPr lang="de-DE" dirty="0">
                <a:solidFill>
                  <a:srgbClr val="FFFF00"/>
                </a:solidFill>
              </a:rPr>
              <a:t>(</a:t>
            </a:r>
            <a:r>
              <a:rPr lang="de-DE" dirty="0" smtClean="0">
                <a:solidFill>
                  <a:srgbClr val="FFFF00"/>
                </a:solidFill>
              </a:rPr>
              <a:t>s)</a:t>
            </a:r>
            <a:r>
              <a:rPr lang="de-DE" dirty="0" err="1" smtClean="0">
                <a:solidFill>
                  <a:srgbClr val="FFFF00"/>
                </a:solidFill>
              </a:rPr>
              <a:t>träubte</a:t>
            </a:r>
            <a:r>
              <a:rPr lang="de-DE" dirty="0" smtClean="0">
                <a:solidFill>
                  <a:srgbClr val="FFFF00"/>
                </a:solidFill>
              </a:rPr>
              <a:t> </a:t>
            </a:r>
            <a:r>
              <a:rPr lang="de-DE" dirty="0"/>
              <a:t>sich Bello dagegen. Herr Fischer </a:t>
            </a:r>
            <a:r>
              <a:rPr lang="de-DE" dirty="0">
                <a:solidFill>
                  <a:srgbClr val="FFFF00"/>
                </a:solidFill>
              </a:rPr>
              <a:t>(</a:t>
            </a:r>
            <a:r>
              <a:rPr lang="de-DE" dirty="0" smtClean="0">
                <a:solidFill>
                  <a:srgbClr val="FFFF00"/>
                </a:solidFill>
              </a:rPr>
              <a:t>l)</a:t>
            </a:r>
            <a:r>
              <a:rPr lang="de-DE" dirty="0" err="1" smtClean="0">
                <a:solidFill>
                  <a:srgbClr val="FFFF00"/>
                </a:solidFill>
              </a:rPr>
              <a:t>ieß</a:t>
            </a:r>
            <a:r>
              <a:rPr lang="de-DE" dirty="0" smtClean="0">
                <a:solidFill>
                  <a:srgbClr val="FFFF00"/>
                </a:solidFill>
              </a:rPr>
              <a:t> </a:t>
            </a:r>
            <a:r>
              <a:rPr lang="de-DE" dirty="0"/>
              <a:t>das </a:t>
            </a:r>
            <a:r>
              <a:rPr lang="de-DE" dirty="0">
                <a:solidFill>
                  <a:srgbClr val="FFFF00"/>
                </a:solidFill>
              </a:rPr>
              <a:t>(</a:t>
            </a:r>
            <a:r>
              <a:rPr lang="de-DE" dirty="0" smtClean="0">
                <a:solidFill>
                  <a:srgbClr val="FFFF00"/>
                </a:solidFill>
              </a:rPr>
              <a:t>s)</a:t>
            </a:r>
            <a:r>
              <a:rPr lang="de-DE" dirty="0" err="1" smtClean="0">
                <a:solidFill>
                  <a:srgbClr val="FFFF00"/>
                </a:solidFill>
              </a:rPr>
              <a:t>chimpfen</a:t>
            </a:r>
            <a:r>
              <a:rPr lang="de-DE" dirty="0" smtClean="0">
                <a:solidFill>
                  <a:srgbClr val="FFFF00"/>
                </a:solidFill>
              </a:rPr>
              <a:t> </a:t>
            </a:r>
            <a:r>
              <a:rPr lang="de-DE" dirty="0">
                <a:solidFill>
                  <a:srgbClr val="FFFF00"/>
                </a:solidFill>
              </a:rPr>
              <a:t>(</a:t>
            </a:r>
            <a:r>
              <a:rPr lang="de-DE" dirty="0" smtClean="0">
                <a:solidFill>
                  <a:srgbClr val="FFFF00"/>
                </a:solidFill>
              </a:rPr>
              <a:t>s)ein </a:t>
            </a:r>
            <a:r>
              <a:rPr lang="de-DE" dirty="0"/>
              <a:t>und </a:t>
            </a:r>
            <a:r>
              <a:rPr lang="de-DE" dirty="0">
                <a:solidFill>
                  <a:srgbClr val="FFFF00"/>
                </a:solidFill>
              </a:rPr>
              <a:t>(</a:t>
            </a:r>
            <a:r>
              <a:rPr lang="de-DE" dirty="0" smtClean="0">
                <a:solidFill>
                  <a:srgbClr val="FFFF00"/>
                </a:solidFill>
              </a:rPr>
              <a:t>e)</a:t>
            </a:r>
            <a:r>
              <a:rPr lang="de-DE" dirty="0" err="1" smtClean="0">
                <a:solidFill>
                  <a:srgbClr val="FFFF00"/>
                </a:solidFill>
              </a:rPr>
              <a:t>rklärte</a:t>
            </a:r>
            <a:r>
              <a:rPr lang="de-DE" dirty="0" smtClean="0">
                <a:solidFill>
                  <a:srgbClr val="FFFF00"/>
                </a:solidFill>
              </a:rPr>
              <a:t> </a:t>
            </a:r>
            <a:r>
              <a:rPr lang="de-DE" dirty="0"/>
              <a:t>dem lieben </a:t>
            </a:r>
            <a:r>
              <a:rPr lang="de-DE" dirty="0" smtClean="0"/>
              <a:t>Hündchen </a:t>
            </a:r>
            <a:r>
              <a:rPr lang="de-DE" dirty="0"/>
              <a:t>beim </a:t>
            </a:r>
            <a:r>
              <a:rPr lang="de-DE" dirty="0">
                <a:solidFill>
                  <a:srgbClr val="FFFF00"/>
                </a:solidFill>
              </a:rPr>
              <a:t>(</a:t>
            </a:r>
            <a:r>
              <a:rPr lang="de-DE" dirty="0" smtClean="0">
                <a:solidFill>
                  <a:srgbClr val="FFFF00"/>
                </a:solidFill>
              </a:rPr>
              <a:t>z)</a:t>
            </a:r>
            <a:r>
              <a:rPr lang="de-DE" dirty="0" err="1" smtClean="0">
                <a:solidFill>
                  <a:srgbClr val="FFFF00"/>
                </a:solidFill>
              </a:rPr>
              <a:t>urückfahren</a:t>
            </a:r>
            <a:r>
              <a:rPr lang="de-DE" dirty="0" smtClean="0">
                <a:solidFill>
                  <a:srgbClr val="FFFF00"/>
                </a:solidFill>
              </a:rPr>
              <a:t> </a:t>
            </a:r>
            <a:r>
              <a:rPr lang="de-DE" dirty="0"/>
              <a:t>sein falsches </a:t>
            </a:r>
            <a:r>
              <a:rPr lang="de-DE" dirty="0">
                <a:solidFill>
                  <a:srgbClr val="FFFF00"/>
                </a:solidFill>
              </a:rPr>
              <a:t>(</a:t>
            </a:r>
            <a:r>
              <a:rPr lang="de-DE" dirty="0" smtClean="0">
                <a:solidFill>
                  <a:srgbClr val="FFFF00"/>
                </a:solidFill>
              </a:rPr>
              <a:t>v)erhalten</a:t>
            </a:r>
            <a:r>
              <a:rPr lang="de-DE" dirty="0"/>
              <a:t>. Einmal </a:t>
            </a:r>
            <a:r>
              <a:rPr lang="de-DE" dirty="0">
                <a:solidFill>
                  <a:srgbClr val="FFFF00"/>
                </a:solidFill>
              </a:rPr>
              <a:t>(</a:t>
            </a:r>
            <a:r>
              <a:rPr lang="de-DE" dirty="0" smtClean="0">
                <a:solidFill>
                  <a:srgbClr val="FFFF00"/>
                </a:solidFill>
              </a:rPr>
              <a:t>e)</a:t>
            </a:r>
            <a:r>
              <a:rPr lang="de-DE" dirty="0" err="1" smtClean="0">
                <a:solidFill>
                  <a:srgbClr val="FFFF00"/>
                </a:solidFill>
              </a:rPr>
              <a:t>ntzog</a:t>
            </a:r>
            <a:r>
              <a:rPr lang="de-DE" dirty="0" smtClean="0">
                <a:solidFill>
                  <a:srgbClr val="FFFF00"/>
                </a:solidFill>
              </a:rPr>
              <a:t> </a:t>
            </a:r>
            <a:r>
              <a:rPr lang="de-DE" dirty="0"/>
              <a:t>er ihm sogar das </a:t>
            </a:r>
            <a:r>
              <a:rPr lang="de-DE" dirty="0">
                <a:solidFill>
                  <a:srgbClr val="FFFF00"/>
                </a:solidFill>
              </a:rPr>
              <a:t>(</a:t>
            </a:r>
            <a:r>
              <a:rPr lang="de-DE" dirty="0" smtClean="0">
                <a:solidFill>
                  <a:srgbClr val="FFFF00"/>
                </a:solidFill>
              </a:rPr>
              <a:t>f)</a:t>
            </a:r>
            <a:r>
              <a:rPr lang="de-DE" dirty="0" err="1" smtClean="0">
                <a:solidFill>
                  <a:srgbClr val="FFFF00"/>
                </a:solidFill>
              </a:rPr>
              <a:t>ressen</a:t>
            </a:r>
            <a:r>
              <a:rPr lang="de-DE" dirty="0"/>
              <a:t>. Aber Bello war nicht </a:t>
            </a:r>
            <a:r>
              <a:rPr lang="de-DE" dirty="0">
                <a:solidFill>
                  <a:srgbClr val="FFFF00"/>
                </a:solidFill>
              </a:rPr>
              <a:t>(</a:t>
            </a:r>
            <a:r>
              <a:rPr lang="de-DE" dirty="0" smtClean="0">
                <a:solidFill>
                  <a:srgbClr val="FFFF00"/>
                </a:solidFill>
              </a:rPr>
              <a:t>u)</a:t>
            </a:r>
            <a:r>
              <a:rPr lang="de-DE" dirty="0" err="1" smtClean="0">
                <a:solidFill>
                  <a:srgbClr val="FFFF00"/>
                </a:solidFill>
              </a:rPr>
              <a:t>mzustimmen</a:t>
            </a:r>
            <a:r>
              <a:rPr lang="de-DE" dirty="0"/>
              <a:t>. Er </a:t>
            </a:r>
            <a:r>
              <a:rPr lang="de-DE" dirty="0">
                <a:solidFill>
                  <a:srgbClr val="FFFF00"/>
                </a:solidFill>
              </a:rPr>
              <a:t>(</a:t>
            </a:r>
            <a:r>
              <a:rPr lang="de-DE" dirty="0" smtClean="0">
                <a:solidFill>
                  <a:srgbClr val="FFFF00"/>
                </a:solidFill>
              </a:rPr>
              <a:t>d)achte </a:t>
            </a:r>
            <a:r>
              <a:rPr lang="de-DE" dirty="0"/>
              <a:t>immer ans </a:t>
            </a:r>
            <a:r>
              <a:rPr lang="de-DE" dirty="0">
                <a:solidFill>
                  <a:srgbClr val="FFFF00"/>
                </a:solidFill>
              </a:rPr>
              <a:t>(</a:t>
            </a:r>
            <a:r>
              <a:rPr lang="de-DE" dirty="0" smtClean="0">
                <a:solidFill>
                  <a:srgbClr val="FFFF00"/>
                </a:solidFill>
              </a:rPr>
              <a:t>f)</a:t>
            </a:r>
            <a:r>
              <a:rPr lang="de-DE" dirty="0" err="1" smtClean="0">
                <a:solidFill>
                  <a:srgbClr val="FFFF00"/>
                </a:solidFill>
              </a:rPr>
              <a:t>ahren</a:t>
            </a:r>
            <a:r>
              <a:rPr lang="de-DE" dirty="0"/>
              <a:t>. Schaffner und Polizisten </a:t>
            </a:r>
            <a:r>
              <a:rPr lang="de-DE" dirty="0">
                <a:solidFill>
                  <a:srgbClr val="FFFF00"/>
                </a:solidFill>
              </a:rPr>
              <a:t>(</a:t>
            </a:r>
            <a:r>
              <a:rPr lang="de-DE" dirty="0" smtClean="0">
                <a:solidFill>
                  <a:srgbClr val="FFFF00"/>
                </a:solidFill>
              </a:rPr>
              <a:t>k)</a:t>
            </a:r>
            <a:r>
              <a:rPr lang="de-DE" dirty="0" err="1" smtClean="0">
                <a:solidFill>
                  <a:srgbClr val="FFFF00"/>
                </a:solidFill>
              </a:rPr>
              <a:t>ennen</a:t>
            </a:r>
            <a:r>
              <a:rPr lang="de-DE" dirty="0" smtClean="0">
                <a:solidFill>
                  <a:srgbClr val="FFFF00"/>
                </a:solidFill>
              </a:rPr>
              <a:t> </a:t>
            </a:r>
            <a:r>
              <a:rPr lang="de-DE" dirty="0"/>
              <a:t>sein Hobby. Das </a:t>
            </a:r>
            <a:r>
              <a:rPr lang="de-DE" dirty="0">
                <a:solidFill>
                  <a:srgbClr val="FFFF00"/>
                </a:solidFill>
              </a:rPr>
              <a:t>(</a:t>
            </a:r>
            <a:r>
              <a:rPr lang="de-DE" dirty="0" smtClean="0">
                <a:solidFill>
                  <a:srgbClr val="FFFF00"/>
                </a:solidFill>
              </a:rPr>
              <a:t>z)</a:t>
            </a:r>
            <a:r>
              <a:rPr lang="de-DE" dirty="0" err="1" smtClean="0">
                <a:solidFill>
                  <a:srgbClr val="FFFF00"/>
                </a:solidFill>
              </a:rPr>
              <a:t>ahlen</a:t>
            </a:r>
            <a:r>
              <a:rPr lang="de-DE" dirty="0" smtClean="0">
                <a:solidFill>
                  <a:srgbClr val="FFFF00"/>
                </a:solidFill>
              </a:rPr>
              <a:t> </a:t>
            </a:r>
            <a:r>
              <a:rPr lang="de-DE" dirty="0">
                <a:solidFill>
                  <a:srgbClr val="FFFF00"/>
                </a:solidFill>
              </a:rPr>
              <a:t>(</a:t>
            </a:r>
            <a:r>
              <a:rPr lang="de-DE" dirty="0" smtClean="0">
                <a:solidFill>
                  <a:srgbClr val="FFFF00"/>
                </a:solidFill>
              </a:rPr>
              <a:t>ü)</a:t>
            </a:r>
            <a:r>
              <a:rPr lang="de-DE" dirty="0" err="1" smtClean="0">
                <a:solidFill>
                  <a:srgbClr val="FFFF00"/>
                </a:solidFill>
              </a:rPr>
              <a:t>berlässt</a:t>
            </a:r>
            <a:r>
              <a:rPr lang="de-DE" dirty="0" smtClean="0">
                <a:solidFill>
                  <a:srgbClr val="FFFF00"/>
                </a:solidFill>
              </a:rPr>
              <a:t> </a:t>
            </a:r>
            <a:r>
              <a:rPr lang="de-DE" dirty="0"/>
              <a:t>er seinem Herrn. Beim </a:t>
            </a:r>
            <a:r>
              <a:rPr lang="de-DE" dirty="0">
                <a:solidFill>
                  <a:srgbClr val="FFFF00"/>
                </a:solidFill>
              </a:rPr>
              <a:t>(</a:t>
            </a:r>
            <a:r>
              <a:rPr lang="de-DE" dirty="0" smtClean="0">
                <a:solidFill>
                  <a:srgbClr val="FFFF00"/>
                </a:solidFill>
              </a:rPr>
              <a:t>k)</a:t>
            </a:r>
            <a:r>
              <a:rPr lang="de-DE" dirty="0" err="1" smtClean="0">
                <a:solidFill>
                  <a:srgbClr val="FFFF00"/>
                </a:solidFill>
              </a:rPr>
              <a:t>assieren</a:t>
            </a:r>
            <a:r>
              <a:rPr lang="de-DE" dirty="0" smtClean="0">
                <a:solidFill>
                  <a:srgbClr val="FFFF00"/>
                </a:solidFill>
              </a:rPr>
              <a:t> </a:t>
            </a:r>
            <a:r>
              <a:rPr lang="de-DE" dirty="0">
                <a:solidFill>
                  <a:srgbClr val="FFFF00"/>
                </a:solidFill>
              </a:rPr>
              <a:t>(</a:t>
            </a:r>
            <a:r>
              <a:rPr lang="de-DE" dirty="0" smtClean="0">
                <a:solidFill>
                  <a:srgbClr val="FFFF00"/>
                </a:solidFill>
              </a:rPr>
              <a:t>l)acht </a:t>
            </a:r>
            <a:r>
              <a:rPr lang="de-DE" dirty="0"/>
              <a:t>dieser nicht; das viele </a:t>
            </a:r>
            <a:r>
              <a:rPr lang="de-DE" dirty="0">
                <a:solidFill>
                  <a:srgbClr val="FFFF00"/>
                </a:solidFill>
              </a:rPr>
              <a:t>(</a:t>
            </a:r>
            <a:r>
              <a:rPr lang="de-DE" dirty="0" smtClean="0">
                <a:solidFill>
                  <a:srgbClr val="FFFF00"/>
                </a:solidFill>
              </a:rPr>
              <a:t>f)</a:t>
            </a:r>
            <a:r>
              <a:rPr lang="de-DE" dirty="0" err="1" smtClean="0">
                <a:solidFill>
                  <a:srgbClr val="FFFF00"/>
                </a:solidFill>
              </a:rPr>
              <a:t>ahren</a:t>
            </a:r>
            <a:r>
              <a:rPr lang="de-DE" dirty="0" smtClean="0">
                <a:solidFill>
                  <a:srgbClr val="FFFF00"/>
                </a:solidFill>
              </a:rPr>
              <a:t> </a:t>
            </a:r>
            <a:r>
              <a:rPr lang="de-DE" dirty="0">
                <a:solidFill>
                  <a:srgbClr val="FFFF00"/>
                </a:solidFill>
              </a:rPr>
              <a:t>(</a:t>
            </a:r>
            <a:r>
              <a:rPr lang="de-DE" dirty="0" smtClean="0">
                <a:solidFill>
                  <a:srgbClr val="FFFF00"/>
                </a:solidFill>
              </a:rPr>
              <a:t>g)</a:t>
            </a:r>
            <a:r>
              <a:rPr lang="de-DE" dirty="0" err="1" smtClean="0">
                <a:solidFill>
                  <a:srgbClr val="FFFF00"/>
                </a:solidFill>
              </a:rPr>
              <a:t>eht</a:t>
            </a:r>
            <a:r>
              <a:rPr lang="de-DE" dirty="0" smtClean="0">
                <a:solidFill>
                  <a:srgbClr val="FFFF00"/>
                </a:solidFill>
              </a:rPr>
              <a:t> </a:t>
            </a:r>
            <a:r>
              <a:rPr lang="de-DE" dirty="0"/>
              <a:t>ins Geld</a:t>
            </a:r>
            <a:r>
              <a:rPr lang="de-DE" dirty="0" smtClean="0"/>
              <a:t>. </a:t>
            </a:r>
            <a:endParaRPr lang="ru-RU" dirty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9540" y="153696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 smtClean="0"/>
              <a:t>Substantivierungen </a:t>
            </a:r>
          </a:p>
          <a:p>
            <a:pPr algn="r"/>
            <a:r>
              <a:rPr lang="de-DE" sz="2400" b="1" dirty="0" smtClean="0"/>
              <a:t>Die Infinitive </a:t>
            </a:r>
            <a:r>
              <a:rPr lang="de-DE" sz="2400" b="1" dirty="0"/>
              <a:t>(Grundformen) der Verben werden großgeschrieben</a:t>
            </a:r>
            <a:r>
              <a:rPr lang="de-DE" sz="2400" dirty="0" smtClean="0"/>
              <a:t>,</a:t>
            </a:r>
            <a:endParaRPr lang="ru-RU" sz="2400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984693"/>
            <a:ext cx="1779904" cy="169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978612"/>
            <a:ext cx="1512168" cy="1698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722607" y="66622"/>
            <a:ext cx="13965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>Nomen</a:t>
            </a:r>
            <a:endParaRPr lang="ru-RU" sz="2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59632" y="1124744"/>
            <a:ext cx="3190664" cy="923330"/>
          </a:xfrm>
          <a:prstGeom prst="rect">
            <a:avLst/>
          </a:prstGeom>
          <a:solidFill>
            <a:schemeClr val="bg1">
              <a:lumMod val="75000"/>
              <a:alpha val="49000"/>
            </a:schemeClr>
          </a:solidFill>
          <a:ln w="31750" cap="rnd" cmpd="thickThin"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b="1" dirty="0" smtClean="0"/>
              <a:t>Überlegen Sie </a:t>
            </a:r>
            <a:r>
              <a:rPr lang="de-DE" b="1" dirty="0"/>
              <a:t>und </a:t>
            </a:r>
            <a:r>
              <a:rPr lang="de-DE" b="1" dirty="0" smtClean="0"/>
              <a:t>schreiben Sie groß oder klein die Anfangsbuchstaben!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741264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779912" y="189219"/>
            <a:ext cx="3312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b="1" dirty="0"/>
              <a:t>Zum Abschluss</a:t>
            </a:r>
            <a:endParaRPr lang="ru-RU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0" y="1844824"/>
            <a:ext cx="2915816" cy="646331"/>
          </a:xfrm>
          <a:prstGeom prst="rect">
            <a:avLst/>
          </a:prstGeom>
          <a:solidFill>
            <a:srgbClr val="FFC000"/>
          </a:solidFill>
          <a:ln w="31750" cmpd="tri">
            <a:solidFill>
              <a:schemeClr val="accent3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Ableitung der Nomen von Verben 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32" y="3202692"/>
            <a:ext cx="2016224" cy="369332"/>
          </a:xfrm>
          <a:prstGeom prst="rect">
            <a:avLst/>
          </a:prstGeom>
          <a:solidFill>
            <a:srgbClr val="FFFF00"/>
          </a:solidFill>
          <a:ln w="34925">
            <a:solidFill>
              <a:schemeClr val="accent3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explizite </a:t>
            </a:r>
            <a:r>
              <a:rPr lang="de-DE" dirty="0" smtClean="0"/>
              <a:t>Derivation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866136" y="3651032"/>
            <a:ext cx="2044764" cy="369332"/>
          </a:xfrm>
          <a:prstGeom prst="rect">
            <a:avLst/>
          </a:prstGeom>
          <a:solidFill>
            <a:srgbClr val="FFFF00"/>
          </a:solidFill>
          <a:ln w="34925">
            <a:solidFill>
              <a:schemeClr val="accent3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implizite </a:t>
            </a:r>
            <a:r>
              <a:rPr lang="de-DE" dirty="0" smtClean="0"/>
              <a:t>Derivation</a:t>
            </a:r>
            <a:endParaRPr lang="ru-RU" dirty="0"/>
          </a:p>
        </p:txBody>
      </p:sp>
      <p:sp>
        <p:nvSpPr>
          <p:cNvPr id="8" name="Стрелка вниз 7"/>
          <p:cNvSpPr/>
          <p:nvPr/>
        </p:nvSpPr>
        <p:spPr>
          <a:xfrm>
            <a:off x="2339752" y="2491155"/>
            <a:ext cx="288032" cy="108086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251520" y="2492024"/>
            <a:ext cx="216024" cy="64894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0" y="4797152"/>
            <a:ext cx="2915816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</a:t>
            </a:r>
            <a:r>
              <a:rPr lang="de-D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nifflige Substantivierungen – richtige Rechtschreibung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5805264"/>
            <a:ext cx="2915816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de-D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Übungskomplex – Einüben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617792" y="666273"/>
            <a:ext cx="7524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„</a:t>
            </a:r>
            <a:r>
              <a:rPr lang="de-DE" dirty="0" smtClean="0"/>
              <a:t>Die deutsche </a:t>
            </a:r>
            <a:r>
              <a:rPr lang="de-DE" dirty="0"/>
              <a:t>Sprache ist vielmehr eine Art der Legobaukasten, in dem alle Teile zueinander passen. Was man daraus baut, ist jedem selbst überlassen</a:t>
            </a:r>
            <a:r>
              <a:rPr lang="de-DE" dirty="0" smtClean="0"/>
              <a:t>“ </a:t>
            </a:r>
            <a:endParaRPr lang="ru-RU" dirty="0"/>
          </a:p>
        </p:txBody>
      </p:sp>
      <p:pic>
        <p:nvPicPr>
          <p:cNvPr id="1026" name="Picture 2" descr="http://avatars.yandex.net/get-profile-avatar/people25df1deb5a8702b710fdeb37a60d316a/norm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43" y="98493"/>
            <a:ext cx="1456557" cy="1456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742744" y="1206851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Kaminer</a:t>
            </a:r>
            <a:r>
              <a:rPr lang="en-US" dirty="0" smtClean="0"/>
              <a:t> W.</a:t>
            </a:r>
            <a:endParaRPr lang="ru-RU" dirty="0"/>
          </a:p>
        </p:txBody>
      </p:sp>
      <p:graphicFrame>
        <p:nvGraphicFramePr>
          <p:cNvPr id="13" name="Диаграмма 12"/>
          <p:cNvGraphicFramePr/>
          <p:nvPr>
            <p:extLst>
              <p:ext uri="{D42A27DB-BD31-4B8C-83A1-F6EECF244321}">
                <p14:modId xmlns:p14="http://schemas.microsoft.com/office/powerpoint/2010/main" val="1876068183"/>
              </p:ext>
            </p:extLst>
          </p:nvPr>
        </p:nvGraphicFramePr>
        <p:xfrm>
          <a:off x="2910900" y="1844824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24410255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619672" y="116632"/>
            <a:ext cx="6264696" cy="864096"/>
          </a:xfrm>
        </p:spPr>
        <p:txBody>
          <a:bodyPr/>
          <a:lstStyle/>
          <a:p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Literatur und </a:t>
            </a:r>
            <a:r>
              <a:rPr lang="de-D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Weblinks</a:t>
            </a:r>
            <a:endParaRPr lang="ru-RU" dirty="0"/>
          </a:p>
        </p:txBody>
      </p:sp>
      <p:pic>
        <p:nvPicPr>
          <p:cNvPr id="4" name="Picture 2" descr="http://school-ppt.3dn.ru/animashki/knigi/002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476672"/>
            <a:ext cx="1333500" cy="1574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gifportal.ru/data/smiles/komputeri-523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4200" y="5032486"/>
            <a:ext cx="2123728" cy="1804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7504" y="2276872"/>
            <a:ext cx="770485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de-DE" dirty="0" err="1">
                <a:solidFill>
                  <a:schemeClr val="bg1"/>
                </a:solidFill>
              </a:rPr>
              <a:t>Ivleva</a:t>
            </a:r>
            <a:r>
              <a:rPr lang="de-DE" dirty="0">
                <a:solidFill>
                  <a:schemeClr val="bg1"/>
                </a:solidFill>
              </a:rPr>
              <a:t> G.G. Deutsch-russisches Wörterbuch der Lexikologie und Stilistik. -  </a:t>
            </a:r>
            <a:r>
              <a:rPr lang="ru-RU" dirty="0">
                <a:solidFill>
                  <a:schemeClr val="bg1"/>
                </a:solidFill>
              </a:rPr>
              <a:t>Москва</a:t>
            </a:r>
            <a:r>
              <a:rPr lang="de-DE" dirty="0">
                <a:solidFill>
                  <a:schemeClr val="bg1"/>
                </a:solidFill>
              </a:rPr>
              <a:t>: </a:t>
            </a:r>
            <a:r>
              <a:rPr lang="ru-RU" dirty="0">
                <a:solidFill>
                  <a:schemeClr val="bg1"/>
                </a:solidFill>
              </a:rPr>
              <a:t>Издательство МГУ им</a:t>
            </a:r>
            <a:r>
              <a:rPr lang="de-DE" dirty="0">
                <a:solidFill>
                  <a:schemeClr val="bg1"/>
                </a:solidFill>
              </a:rPr>
              <a:t>. </a:t>
            </a:r>
            <a:r>
              <a:rPr lang="ru-RU" dirty="0">
                <a:solidFill>
                  <a:schemeClr val="bg1"/>
                </a:solidFill>
              </a:rPr>
              <a:t>М</a:t>
            </a:r>
            <a:r>
              <a:rPr lang="de-DE" dirty="0">
                <a:solidFill>
                  <a:schemeClr val="bg1"/>
                </a:solidFill>
              </a:rPr>
              <a:t>. </a:t>
            </a:r>
            <a:r>
              <a:rPr lang="ru-RU" dirty="0">
                <a:solidFill>
                  <a:schemeClr val="bg1"/>
                </a:solidFill>
              </a:rPr>
              <a:t>В</a:t>
            </a:r>
            <a:r>
              <a:rPr lang="de-DE" dirty="0">
                <a:solidFill>
                  <a:schemeClr val="bg1"/>
                </a:solidFill>
              </a:rPr>
              <a:t>. </a:t>
            </a:r>
            <a:r>
              <a:rPr lang="ru-RU" dirty="0">
                <a:solidFill>
                  <a:schemeClr val="bg1"/>
                </a:solidFill>
              </a:rPr>
              <a:t>Ломоносова</a:t>
            </a:r>
            <a:r>
              <a:rPr lang="de-DE" dirty="0">
                <a:solidFill>
                  <a:schemeClr val="bg1"/>
                </a:solidFill>
              </a:rPr>
              <a:t>, 2000</a:t>
            </a:r>
            <a:endParaRPr lang="ru-RU" dirty="0">
              <a:solidFill>
                <a:schemeClr val="bg1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de-DE" dirty="0" err="1">
                <a:solidFill>
                  <a:schemeClr val="bg1"/>
                </a:solidFill>
              </a:rPr>
              <a:t>Iskos</a:t>
            </a:r>
            <a:r>
              <a:rPr lang="de-DE" dirty="0">
                <a:solidFill>
                  <a:schemeClr val="bg1"/>
                </a:solidFill>
              </a:rPr>
              <a:t> A., </a:t>
            </a:r>
            <a:r>
              <a:rPr lang="de-DE" dirty="0" err="1">
                <a:solidFill>
                  <a:schemeClr val="bg1"/>
                </a:solidFill>
              </a:rPr>
              <a:t>Lenkowa</a:t>
            </a:r>
            <a:r>
              <a:rPr lang="de-DE" dirty="0">
                <a:solidFill>
                  <a:schemeClr val="bg1"/>
                </a:solidFill>
              </a:rPr>
              <a:t> A. Übungen zur deutschen Lexikologie. – </a:t>
            </a:r>
            <a:r>
              <a:rPr lang="ru-RU" dirty="0">
                <a:solidFill>
                  <a:schemeClr val="bg1"/>
                </a:solidFill>
              </a:rPr>
              <a:t>Ленинград</a:t>
            </a:r>
            <a:r>
              <a:rPr lang="de-DE" dirty="0">
                <a:solidFill>
                  <a:schemeClr val="bg1"/>
                </a:solidFill>
              </a:rPr>
              <a:t>: </a:t>
            </a:r>
            <a:r>
              <a:rPr lang="ru-RU" dirty="0">
                <a:solidFill>
                  <a:schemeClr val="bg1"/>
                </a:solidFill>
              </a:rPr>
              <a:t>Просвещение</a:t>
            </a:r>
            <a:r>
              <a:rPr lang="de-DE" dirty="0">
                <a:solidFill>
                  <a:schemeClr val="bg1"/>
                </a:solidFill>
              </a:rPr>
              <a:t>, 1970</a:t>
            </a:r>
            <a:r>
              <a:rPr lang="de-DE" dirty="0" smtClean="0">
                <a:solidFill>
                  <a:schemeClr val="bg1"/>
                </a:solidFill>
              </a:rPr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 smtClean="0">
                <a:solidFill>
                  <a:schemeClr val="bg1"/>
                </a:solidFill>
              </a:rPr>
              <a:t>Horst und Annelies Beyer Sprichwörter-lexikon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>
                <a:solidFill>
                  <a:schemeClr val="bg1"/>
                </a:solidFill>
              </a:rPr>
              <a:t>Словарь словообразовательных элементов немецкого языка / </a:t>
            </a:r>
            <a:r>
              <a:rPr lang="ru-RU" dirty="0" err="1">
                <a:solidFill>
                  <a:schemeClr val="bg1"/>
                </a:solidFill>
              </a:rPr>
              <a:t>А.Н.Зуев</a:t>
            </a:r>
            <a:r>
              <a:rPr lang="ru-RU" dirty="0">
                <a:solidFill>
                  <a:schemeClr val="bg1"/>
                </a:solidFill>
              </a:rPr>
              <a:t>, И.Д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Молчанова</a:t>
            </a:r>
            <a:r>
              <a:rPr lang="ru-RU" dirty="0">
                <a:solidFill>
                  <a:schemeClr val="bg1"/>
                </a:solidFill>
              </a:rPr>
              <a:t>, Р.З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Мурясов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>
                <a:solidFill>
                  <a:schemeClr val="bg1"/>
                </a:solidFill>
              </a:rPr>
              <a:t>и др.; Под ред. М.Д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Степановой</a:t>
            </a:r>
            <a:r>
              <a:rPr lang="ru-RU" dirty="0">
                <a:solidFill>
                  <a:schemeClr val="bg1"/>
                </a:solidFill>
              </a:rPr>
              <a:t>. – 2-е изд., стереотипное. – М.: Русский язык, 2000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endParaRPr lang="de-DE" dirty="0" smtClean="0">
              <a:solidFill>
                <a:schemeClr val="bg1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dirty="0">
                <a:solidFill>
                  <a:schemeClr val="bg1"/>
                </a:solidFill>
              </a:rPr>
              <a:t>Степанова М.Д., </a:t>
            </a:r>
            <a:r>
              <a:rPr lang="ru-RU" dirty="0" err="1">
                <a:solidFill>
                  <a:schemeClr val="bg1"/>
                </a:solidFill>
              </a:rPr>
              <a:t>Фляйшер</a:t>
            </a:r>
            <a:r>
              <a:rPr lang="ru-RU" dirty="0">
                <a:solidFill>
                  <a:schemeClr val="bg1"/>
                </a:solidFill>
              </a:rPr>
              <a:t> В. Теоретические основы словообразования в немецком языке. – М.: Высшая школа, 1984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de-DE" dirty="0" smtClean="0">
                <a:solidFill>
                  <a:schemeClr val="bg1"/>
                </a:solidFill>
              </a:rPr>
              <a:t>Zeitschriften „Letter“ Nr. 1 (2009); 2 (2007); 1 (2006); 2 (2008); 2 (2005) 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>
                <a:solidFill>
                  <a:schemeClr val="bg1"/>
                </a:solidFill>
              </a:rPr>
              <a:t>http://</a:t>
            </a:r>
            <a:r>
              <a:rPr lang="de-DE" dirty="0" smtClean="0">
                <a:solidFill>
                  <a:schemeClr val="bg1"/>
                </a:solidFill>
              </a:rPr>
              <a:t>www.schreiben.uku.fi/bewerbung.html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 smtClean="0">
                <a:solidFill>
                  <a:schemeClr val="bg1"/>
                </a:solidFill>
              </a:rPr>
              <a:t>http://www.schreiben.uku.fi/hotpot/bewerbungen/substantiv_arbeitsaufgaben.htm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 smtClean="0">
                <a:solidFill>
                  <a:schemeClr val="bg1"/>
                </a:solidFill>
              </a:rPr>
              <a:t>http://www.schreiben.uku.fi/hotpot/bewerbungen/arbeitsaufgaben_1.htm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 smtClean="0">
                <a:solidFill>
                  <a:schemeClr val="bg1"/>
                </a:solidFill>
              </a:rPr>
              <a:t>http</a:t>
            </a:r>
            <a:r>
              <a:rPr lang="de-DE" dirty="0">
                <a:solidFill>
                  <a:schemeClr val="bg1"/>
                </a:solidFill>
              </a:rPr>
              <a:t>://</a:t>
            </a:r>
            <a:r>
              <a:rPr lang="de-DE" dirty="0" smtClean="0">
                <a:solidFill>
                  <a:schemeClr val="bg1"/>
                </a:solidFill>
              </a:rPr>
              <a:t>www.schreiben.uku.fi/hotpot/bewerbungen/arbeitsaufgaben_2.htm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3288417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http://s59.radikal.ru/i166/0903/af/2d295b4b4681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115" y="4401060"/>
            <a:ext cx="2232025" cy="207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160068" y="5931589"/>
            <a:ext cx="2967037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4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nglish157 BT" pitchFamily="66" charset="0"/>
                <a:cs typeface="+mn-cs"/>
              </a:rPr>
              <a:t>Lernt  Deutsch!</a:t>
            </a:r>
          </a:p>
        </p:txBody>
      </p:sp>
      <p:sp>
        <p:nvSpPr>
          <p:cNvPr id="9" name="TextBox 8"/>
          <p:cNvSpPr txBox="1"/>
          <p:nvPr/>
        </p:nvSpPr>
        <p:spPr>
          <a:xfrm rot="2362578">
            <a:off x="120710" y="3428164"/>
            <a:ext cx="268166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Lerne Deutsch!</a:t>
            </a:r>
          </a:p>
        </p:txBody>
      </p:sp>
      <p:sp>
        <p:nvSpPr>
          <p:cNvPr id="10" name="TextBox 9"/>
          <p:cNvSpPr txBox="1"/>
          <p:nvPr/>
        </p:nvSpPr>
        <p:spPr>
          <a:xfrm rot="19660656">
            <a:off x="5507279" y="3606932"/>
            <a:ext cx="322348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Lernen Sie Deutsch!</a:t>
            </a:r>
          </a:p>
        </p:txBody>
      </p:sp>
      <p:pic>
        <p:nvPicPr>
          <p:cNvPr id="11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0068" y="3351906"/>
            <a:ext cx="2132012" cy="168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979712" y="404664"/>
            <a:ext cx="66247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Vielen Dank für Ihr Interesse und Ihre Aufmerksamkeit!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588224" y="5439285"/>
            <a:ext cx="23042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u="sng" dirty="0" smtClean="0"/>
              <a:t>Vorgelegt von: </a:t>
            </a:r>
          </a:p>
          <a:p>
            <a:r>
              <a:rPr lang="de-DE" dirty="0" smtClean="0"/>
              <a:t>Strekopytowa D. (7w)</a:t>
            </a:r>
          </a:p>
          <a:p>
            <a:r>
              <a:rPr lang="de-DE" u="sng" dirty="0" smtClean="0"/>
              <a:t>Betreuerin:</a:t>
            </a:r>
          </a:p>
          <a:p>
            <a:r>
              <a:rPr lang="de-DE" dirty="0" smtClean="0"/>
              <a:t>Worobjewa M.N.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537211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utoShape 2" descr="data:image/jpeg;base64,/9j/4AAQSkZJRgABAQAAAQABAAD/2wCEAAkGBhQSEBUUExQUFRUUFBUVFBcUFRcXFxUSFxUWFRUVFRUYHCYeGBkjHBYUHy8gJCcpLCwsFR4xNTAqNSYrLCkBCQoKDgwOGg8PGiwkHyQsLy80LCwtLCwpLSwsLywsLiwsLCksLCwsLCwsKiwsLCwsLCwsLC8sLCwsLCwsKSwsLP/AABEIAQkAvgMBIgACEQEDEQH/xAAcAAACAgMBAQAAAAAAAAAAAAAABQMEAgYHAQj/xABLEAABAwICBQcHBwoFBAMAAAABAAIDBBESIQUGEzFBByJRYXGx8BQyVIGRodEVF2JykpPTIzRCUlN0s8Hh8TM1grLSJENzwxZEdf/EABoBAAIDAQEAAAAAAAAAAAAAAAADAgQFAQb/xAA0EQACAQIEAwYFAwQDAAAAAAAAAQIDEQQSITFBUZEFEyJhofAUMlJxsUKB0SPB4fEVM0P/2gAMAwEAAhEDEQA/AO4oQhAAhCEACEIQAIQhAAhCEACEIQAIQhAAhCEACEIQAIQhAAhCEACEIQAIQhAFaSsF7Ai433O71cVh5V9NvuS2pPPd9Y96hssWWPkpNWLqw6a3HHlf02+5e+U/SHuShoUjQpRx0n+n1YOguYz8o+kPcjyj6Q9yoN3LwlT+LfL1ZHufMYCo+kPcjyj6Q9yotWSksU+XqzndIu7c/rD3Lx1TYXLgB0myqALGcZW6fBQ8S7N29WCpK5cFXf8ATb7l75R9Ie5KSVm1yTHHN8PVk3h1zGflH0h7lgdING+RntHxVQHxuQ9gcOcL9oumPFSa8K63IqkuJa+UW/tGe1vxR8pN/aM9rfilcuiWO3XHZmPYVTl0M8brO9x96o1cfi6f/kn9m/8AY6OHpS/Vb9jYPlJv7Rntb8UfKTf2jPa34rUpIS3zgR2hYqg+36qdnT9WPWAi/wBX4Nxj0gy/+Iw3y3jf7VdWi0v+Iz6ze8Lelt9l4+WMjJyVrWKWKoKi1Z7ghCFrlQEIQgBDUu57vrHvWFlJOOe76zu9eNXmJK8n9zUT0QBqyaENb0FShMjE42eEqNa7rprxHo4RGSN8m1LwMGEWLMN74j9Jav8APlT+jT/aj+KeqM5q6WgpzitGdLHjx49akv0rmR5dKf0af7UfxXo5daf0af7UfxTFh6i4Ee8idPYFFO5c3HLxT+jT/aj+Khfy5U5/+vP9qP4rtShUy2SCNSN9WdGAWYauajlvp/R5/tR/Fejlxp/Rp/tR/FV44Sr9Ix1oczpoWQcuZDlzp/Rp/tR/FZDl1p/Rp/tR/FOWHqciDqx5nTLeP6r2/grmXz60/o0/2o/ig8utP6NP9qP4qfcVORzvInTTmMx/NVZdFxu3c09XwXOvn0p/Rp/tR/FZfPtT+jT/AGo/ilzwjqK04X6HVWUflZvLdDOa9pBBAc09B3hbUuSaP5bYJJo4xTzgvkYwEujIBc4NBOd+K62rGAwccMpZVa4uvWdS1+AIQhaRWBCEIARVA57vrHvKxDfHi6lnZznfWPescHavNyj4maaeiAM61mRlvXrR60PTUrIi2co5dvMpPrTd0S5Iuucu45lJ9afuiVSo8gotF6Pml0fFUyVMbi9zpHMOJmHM2BvfF1blr4b/AKkUqvzM5chdHp9X6DS0UnkET6SsiYZPJ3SF8czBvwOOYOYHCxIuLG4WclmhYamqnZPG2RrKOaRodfmyNdGA7I7xc+1WBZpaF4zcOwLd9fNCQwUWi5Io2sfPSl8zhe734YTidc7+c72oA0lC6lpibR9BS0Bfo2KofUUkcr3mVzDiwsxG2F1ySSeCpv1YotJ0ss2jWPp6inbjkpXuL2vZnnE453yNusWIFwUAc5Qt65KNE088tUaiFszYaV0rWuJAxNcDkRuuMvWoK3XDR74ntZoiKN7mOa14ncSxxaQ14GDMgkG3UgDTELpXJHoSimhrJa2Jj2Q7E4n35jXbQOORFhkCexanrnqu6grpKd1y0HFE4/pwuPMPaM2nraUAIULc+VrQsNLpIxU8bY49jE7C29sRL7nM9Q9i0xADDV788p/3iD+KxfXS+RdXvzyn/eIP4rF9dIAEIQgAQhCAE07Oc7tPeiNpXsx55+se9ZBYNlmZoX0PHH3LEZ7/AB49aHFZMCN2Bynl3bzKT60/dEkmvf8Akuhv/FL/AOtbFy40rnspMDSbOmv1ZRWSGn1uYaOmpqnRYqBTMLWOdOW77XOFrcr2HE7lrYdpU0hEqFWbzRi2vsytyJ0zjpZrwOZFFK6R3BrS0tFzwuSPYehXuSidsmlqzBump6vZjpDpWOaB6lQ0rrlUOp301JRxUUEmUghF3yDcQ6Q2uCMjle2V7ZLXNCOqqSojnhaWyRm7b2IOVi1wvm0gkEdadmXM58NW+iXRiYC2Rytv6rb10XlQGGh0Ow5ObRXcOIuyC1/YfYs5dZ6WR5ml0Kx05OJxE7mxOk3lzorYTc5kEG/G61nWfSFXX1BnmZnYNa1uTWMF7MaCd2ZPWSUZlzD4at9EujHnKd+a6I//AD2f7Y1b5C4i2tnnPNhhpX7Vx80XcxwBPYxzv9K8drhHJBTxVOiWzmmhZCx7qhzbhrWgnCG5Xwg2zVDTmt9VNTmlp6WOjpnHnRwDN/TjflcGwvkL2zuMkZlzD4at9EujGHIzOBNXvwhzRRyOwHcW4r4T1EZJBpXXGmmgfGzRlJA57QBJGTiZmDdvN6retTaj6al0fJM51KZ2zQmJzTJg5pIJzAN8svWrdbpalfE9rNCsjc5jmseKl5LHFpDXgFudjY26kZlzD4at9EujLGoH+TaZ/wDBH/tmVmM/K+h/1q3Ro/1TUh7yA32x/TWv6A0vNTUdZTeTl/ljGsxYw3Z4Q8Xw2OLz+kblBqjpGp0fVsqI4y612vYTYSRu85hPDcCDwLQUZlzD4at9EujHfLj/AJsf3eHveufrZNf9ZHV1Zt3w7E7NjMGPHk3FnisN9+jgtbUhDTi7PcYavfnlP+8QfxWL66XyLq9+eU/7xB/FYvrpBwEIQgAQhCAFEvnO7T3oAWcnnHtPesHBYbVmy+tjH3+PYs2gevrWA8ePivR48fBRQM1HlJ1QqK9sAp5GRmMyF2N723Dgy1sLTfzStGPI5pH0iH76b8NdqDulSBW4VWlZENVs31OJHka0j6RB99N+GojyRaR9Ih++l/4Lt9Q7K3T3byqrnZ+PioVcVKLsrE4qT3k+pxsckOkfSIfvZvw178z+kfSIfvpvw12GefAMxn47VB5W7ikS7RyOz3+wxU5y1TfU5L8z+kfSIfvpvw0Dke0j6RD99N+GuvR1J45q6HZCybTxrqbEJRlHi+pxQ8j2kfSIfvpvw178zukfSIfvpvw12jisr+AmLEy8iPi+p9Ti3zOaR9Ih++m/DXg5HdI+kQ/fTfhrtd17fwVLv5HLy5vqcPl5Eq8m7pacm28ySk29cai+ZKt/aU325Pw13R3rWHjx/dceJmtiHdp6s4zorkarI6iGR0lPZk0bzZ8l7Ne1xtePM2C78lMW8do8XTZWsPUlNPMKqRUdgQhCsigQhCAFU3nHhme9RX8eMlJO7nO7T3qPx44FYM34maEdjIHx4zWr6W10fDUTxMpHzNpomTTPbLG2zHtLrhjrYiA1243yWz+PA4LQtZ9QJKuorZLWL4KcUx2hwuljDsbJGA2LTYN5w43CbSyt+IhO/A2tutlLghL542eUMa+Jsj2tc5rwCCGk3427VcdpunbO2B08QmfbDGXtDzfdZt7/ABWgaY1PqZpHu2Jw1NNBE+KOqjiZC6MFro33Y7HFniGDMdCaQ6AqIKiUCngnjmqoajbzPBMTWMY0twEY3SNLOYRlzrmycoxSvcXdvQY6H13gqSQXxxSNdMwROlaX4Ynua6S2RsQ0nduB6F5o3XWkmhfMJmMZG8scXvaLHEWtOTzk6xLekZpFo7VKWMUpdGwPj0jPUSkOZfYybUNN/wBI2czLq6lQGgKltLsTACYqx88ckVQ1kjg98rhJESMLXNxAYX5EOO6yrT7m7bfqvP8AwNjntaxtektZKdrWSOniEb/McZG4X9OE3zS9+t8LamSGV7IwxsTmvfI0CTahxAaD0W33O9a9T6CqotjK6CGZ4gmhfEDHGGmSUva/IBhJGT7AXz3qSt1Sle2s/JQ3lo4IYQ2wa2RjCHNYHZsaDhtfoHQszJRcm5SvfzX1W/HPfgWs00lZe7G4jTMIk2ZljEl7YMbcV8OO2G9/N53YiTW6EUs00L4p9jhxNbPG0AucGjFI44W79532yWtR6qSO8uxBrTUQwxxPJBILafZu3ZgYvaEsGptQ+mnbs3NldTRQNx1LHh2CZkhDQ1gDGDCbXN8yLKxho0ou+bly42v78hdVza25m9UuuMLqmankcyJ8crYmB8jbzF0bX3Y055YgLXOaZ/K0Of5WPKUQnntynJAERz8/Mc3fmtA0xqzUyy1jGwxYKyene2d0jccLIhHd2C2InJ1gDvvfeFPVaCqxK9giY6F2lI67a7ZoOzxsJZsyL4hY9WWV1f8A6TV1JdSv4trG5waxUr5BE2ogMhxARiRpcS0kOGG97gh2XUUDWekEux8pg2uIM2e1Zixk2DcN74r5W3rRIdWZQYnYGBzdKSVTiC2+wcX2N95Nizm9SUaq17fK4HOu5r6ip8nYyWEmIzF5c6WEDbDIG+Jxwk7tyXGpCV3DW3+f4JOMlZPidjevLeP6/wBVBDN0qbH48fFQjUU9STi1oSRMzHaE0Spjsx2jvTVaWEtZlatwBCEK6IBCEIATTnnO7T39KxHjxuWdQ2zies9XFRhwtvHuXnpaSdzSWxl48DgltVrPBFt8byPJWsdPzXHC2QXYchz7jouQmI7VpusepVRO+r2E0LY62KJkofG5zmuiBDcBabWPEndmmU8rer9/6ISuthzVa90cUpjfIQ8OY135OQtYZGtdGXvDcLQQ4WJPT0Gy/WfX2OKRsMJD5RUwQyAseWNxuAc3aCzdoAb4b8N2RXmk9SXyR1jBIwGqfSObcO5vk7Yw4O6b4Da3SqNbqTO6SQMliED65tbhdG/aYw8OczEDbDkSDa+4bk2TppWb96eRBZr6DXWrTj4GsETWvlmlbDEHEhuJ1yXPIzwgAnJLItOyxCU1uyDY8BEsOIscHuw4SwkvaWuIvwsepX9Z9EmoYzA8RywytlicRiAe24s5uV2kEg9q1uXUuWQVDpHU7JJ2xNIhjc1nMmEznvJN3PdmL9ixnKjONptLXXe+62/b7/gu2mndL+BtUa4U7GhznSWLXPyhlJbG1xaZHgNuxlxvNrrKu1ypYnFj5CC0MLrRyODWvALXOcGkBpuM78VR1p1YmqnktlZs3QujwSCQhjySdqxrHAOdYgc7dZYVOqD3x1bdowGphp4m5GzTC3CSekHgkwhhrJyk9eF/NeXBX6E5Sq3dl76jKPXOlLJH7QhsJYJLxyAjaGzHWLblp4EZIZr/AEYyMjxZ4Y7FDKMBNsJfdnMabixNr+oqjpTVF8rqgh7RtxSAXa44fJ34nX6b8FLpTVV8wrAJGjyp9O5twebsQy4d03w5W6U2msMt2+HHb5fLzfQjJ1eXvXz+3UbVetFOJtgXu2geI77N+DakYhGZcODHbPDdJIteNrG4sAjwVbIPyrJrOY54aCLMFpDnzT5uWK11lUaoTyVgmdKx7W1TKhmISGRsbf8AsNGLA1gzNwLk71FLqfMNowyxbN1a2rZzXYx+UD3sdnbcABb+ibKOHSzX5f54EE6m1i7onWpri5spDXmrnp4Wsa4l4iI5xAvawzLsgOpbFHEL3DRc7yBme08VqFDqhJFU+URyNxmedzwQS19PM4OwfRe0i4cPWn1Xq/BK7HJHidYC+J4yG7IOAVabpZlkenl7X5Gxz28SHbCopZDi3rKLdlwXkozUpO8dAS1JaWQhwz4jvWyLWYPOb9Yd4WzLb7Jbyy/YoYvdAhCFslIEIQgBRpvzT44qjHT4rAZJhpQXHrShzzisCvLY5pV25K60RrULunZFytiwM3rTf/mJpqir2riYYY6XZsaG4jJMXiwJtvIHnGwsTktoqrmw6Uvq+T2OoM7nveDO2ntYN/Jvpy5zHtvcOzdmCLEZLuHiqtd2Vklb1X9iNVuFNc7is68bYxBhfE7y2GnkaNjNfaNc9oxtcW4HAec03BaRZWoNcnTMkdHBOI9nUbGoLWmNz4WuuSASWNu02LgA61lfZqMA2LHMXujqo6q7YYomkxNLWxhkYADecSTmbkqvQ6lmIOjbVTeThs4jgs0NZtw4OxOGcjW4nFrXbieNloypU4vV+/fMrKcmjVaDXR74WbSGXbOpNu1xEYbMWtGNzQHDCLm9ja47Rdxq1pB9RSxyyNwOcwOO6xuAcbQCbNPAHNRu1SY10LcbiIKZ1KMgMTHta0uPQeb70x0FoV9PSbJsm1cxpEReAwABto2HDwuBnvzK83Vp0K0pKCs7+fnt6M0oOcLOW1v4EdLrmx7heKVsbopJxI4x22EfnSFoeXDOww2vzhlvWVNr1CWSvcyQbGEVGEPieXQl7WXGB5DXAubdrrEXVTVTVCdrtlJC5sM0MrKt0rKZrnFzchDLC4yP5xJu/hnvWz0vJwHU00MlQ5wlhEDS2GGMsYHB2I4GgvecIBJPDctan2bhs9rer9+9CpLE1bFeXX6OITY6KsHk4Y+a+x5kEguyU/lOOfNFzkb2sUy0rrXBT1LIXwS4ZHxRiW8YaXS2DSyNzxJI0EgOc1pAN+hWtJ6jMm8svK8eWwQwus0cwRBwDm9JOLiqVdybNkqHS+UPaHy08zm7ONx2kGAMG1IxiOzPMBsCb9S2Vh6KVsqKbqT5hSayNklc2KnqDEHzRNqQ1pi2sQOIEA4msuC0PIsSLLU9Da6SSwwbaKV0skD5GvtG1s7o83hgDhh4bwAVuUeqfk8hLKuZsBllmbTDCG7SW+PE8c58YLnODDle2+ySR6pMi8kaJHOFLFLG0kAYxIACTbcRbgsjtKOHhTcLf7s7eti3h3UlK5nqXpSSppI5ZGYXO6LBrxfzmgEkDhY55FP3iyV6saCNJAItq6Vrf8PE1rSxnBvN87O5uelMsyVk1FFSeRaN6fYuwu0sxJE9TscFhsLC6yjYnwUo2TISaepNHFzh1Ed6fJAx2Y+sO9P1vdnWtK3kZ+J3QIQhahUBCEIAX1zb3VeDRfEnepdKyYWH1pTQ1ryTdxsAvPYmrRhiFGors0aUJuneLsW2QjbWPBNWuHStZdI7ESDvKsxteW3zVfDY1QclGHFsbVoOVrsZ6Q0hHGxznua1rd7nGwGdsz2kKj8pxtJaXAG17ndmMVgewg9hVSKm2oIcMTTkQ4XB7Qciq8z3CYgQCRuEAEYb2sbg34WJFuvts1Yp1bScbXCNGMdLkM1fEZDzxvtln4HWrUek4B/3W+3qv3Je6mcX3NMMN7DDhvbLddvDndG4ItgJIpANxGY/VA3EZHhlv9WdCFNQbk48eZbaTSSf4G7NNQA22rTnbI8cgAfaFdh1jp8gJG36Bnwv3LVxMTcGmG/KwaOsXy7c1nAcQOGDMOw4QBut52Y3cFZp4yUPkSYqWGjLe/obO7WSAOwl1jcgAjDexIuCbAi4I7Ql1drQ39FzbC+4kmwJBNrbuafBS+qcXB3/AE7RbCBcNdiJuHu3DFub1559CrPab/m3Xfm9f0d//IqWJxdWSyp9GkcpYemtS9HpJsly12Kxzzus2vSravHmwEX6CPabBW6OZzr424De1ukcD46FhylK93+UW8iS0GfyoGjzViNJ9AVZ7b+vvRHHkmfEV3K19BXdw5Fg6TKy8rK8pqPGbWTNuh+tXKFLE1lmT0EznShoLo6g42/Wb3hbUkXydZwPQR3p6t3sunUpqan5FDFSjK2UEIQtcpghCEAKq+mMpw3tnmqz9G7JhN7qLSFW4THCbWyPtUtXJcNaXbyvM1Z0ZznLL4lpe5qRjOKir6Mr0dLjIHt7E6kaGsIA4WA6zkFHSQtYMjv6SpX2JGe43+Cu4XDqjT4ZmIq1M8vIp1lE8U7mRP2b7Cz8IfhNwScJyOVx60obRyvkc5s2EEDLADmBYkXPHoWySPFjmFWEbGMuPWu1qSvHLZJI7TqtJ82IpKKe5/6jIAZljb77uGVrZZX6yqhp5MNhLc3HOLeAbhOV+J53amNRPc9Sxa1Ydas6jtHY0IXSuxV5DJZwMpJIaGnDa1iScgc7rOhopgbbc+a4A4Bvwusbm988J9SvvYsI3WPtH8lVjNwmn58kNcrpkHkErs9sbm9rN3X9frHRdZ/JMtxeYkAg2t23abnMG6Z0rgCGnf4H8ljLMb7vYr2mS8vwIzyvZFQsAUL1efHcdCpOy3rOrQyjoO564qywc3tVIm6ZaMiDrX6c1LDf1KmVcTlTwxuM9G0uFtzvKurxBcvZUqcaUFFGLKTk7sq1kti0dJHemKUVXOe23AjvTdGGk5Tn+wVVaMQQhCuiAQhCAFD9E4nucTvcT71WkoMUmG+Q/mrr6kguz4nvS2CvAe4k7yvNYhYaLUWt3qadPvGm78C47QreBsqb9HODrDNWxpVvSvW17d9widPCT+Wy+x2Mq0dyajogGc4ZqpVw4GnrPuA/qrLa7oKraTku0HtTK/dKj4OCIQz5/FxF7W3Ur223Ip5Ob2b1LJ08FlQgnC5cb1sQAHiq7hmFdcbi6plvt3+rgkVo2tYnBjCibYgu3dPURZevOdutSQuGEXF8lnJz8hlbctWMP6aSZUcvFdld4VKoYr2GyiMVyqtannVh0JWF4avWSkA29ysTQWOeQVmgp7nJo68/eqVPDSc8idhsqiUbsWCeTpcshO88StgNMBwWOBnEK5/xlSO9RifiYv8ASUaWlfzTiO8d4WypVE8ZDrCar0HZ1KNOLUXyM/EzcmrghCFplUEIQgBVpFmEE9qUMoiQmGkpy44fpfzU8VO625ear0Y4is7LRGpTm6cF5iSTR54BT0FDzrOTQxu/VVV0tnKr8FSpTU3cZ30pqyM/IxjAGQ4nqRpS2HLrHsVuXmtPTk72HcqzW4rg8SSr9SklF047y92ERm21J8BOx+A34XsVccwZWNxvXlbBkVVpnWyWLrRl3b2LvzrMiWeXJQxuyspJF4RZKndyvcmrJWMo5ypRKexVohmrkEN3ADpz7E+i5z0ITsi3Swm13Zk8OgdfWvZId9uHerxiCpU0l3OJ3EB1ujwFuSoxgowfHiUFNyvIqT7xu3+DZNaSEMb7yqNNFjffK2RNt2W4Jm9GDp6yqdDlaW0SGTNVJArhCqPUq6uFMqxy88fWHetjWuFv5RvWR3hbGp9mX8afNEcV+kEIQtcpghCEAV3wtJ3D2LJDt6FWsk9BtzCOS9+oqsWXeCBx9wUk7sLr9IsVILAXSH4/C+HtDFpquJVrn+Orx3KGJ+Qtwy9Swq5rlZ0rDb3rOlNzrOxYUcsNSHSByS1oTOvhORPWVQjasvGRbq6lui1kMizd2qN6tubzVWI4JVSFicZXPYE10XHmXdgH80sZH0J/TQ4GAe3tWj2dSbnd7IrYmdlbmFTmw24iw9eSqSUgAFja5wm28i99/YrE5JLR9LPssszYv4Zb+m/9lrVIRqN3+39ynFuKCmgDW2CzesiV4QrCioxyoXe7uyKypv3K68qjIVRxGiH0yF18TLfrDvWwJEwc5vaO9PU3s9fO/sRxPAEIQtQqAhCEAQu3oQ7ehV2MIqhl2n2qtUVN2jsV5KKqA48I4lUsW5QV48dP4H0Um7MKSHG653BMWU4BuO9ewQBjQB/c9KkXaGHVOPi3OVKjk9NinWx3B6ePUErDLFPJxzSlTt6pY2ksyZYoS0seWuLKq1matZLOOnxHLj4uVSlSdRqw5Sy7mejKe7sR3Dd2q++RYus1oAVWaoAF1qxUcPTy3+5Ud6krlgtLsxvacuggqSlhLRnmSbn4JdoqvLpHA/pWw+r+/uTdMws4Vo97Hz99CNVSg8rMHDNek5LB4zXsqs3tcVYhkdkqb96syFVlm13dlqmrElOQHjt96cJLGcx2jvTpXsC/C0IxG6BCELQKwIQhAEZYjZqRCjkR25Hs1FJTHECLZb79CsoUZUoyVmdUmiq6N98sNu037l7s3/R9p+CsoUe5XNnc5Ulp3OFubn1n4Km7QzifOHtPwTdCVUwdOp82pONaUdhR8jHpHtKtw0haMsI7Lq4hEMHSpu8UEq05blJ9I48R49Sp1OiZHcW29fwTlC5UwVOorSv1CNeUdhA3QMgPnN9p+Ca00L8NpMJI4i+faLb1aQo0MDSoO8L9Ts68p/MQmBeSQE9CnQrTpxYrMyi+iceI96jGjXdLff8ABMkJLwlN6sYq0kL2UDgRu3jp+CYIQm06UafykJTctwQhCaQBCEIAEIQgAQhCABCEIAEIQgAQhCABCEIAEIQgAQhCABCEIAEIQgAQhCAP/9k="/>
          <p:cNvSpPr>
            <a:spLocks noChangeAspect="1" noChangeArrowheads="1"/>
          </p:cNvSpPr>
          <p:nvPr/>
        </p:nvSpPr>
        <p:spPr bwMode="auto">
          <a:xfrm>
            <a:off x="63500" y="-1220788"/>
            <a:ext cx="1809750" cy="2524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4" descr="data:image/jpeg;base64,/9j/4AAQSkZJRgABAQAAAQABAAD/2wCEAAkGBhQSEBUUExQUFRUUFBUVFBcUFRcXFxUSFxUWFRUVFRUYHCYeGBkjHBYUHy8gJCcpLCwsFR4xNTAqNSYrLCkBCQoKDgwOGg8PGiwkHyQsLy80LCwtLCwpLSwsLywsLiwsLCksLCwsLCwsKiwsLCwsLCwsLC8sLCwsLCwsKSwsLP/AABEIAQkAvgMBIgACEQEDEQH/xAAcAAACAgMBAQAAAAAAAAAAAAAABQMEAgYHAQj/xABLEAABAwICBQcHBwoFBAMAAAABAAIDBBESIQUGEzFBByJRYXGx8BQyVIGRodEVF2JykpPTIzRCUlN0s8Hh8TM1grLSJENzwxZEdf/EABoBAAIDAQEAAAAAAAAAAAAAAAADAgQFAQb/xAA0EQACAQIEAwYFAwQDAAAAAAAAAQIDEQQSITFBUZEFEyJhofAUMlJxsUKB0SPB4fEVM0P/2gAMAwEAAhEDEQA/AO4oQhAAhCEACEIQAIQhAAhCEACEIQAIQhAAhCEACEIQAIQhAAhCEACEIQAIQhAFaSsF7Ai433O71cVh5V9NvuS2pPPd9Y96hssWWPkpNWLqw6a3HHlf02+5e+U/SHuShoUjQpRx0n+n1YOguYz8o+kPcjyj6Q9yoN3LwlT+LfL1ZHufMYCo+kPcjyj6Q9yotWSksU+XqzndIu7c/rD3Lx1TYXLgB0myqALGcZW6fBQ8S7N29WCpK5cFXf8ATb7l75R9Ie5KSVm1yTHHN8PVk3h1zGflH0h7lgdING+RntHxVQHxuQ9gcOcL9oumPFSa8K63IqkuJa+UW/tGe1vxR8pN/aM9rfilcuiWO3XHZmPYVTl0M8brO9x96o1cfi6f/kn9m/8AY6OHpS/Vb9jYPlJv7Rntb8UfKTf2jPa34rUpIS3zgR2hYqg+36qdnT9WPWAi/wBX4Nxj0gy/+Iw3y3jf7VdWi0v+Iz6ze8Lelt9l4+WMjJyVrWKWKoKi1Z7ghCFrlQEIQgBDUu57vrHvWFlJOOe76zu9eNXmJK8n9zUT0QBqyaENb0FShMjE42eEqNa7rprxHo4RGSN8m1LwMGEWLMN74j9Jav8APlT+jT/aj+KeqM5q6WgpzitGdLHjx49akv0rmR5dKf0af7UfxXo5daf0af7UfxTFh6i4Ee8idPYFFO5c3HLxT+jT/aj+Khfy5U5/+vP9qP4rtShUy2SCNSN9WdGAWYauajlvp/R5/tR/Fejlxp/Rp/tR/FV44Sr9Ix1oczpoWQcuZDlzp/Rp/tR/FZDl1p/Rp/tR/FOWHqciDqx5nTLeP6r2/grmXz60/o0/2o/ig8utP6NP9qP4qfcVORzvInTTmMx/NVZdFxu3c09XwXOvn0p/Rp/tR/FZfPtT+jT/AGo/ilzwjqK04X6HVWUflZvLdDOa9pBBAc09B3hbUuSaP5bYJJo4xTzgvkYwEujIBc4NBOd+K62rGAwccMpZVa4uvWdS1+AIQhaRWBCEIARVA57vrHvKxDfHi6lnZznfWPescHavNyj4maaeiAM61mRlvXrR60PTUrIi2co5dvMpPrTd0S5Iuucu45lJ9afuiVSo8gotF6Pml0fFUyVMbi9zpHMOJmHM2BvfF1blr4b/AKkUqvzM5chdHp9X6DS0UnkET6SsiYZPJ3SF8czBvwOOYOYHCxIuLG4WclmhYamqnZPG2RrKOaRodfmyNdGA7I7xc+1WBZpaF4zcOwLd9fNCQwUWi5Io2sfPSl8zhe734YTidc7+c72oA0lC6lpibR9BS0Bfo2KofUUkcr3mVzDiwsxG2F1ySSeCpv1YotJ0ss2jWPp6inbjkpXuL2vZnnE453yNusWIFwUAc5Qt65KNE088tUaiFszYaV0rWuJAxNcDkRuuMvWoK3XDR74ntZoiKN7mOa14ncSxxaQ14GDMgkG3UgDTELpXJHoSimhrJa2Jj2Q7E4n35jXbQOORFhkCexanrnqu6grpKd1y0HFE4/pwuPMPaM2nraUAIULc+VrQsNLpIxU8bY49jE7C29sRL7nM9Q9i0xADDV788p/3iD+KxfXS+RdXvzyn/eIP4rF9dIAEIQgAQhCAE07Oc7tPeiNpXsx55+se9ZBYNlmZoX0PHH3LEZ7/AB49aHFZMCN2Bynl3bzKT60/dEkmvf8Akuhv/FL/AOtbFy40rnspMDSbOmv1ZRWSGn1uYaOmpqnRYqBTMLWOdOW77XOFrcr2HE7lrYdpU0hEqFWbzRi2vsytyJ0zjpZrwOZFFK6R3BrS0tFzwuSPYehXuSidsmlqzBump6vZjpDpWOaB6lQ0rrlUOp301JRxUUEmUghF3yDcQ6Q2uCMjle2V7ZLXNCOqqSojnhaWyRm7b2IOVi1wvm0gkEdadmXM58NW+iXRiYC2Rytv6rb10XlQGGh0Ow5ObRXcOIuyC1/YfYs5dZ6WR5ml0Kx05OJxE7mxOk3lzorYTc5kEG/G61nWfSFXX1BnmZnYNa1uTWMF7MaCd2ZPWSUZlzD4at9EujHnKd+a6I//AD2f7Y1b5C4i2tnnPNhhpX7Vx80XcxwBPYxzv9K8drhHJBTxVOiWzmmhZCx7qhzbhrWgnCG5Xwg2zVDTmt9VNTmlp6WOjpnHnRwDN/TjflcGwvkL2zuMkZlzD4at9EujGHIzOBNXvwhzRRyOwHcW4r4T1EZJBpXXGmmgfGzRlJA57QBJGTiZmDdvN6retTaj6al0fJM51KZ2zQmJzTJg5pIJzAN8svWrdbpalfE9rNCsjc5jmseKl5LHFpDXgFudjY26kZlzD4at9EujLGoH+TaZ/wDBH/tmVmM/K+h/1q3Ro/1TUh7yA32x/TWv6A0vNTUdZTeTl/ljGsxYw3Z4Q8Xw2OLz+kblBqjpGp0fVsqI4y612vYTYSRu85hPDcCDwLQUZlzD4at9EujHfLj/AJsf3eHveufrZNf9ZHV1Zt3w7E7NjMGPHk3FnisN9+jgtbUhDTi7PcYavfnlP+8QfxWL66XyLq9+eU/7xB/FYvrpBwEIQgAQhCAFEvnO7T3oAWcnnHtPesHBYbVmy+tjH3+PYs2gevrWA8ePivR48fBRQM1HlJ1QqK9sAp5GRmMyF2N723Dgy1sLTfzStGPI5pH0iH76b8NdqDulSBW4VWlZENVs31OJHka0j6RB99N+GojyRaR9Ih++l/4Lt9Q7K3T3byqrnZ+PioVcVKLsrE4qT3k+pxsckOkfSIfvZvw178z+kfSIfvpvw12GefAMxn47VB5W7ikS7RyOz3+wxU5y1TfU5L8z+kfSIfvpvw0Dke0j6RD99N+GuvR1J45q6HZCybTxrqbEJRlHi+pxQ8j2kfSIfvpvw178zukfSIfvpvw12jisr+AmLEy8iPi+p9Ti3zOaR9Ih++m/DXg5HdI+kQ/fTfhrtd17fwVLv5HLy5vqcPl5Eq8m7pacm28ySk29cai+ZKt/aU325Pw13R3rWHjx/dceJmtiHdp6s4zorkarI6iGR0lPZk0bzZ8l7Ne1xtePM2C78lMW8do8XTZWsPUlNPMKqRUdgQhCsigQhCAFU3nHhme9RX8eMlJO7nO7T3qPx44FYM34maEdjIHx4zWr6W10fDUTxMpHzNpomTTPbLG2zHtLrhjrYiA1243yWz+PA4LQtZ9QJKuorZLWL4KcUx2hwuljDsbJGA2LTYN5w43CbSyt+IhO/A2tutlLghL542eUMa+Jsj2tc5rwCCGk3427VcdpunbO2B08QmfbDGXtDzfdZt7/ABWgaY1PqZpHu2Jw1NNBE+KOqjiZC6MFro33Y7HFniGDMdCaQ6AqIKiUCngnjmqoajbzPBMTWMY0twEY3SNLOYRlzrmycoxSvcXdvQY6H13gqSQXxxSNdMwROlaX4Ynua6S2RsQ0nduB6F5o3XWkmhfMJmMZG8scXvaLHEWtOTzk6xLekZpFo7VKWMUpdGwPj0jPUSkOZfYybUNN/wBI2czLq6lQGgKltLsTACYqx88ckVQ1kjg98rhJESMLXNxAYX5EOO6yrT7m7bfqvP8AwNjntaxtektZKdrWSOniEb/McZG4X9OE3zS9+t8LamSGV7IwxsTmvfI0CTahxAaD0W33O9a9T6CqotjK6CGZ4gmhfEDHGGmSUva/IBhJGT7AXz3qSt1Sle2s/JQ3lo4IYQ2wa2RjCHNYHZsaDhtfoHQszJRcm5SvfzX1W/HPfgWs00lZe7G4jTMIk2ZljEl7YMbcV8OO2G9/N53YiTW6EUs00L4p9jhxNbPG0AucGjFI44W79532yWtR6qSO8uxBrTUQwxxPJBILafZu3ZgYvaEsGptQ+mnbs3NldTRQNx1LHh2CZkhDQ1gDGDCbXN8yLKxho0ou+bly42v78hdVza25m9UuuMLqmankcyJ8crYmB8jbzF0bX3Y055YgLXOaZ/K0Of5WPKUQnntynJAERz8/Mc3fmtA0xqzUyy1jGwxYKyene2d0jccLIhHd2C2InJ1gDvvfeFPVaCqxK9giY6F2lI67a7ZoOzxsJZsyL4hY9WWV1f8A6TV1JdSv4trG5waxUr5BE2ogMhxARiRpcS0kOGG97gh2XUUDWekEux8pg2uIM2e1Zixk2DcN74r5W3rRIdWZQYnYGBzdKSVTiC2+wcX2N95Nizm9SUaq17fK4HOu5r6ip8nYyWEmIzF5c6WEDbDIG+Jxwk7tyXGpCV3DW3+f4JOMlZPidjevLeP6/wBVBDN0qbH48fFQjUU9STi1oSRMzHaE0Spjsx2jvTVaWEtZlatwBCEK6IBCEIATTnnO7T39KxHjxuWdQ2zies9XFRhwtvHuXnpaSdzSWxl48DgltVrPBFt8byPJWsdPzXHC2QXYchz7jouQmI7VpusepVRO+r2E0LY62KJkofG5zmuiBDcBabWPEndmmU8rer9/6ISuthzVa90cUpjfIQ8OY135OQtYZGtdGXvDcLQQ4WJPT0Gy/WfX2OKRsMJD5RUwQyAseWNxuAc3aCzdoAb4b8N2RXmk9SXyR1jBIwGqfSObcO5vk7Yw4O6b4Da3SqNbqTO6SQMliED65tbhdG/aYw8OczEDbDkSDa+4bk2TppWb96eRBZr6DXWrTj4GsETWvlmlbDEHEhuJ1yXPIzwgAnJLItOyxCU1uyDY8BEsOIscHuw4SwkvaWuIvwsepX9Z9EmoYzA8RywytlicRiAe24s5uV2kEg9q1uXUuWQVDpHU7JJ2xNIhjc1nMmEznvJN3PdmL9ixnKjONptLXXe+62/b7/gu2mndL+BtUa4U7GhznSWLXPyhlJbG1xaZHgNuxlxvNrrKu1ypYnFj5CC0MLrRyODWvALXOcGkBpuM78VR1p1YmqnktlZs3QujwSCQhjySdqxrHAOdYgc7dZYVOqD3x1bdowGphp4m5GzTC3CSekHgkwhhrJyk9eF/NeXBX6E5Sq3dl76jKPXOlLJH7QhsJYJLxyAjaGzHWLblp4EZIZr/AEYyMjxZ4Y7FDKMBNsJfdnMabixNr+oqjpTVF8rqgh7RtxSAXa44fJ34nX6b8FLpTVV8wrAJGjyp9O5twebsQy4d03w5W6U2msMt2+HHb5fLzfQjJ1eXvXz+3UbVetFOJtgXu2geI77N+DakYhGZcODHbPDdJIteNrG4sAjwVbIPyrJrOY54aCLMFpDnzT5uWK11lUaoTyVgmdKx7W1TKhmISGRsbf8AsNGLA1gzNwLk71FLqfMNowyxbN1a2rZzXYx+UD3sdnbcABb+ibKOHSzX5f54EE6m1i7onWpri5spDXmrnp4Wsa4l4iI5xAvawzLsgOpbFHEL3DRc7yBme08VqFDqhJFU+URyNxmedzwQS19PM4OwfRe0i4cPWn1Xq/BK7HJHidYC+J4yG7IOAVabpZlkenl7X5Gxz28SHbCopZDi3rKLdlwXkozUpO8dAS1JaWQhwz4jvWyLWYPOb9Yd4WzLb7Jbyy/YoYvdAhCFslIEIQgBRpvzT44qjHT4rAZJhpQXHrShzzisCvLY5pV25K60RrULunZFytiwM3rTf/mJpqir2riYYY6XZsaG4jJMXiwJtvIHnGwsTktoqrmw6Uvq+T2OoM7nveDO2ntYN/Jvpy5zHtvcOzdmCLEZLuHiqtd2Vklb1X9iNVuFNc7is68bYxBhfE7y2GnkaNjNfaNc9oxtcW4HAec03BaRZWoNcnTMkdHBOI9nUbGoLWmNz4WuuSASWNu02LgA61lfZqMA2LHMXujqo6q7YYomkxNLWxhkYADecSTmbkqvQ6lmIOjbVTeThs4jgs0NZtw4OxOGcjW4nFrXbieNloypU4vV+/fMrKcmjVaDXR74WbSGXbOpNu1xEYbMWtGNzQHDCLm9ja47Rdxq1pB9RSxyyNwOcwOO6xuAcbQCbNPAHNRu1SY10LcbiIKZ1KMgMTHta0uPQeb70x0FoV9PSbJsm1cxpEReAwABto2HDwuBnvzK83Vp0K0pKCs7+fnt6M0oOcLOW1v4EdLrmx7heKVsbopJxI4x22EfnSFoeXDOww2vzhlvWVNr1CWSvcyQbGEVGEPieXQl7WXGB5DXAubdrrEXVTVTVCdrtlJC5sM0MrKt0rKZrnFzchDLC4yP5xJu/hnvWz0vJwHU00MlQ5wlhEDS2GGMsYHB2I4GgvecIBJPDctan2bhs9rer9+9CpLE1bFeXX6OITY6KsHk4Y+a+x5kEguyU/lOOfNFzkb2sUy0rrXBT1LIXwS4ZHxRiW8YaXS2DSyNzxJI0EgOc1pAN+hWtJ6jMm8svK8eWwQwus0cwRBwDm9JOLiqVdybNkqHS+UPaHy08zm7ONx2kGAMG1IxiOzPMBsCb9S2Vh6KVsqKbqT5hSayNklc2KnqDEHzRNqQ1pi2sQOIEA4msuC0PIsSLLU9Da6SSwwbaKV0skD5GvtG1s7o83hgDhh4bwAVuUeqfk8hLKuZsBllmbTDCG7SW+PE8c58YLnODDle2+ySR6pMi8kaJHOFLFLG0kAYxIACTbcRbgsjtKOHhTcLf7s7eti3h3UlK5nqXpSSppI5ZGYXO6LBrxfzmgEkDhY55FP3iyV6saCNJAItq6Vrf8PE1rSxnBvN87O5uelMsyVk1FFSeRaN6fYuwu0sxJE9TscFhsLC6yjYnwUo2TISaepNHFzh1Ed6fJAx2Y+sO9P1vdnWtK3kZ+J3QIQhahUBCEIAX1zb3VeDRfEnepdKyYWH1pTQ1ryTdxsAvPYmrRhiFGors0aUJuneLsW2QjbWPBNWuHStZdI7ESDvKsxteW3zVfDY1QclGHFsbVoOVrsZ6Q0hHGxznua1rd7nGwGdsz2kKj8pxtJaXAG17ndmMVgewg9hVSKm2oIcMTTkQ4XB7Qciq8z3CYgQCRuEAEYb2sbg34WJFuvts1Yp1bScbXCNGMdLkM1fEZDzxvtln4HWrUek4B/3W+3qv3Je6mcX3NMMN7DDhvbLddvDndG4ItgJIpANxGY/VA3EZHhlv9WdCFNQbk48eZbaTSSf4G7NNQA22rTnbI8cgAfaFdh1jp8gJG36Bnwv3LVxMTcGmG/KwaOsXy7c1nAcQOGDMOw4QBut52Y3cFZp4yUPkSYqWGjLe/obO7WSAOwl1jcgAjDexIuCbAi4I7Ql1drQ39FzbC+4kmwJBNrbuafBS+qcXB3/AE7RbCBcNdiJuHu3DFub1559CrPab/m3Xfm9f0d//IqWJxdWSyp9GkcpYemtS9HpJsly12Kxzzus2vSravHmwEX6CPabBW6OZzr424De1ukcD46FhylK93+UW8iS0GfyoGjzViNJ9AVZ7b+vvRHHkmfEV3K19BXdw5Fg6TKy8rK8pqPGbWTNuh+tXKFLE1lmT0EznShoLo6g42/Wb3hbUkXydZwPQR3p6t3sunUpqan5FDFSjK2UEIQtcpghCEAKq+mMpw3tnmqz9G7JhN7qLSFW4THCbWyPtUtXJcNaXbyvM1Z0ZznLL4lpe5qRjOKir6Mr0dLjIHt7E6kaGsIA4WA6zkFHSQtYMjv6SpX2JGe43+Cu4XDqjT4ZmIq1M8vIp1lE8U7mRP2b7Cz8IfhNwScJyOVx60obRyvkc5s2EEDLADmBYkXPHoWySPFjmFWEbGMuPWu1qSvHLZJI7TqtJ82IpKKe5/6jIAZljb77uGVrZZX6yqhp5MNhLc3HOLeAbhOV+J53amNRPc9Sxa1Ydas6jtHY0IXSuxV5DJZwMpJIaGnDa1iScgc7rOhopgbbc+a4A4Bvwusbm988J9SvvYsI3WPtH8lVjNwmn58kNcrpkHkErs9sbm9rN3X9frHRdZ/JMtxeYkAg2t23abnMG6Z0rgCGnf4H8ljLMb7vYr2mS8vwIzyvZFQsAUL1efHcdCpOy3rOrQyjoO564qywc3tVIm6ZaMiDrX6c1LDf1KmVcTlTwxuM9G0uFtzvKurxBcvZUqcaUFFGLKTk7sq1kti0dJHemKUVXOe23AjvTdGGk5Tn+wVVaMQQhCuiAQhCAFD9E4nucTvcT71WkoMUmG+Q/mrr6kguz4nvS2CvAe4k7yvNYhYaLUWt3qadPvGm78C47QreBsqb9HODrDNWxpVvSvW17d9widPCT+Wy+x2Mq0dyajogGc4ZqpVw4GnrPuA/qrLa7oKraTku0HtTK/dKj4OCIQz5/FxF7W3Ur223Ip5Ob2b1LJ08FlQgnC5cb1sQAHiq7hmFdcbi6plvt3+rgkVo2tYnBjCibYgu3dPURZevOdutSQuGEXF8lnJz8hlbctWMP6aSZUcvFdld4VKoYr2GyiMVyqtannVh0JWF4avWSkA29ysTQWOeQVmgp7nJo68/eqVPDSc8idhsqiUbsWCeTpcshO88StgNMBwWOBnEK5/xlSO9RifiYv8ASUaWlfzTiO8d4WypVE8ZDrCar0HZ1KNOLUXyM/EzcmrghCFplUEIQgBVpFmEE9qUMoiQmGkpy44fpfzU8VO625ear0Y4is7LRGpTm6cF5iSTR54BT0FDzrOTQxu/VVV0tnKr8FSpTU3cZ30pqyM/IxjAGQ4nqRpS2HLrHsVuXmtPTk72HcqzW4rg8SSr9SklF047y92ERm21J8BOx+A34XsVccwZWNxvXlbBkVVpnWyWLrRl3b2LvzrMiWeXJQxuyspJF4RZKndyvcmrJWMo5ypRKexVohmrkEN3ADpz7E+i5z0ITsi3Swm13Zk8OgdfWvZId9uHerxiCpU0l3OJ3EB1ujwFuSoxgowfHiUFNyvIqT7xu3+DZNaSEMb7yqNNFjffK2RNt2W4Jm9GDp6yqdDlaW0SGTNVJArhCqPUq6uFMqxy88fWHetjWuFv5RvWR3hbGp9mX8afNEcV+kEIQtcpghCEAV3wtJ3D2LJDt6FWsk9BtzCOS9+oqsWXeCBx9wUk7sLr9IsVILAXSH4/C+HtDFpquJVrn+Orx3KGJ+Qtwy9Swq5rlZ0rDb3rOlNzrOxYUcsNSHSByS1oTOvhORPWVQjasvGRbq6lui1kMizd2qN6tubzVWI4JVSFicZXPYE10XHmXdgH80sZH0J/TQ4GAe3tWj2dSbnd7IrYmdlbmFTmw24iw9eSqSUgAFja5wm28i99/YrE5JLR9LPssszYv4Zb+m/9lrVIRqN3+39ynFuKCmgDW2CzesiV4QrCioxyoXe7uyKypv3K68qjIVRxGiH0yF18TLfrDvWwJEwc5vaO9PU3s9fO/sRxPAEIQtQqAhCEAQu3oQ7ehV2MIqhl2n2qtUVN2jsV5KKqA48I4lUsW5QV48dP4H0Um7MKSHG653BMWU4BuO9ewQBjQB/c9KkXaGHVOPi3OVKjk9NinWx3B6ePUErDLFPJxzSlTt6pY2ksyZYoS0seWuLKq1matZLOOnxHLj4uVSlSdRqw5Sy7mejKe7sR3Dd2q++RYus1oAVWaoAF1qxUcPTy3+5Ud6krlgtLsxvacuggqSlhLRnmSbn4JdoqvLpHA/pWw+r+/uTdMws4Vo97Hz99CNVSg8rMHDNek5LB4zXsqs3tcVYhkdkqb96syFVlm13dlqmrElOQHjt96cJLGcx2jvTpXsC/C0IxG6BCELQKwIQhAEZYjZqRCjkR25Hs1FJTHECLZb79CsoUZUoyVmdUmiq6N98sNu037l7s3/R9p+CsoUe5XNnc5Ulp3OFubn1n4Km7QzifOHtPwTdCVUwdOp82pONaUdhR8jHpHtKtw0haMsI7Lq4hEMHSpu8UEq05blJ9I48R49Sp1OiZHcW29fwTlC5UwVOorSv1CNeUdhA3QMgPnN9p+Ca00L8NpMJI4i+faLb1aQo0MDSoO8L9Ts68p/MQmBeSQE9CnQrTpxYrMyi+iceI96jGjXdLff8ABMkJLwlN6sYq0kL2UDgRu3jp+CYIQm06UafykJTctwQhCaQBCEIAEIQgAQhCABCEIAEIQgAQhCABCEIAEIQgAQhCABCEIAEIQgAQhCAP/9k="/>
          <p:cNvSpPr>
            <a:spLocks noChangeAspect="1" noChangeArrowheads="1"/>
          </p:cNvSpPr>
          <p:nvPr/>
        </p:nvSpPr>
        <p:spPr bwMode="auto">
          <a:xfrm>
            <a:off x="215900" y="-1068388"/>
            <a:ext cx="1809750" cy="2524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7663363" y="1383767"/>
            <a:ext cx="13965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>Nomen</a:t>
            </a:r>
            <a:endParaRPr lang="ru-RU" sz="2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725325" y="657007"/>
            <a:ext cx="51845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b="1" dirty="0"/>
              <a:t>Untersuchungsmaterial</a:t>
            </a:r>
            <a:endParaRPr lang="ru-RU" sz="3600" dirty="0"/>
          </a:p>
        </p:txBody>
      </p:sp>
      <p:pic>
        <p:nvPicPr>
          <p:cNvPr id="8" name="Рисунок 7" descr="D:\Users\georg\AppData\Local\Temp\FineReader11\media\image1.jpe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991" y="2492895"/>
            <a:ext cx="817383" cy="1160523"/>
          </a:xfrm>
          <a:prstGeom prst="rect">
            <a:avLst/>
          </a:prstGeom>
          <a:noFill/>
        </p:spPr>
      </p:pic>
      <p:pic>
        <p:nvPicPr>
          <p:cNvPr id="11" name="Рисунок 10" descr="D:\Users\georg\AppData\Local\Temp\FineReader11\media\image2.jpe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992" y="4416342"/>
            <a:ext cx="756084" cy="1110589"/>
          </a:xfrm>
          <a:prstGeom prst="rect">
            <a:avLst/>
          </a:prstGeom>
          <a:noFill/>
        </p:spPr>
      </p:pic>
      <p:pic>
        <p:nvPicPr>
          <p:cNvPr id="12" name="Рисунок 11" descr="D:\Users\georg\AppData\Local\Temp\FineReader11\media\image3.jpe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1202" y="2484904"/>
            <a:ext cx="826542" cy="1168514"/>
          </a:xfrm>
          <a:prstGeom prst="rect">
            <a:avLst/>
          </a:prstGeom>
          <a:noFill/>
        </p:spPr>
      </p:pic>
      <p:pic>
        <p:nvPicPr>
          <p:cNvPr id="15" name="Рисунок 14" descr="D:\Users\georg\AppData\Local\Temp\FineReader11\media\image5.jpe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9932" y="4414411"/>
            <a:ext cx="899820" cy="1112520"/>
          </a:xfrm>
          <a:prstGeom prst="rect">
            <a:avLst/>
          </a:prstGeom>
          <a:noFill/>
        </p:spPr>
      </p:pic>
      <p:pic>
        <p:nvPicPr>
          <p:cNvPr id="16" name="Рисунок 15" descr="D:\Users\georg\AppData\Local\Temp\FineReader11\media\image4.jpe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73174"/>
            <a:ext cx="2016224" cy="2147714"/>
          </a:xfrm>
          <a:prstGeom prst="rect">
            <a:avLst/>
          </a:prstGeom>
          <a:noFill/>
        </p:spPr>
      </p:pic>
      <p:pic>
        <p:nvPicPr>
          <p:cNvPr id="17" name="Рисунок 16" descr="D:\Users\georg\AppData\Local\Temp\FineReader11\media\image1.jpe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9362" y="3140969"/>
            <a:ext cx="2331030" cy="316835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934877" y="2771637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u="sng" dirty="0" smtClean="0"/>
              <a:t>Streben</a:t>
            </a:r>
            <a:r>
              <a:rPr lang="de-DE" dirty="0" smtClean="0"/>
              <a:t> ist </a:t>
            </a:r>
            <a:r>
              <a:rPr lang="de-DE" b="1" u="sng" dirty="0" smtClean="0"/>
              <a:t>Leben</a:t>
            </a:r>
            <a:endParaRPr lang="de-DE" dirty="0"/>
          </a:p>
        </p:txBody>
      </p:sp>
      <p:sp>
        <p:nvSpPr>
          <p:cNvPr id="4" name="TextBox 3"/>
          <p:cNvSpPr txBox="1"/>
          <p:nvPr/>
        </p:nvSpPr>
        <p:spPr>
          <a:xfrm rot="18663739">
            <a:off x="5983764" y="5116979"/>
            <a:ext cx="39151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u="sng" dirty="0" smtClean="0"/>
              <a:t>Lesen</a:t>
            </a:r>
            <a:r>
              <a:rPr lang="de-DE" dirty="0" smtClean="0"/>
              <a:t> ohne </a:t>
            </a:r>
            <a:r>
              <a:rPr lang="de-DE" b="1" u="sng" dirty="0" smtClean="0"/>
              <a:t>Nachdenken</a:t>
            </a:r>
            <a:r>
              <a:rPr lang="de-DE" dirty="0" smtClean="0"/>
              <a:t> macht stumm </a:t>
            </a:r>
            <a:endParaRPr lang="de-DE" dirty="0"/>
          </a:p>
        </p:txBody>
      </p:sp>
      <p:sp>
        <p:nvSpPr>
          <p:cNvPr id="5" name="TextBox 4"/>
          <p:cNvSpPr txBox="1"/>
          <p:nvPr/>
        </p:nvSpPr>
        <p:spPr>
          <a:xfrm rot="19943657">
            <a:off x="3841449" y="3165425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u="sng" dirty="0" smtClean="0"/>
              <a:t>Arbeit</a:t>
            </a:r>
            <a:r>
              <a:rPr lang="de-DE" dirty="0" smtClean="0"/>
              <a:t> ist des </a:t>
            </a:r>
            <a:r>
              <a:rPr lang="de-DE" b="1" u="sng" dirty="0" smtClean="0"/>
              <a:t>Lebens</a:t>
            </a:r>
            <a:r>
              <a:rPr lang="de-DE" dirty="0" smtClean="0"/>
              <a:t> </a:t>
            </a:r>
            <a:r>
              <a:rPr lang="de-DE" b="1" u="sng" dirty="0" smtClean="0"/>
              <a:t>Würze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7" name="TextBox 6"/>
          <p:cNvSpPr txBox="1"/>
          <p:nvPr/>
        </p:nvSpPr>
        <p:spPr>
          <a:xfrm rot="19436048">
            <a:off x="4030312" y="5116980"/>
            <a:ext cx="3371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u="sng" dirty="0" smtClean="0"/>
              <a:t>Lehre</a:t>
            </a:r>
            <a:r>
              <a:rPr lang="de-DE" dirty="0" smtClean="0"/>
              <a:t> tut viel, das </a:t>
            </a:r>
            <a:r>
              <a:rPr lang="de-DE" b="1" u="sng" dirty="0" smtClean="0"/>
              <a:t>Leben</a:t>
            </a:r>
            <a:r>
              <a:rPr lang="de-DE" dirty="0" smtClean="0"/>
              <a:t> mehr</a:t>
            </a:r>
            <a:endParaRPr lang="de-DE" dirty="0"/>
          </a:p>
        </p:txBody>
      </p:sp>
      <p:sp>
        <p:nvSpPr>
          <p:cNvPr id="18" name="TextBox 17"/>
          <p:cNvSpPr txBox="1"/>
          <p:nvPr/>
        </p:nvSpPr>
        <p:spPr>
          <a:xfrm rot="19764898">
            <a:off x="2913256" y="4252226"/>
            <a:ext cx="4493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u="sng" dirty="0" smtClean="0"/>
              <a:t>Wiederholun</a:t>
            </a:r>
            <a:r>
              <a:rPr lang="de-DE" b="1" dirty="0" smtClean="0"/>
              <a:t>g</a:t>
            </a:r>
            <a:r>
              <a:rPr lang="de-DE" dirty="0" smtClean="0"/>
              <a:t> ist die Mutter des </a:t>
            </a:r>
            <a:r>
              <a:rPr lang="de-DE" b="1" u="sng" dirty="0" smtClean="0"/>
              <a:t>Studierens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20" name="TextBox 19"/>
          <p:cNvSpPr txBox="1"/>
          <p:nvPr/>
        </p:nvSpPr>
        <p:spPr>
          <a:xfrm rot="18252886">
            <a:off x="2156910" y="4544400"/>
            <a:ext cx="21912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>die Ableitung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6915" y="3816388"/>
            <a:ext cx="20472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>die Forschung</a:t>
            </a:r>
            <a:endParaRPr lang="de-DE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gerian" pitchFamily="82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7504" y="6124655"/>
            <a:ext cx="2252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lgerian" pitchFamily="82" charset="0"/>
              </a:rPr>
              <a:t>der Studierende </a:t>
            </a:r>
            <a:endParaRPr lang="de-DE" dirty="0">
              <a:solidFill>
                <a:schemeClr val="accent1">
                  <a:lumMod val="60000"/>
                  <a:lumOff val="40000"/>
                </a:schemeClr>
              </a:solidFill>
              <a:latin typeface="Algerian" pitchFamily="82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 rot="19504983">
            <a:off x="2245144" y="2884494"/>
            <a:ext cx="24520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>die Untersuchun</a:t>
            </a:r>
            <a:r>
              <a:rPr lang="de-DE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>g</a:t>
            </a:r>
            <a:endParaRPr lang="ru-RU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07504" y="5738927"/>
            <a:ext cx="22962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FF00"/>
                </a:solidFill>
                <a:latin typeface="Algerian" pitchFamily="82" charset="0"/>
              </a:rPr>
              <a:t>die Wortbildung</a:t>
            </a:r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360456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03648" y="194400"/>
            <a:ext cx="66029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b="1" dirty="0"/>
              <a:t>Grundbegriffe der </a:t>
            </a:r>
            <a:r>
              <a:rPr lang="de-DE" sz="3600" b="1" dirty="0" smtClean="0"/>
              <a:t>Wortbildung</a:t>
            </a:r>
            <a:endParaRPr lang="ru-RU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7605424" y="1006666"/>
            <a:ext cx="13965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>Nomen</a:t>
            </a:r>
            <a:endParaRPr lang="ru-RU" sz="2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724" y="1916832"/>
            <a:ext cx="26970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de-DE" dirty="0"/>
              <a:t>Wortwurzeln und Wortstämme, </a:t>
            </a:r>
            <a:endParaRPr lang="de-DE" dirty="0" smtClean="0"/>
          </a:p>
          <a:p>
            <a:pPr marL="285750" indent="-285750">
              <a:buFont typeface="Wingdings" pitchFamily="2" charset="2"/>
              <a:buChar char="ü"/>
            </a:pPr>
            <a:r>
              <a:rPr lang="de-DE" dirty="0" smtClean="0"/>
              <a:t>Wortbildungsmittel,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de-DE" dirty="0" smtClean="0"/>
              <a:t>Wortbildungsart</a:t>
            </a:r>
            <a:r>
              <a:rPr lang="de-DE" dirty="0"/>
              <a:t>, </a:t>
            </a:r>
            <a:endParaRPr lang="de-DE" dirty="0" smtClean="0"/>
          </a:p>
          <a:p>
            <a:pPr marL="285750" indent="-285750">
              <a:buFont typeface="Wingdings" pitchFamily="2" charset="2"/>
              <a:buChar char="ü"/>
            </a:pPr>
            <a:r>
              <a:rPr lang="de-DE" dirty="0" smtClean="0"/>
              <a:t>Wortbildungstyp</a:t>
            </a:r>
            <a:r>
              <a:rPr lang="de-DE" dirty="0"/>
              <a:t>, </a:t>
            </a:r>
            <a:endParaRPr lang="de-DE" dirty="0" smtClean="0"/>
          </a:p>
          <a:p>
            <a:pPr marL="285750" indent="-285750">
              <a:buFont typeface="Wingdings" pitchFamily="2" charset="2"/>
              <a:buChar char="ü"/>
            </a:pPr>
            <a:r>
              <a:rPr lang="de-DE" dirty="0" smtClean="0"/>
              <a:t>Wortbildungsmethode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4705119" y="3300990"/>
            <a:ext cx="2537636" cy="918874"/>
          </a:xfrm>
          <a:prstGeom prst="ellipse">
            <a:avLst/>
          </a:prstGeom>
          <a:gradFill>
            <a:gsLst>
              <a:gs pos="0">
                <a:srgbClr val="FFC000"/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de-DE" dirty="0" smtClean="0">
                <a:solidFill>
                  <a:schemeClr val="accent2">
                    <a:lumMod val="50000"/>
                  </a:schemeClr>
                </a:solidFill>
              </a:rPr>
              <a:t>Wortwurzeln </a:t>
            </a:r>
            <a:r>
              <a:rPr lang="de-DE" dirty="0">
                <a:solidFill>
                  <a:schemeClr val="accent2">
                    <a:lumMod val="50000"/>
                  </a:schemeClr>
                </a:solidFill>
              </a:rPr>
              <a:t>und Wortstämme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3114072" y="3004770"/>
            <a:ext cx="1490700" cy="1224135"/>
          </a:xfrm>
          <a:prstGeom prst="ellipse">
            <a:avLst/>
          </a:prstGeom>
          <a:gradFill>
            <a:gsLst>
              <a:gs pos="0">
                <a:srgbClr val="FFC000"/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u="sng" dirty="0">
                <a:solidFill>
                  <a:schemeClr val="accent2">
                    <a:lumMod val="50000"/>
                  </a:schemeClr>
                </a:solidFill>
              </a:rPr>
              <a:t>Präfixe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7380312" y="2995729"/>
            <a:ext cx="1490700" cy="1224135"/>
          </a:xfrm>
          <a:prstGeom prst="ellipse">
            <a:avLst/>
          </a:prstGeom>
          <a:gradFill>
            <a:gsLst>
              <a:gs pos="0">
                <a:srgbClr val="FFC000"/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u="sng" dirty="0" smtClean="0">
                <a:solidFill>
                  <a:schemeClr val="accent2">
                    <a:lumMod val="50000"/>
                  </a:schemeClr>
                </a:solidFill>
              </a:rPr>
              <a:t>Suffixe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 rot="604473">
            <a:off x="4139952" y="4509120"/>
            <a:ext cx="1490700" cy="720080"/>
          </a:xfrm>
          <a:prstGeom prst="ellipse">
            <a:avLst/>
          </a:prstGeom>
          <a:gradFill>
            <a:gsLst>
              <a:gs pos="0">
                <a:srgbClr val="FFC000"/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u="sng" dirty="0">
                <a:solidFill>
                  <a:schemeClr val="accent2">
                    <a:lumMod val="50000"/>
                  </a:schemeClr>
                </a:solidFill>
              </a:rPr>
              <a:t>Ablaut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 rot="20731175">
            <a:off x="6150518" y="4459017"/>
            <a:ext cx="1490700" cy="720080"/>
          </a:xfrm>
          <a:prstGeom prst="ellipse">
            <a:avLst/>
          </a:prstGeom>
          <a:gradFill>
            <a:gsLst>
              <a:gs pos="0">
                <a:srgbClr val="FFC000"/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u="sng" dirty="0">
                <a:solidFill>
                  <a:schemeClr val="accent2">
                    <a:lumMod val="50000"/>
                  </a:schemeClr>
                </a:solidFill>
              </a:rPr>
              <a:t>Umlaut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5008305" y="1988840"/>
            <a:ext cx="1931263" cy="1008112"/>
          </a:xfrm>
          <a:prstGeom prst="ellipse">
            <a:avLst/>
          </a:prstGeom>
          <a:gradFill>
            <a:gsLst>
              <a:gs pos="0">
                <a:srgbClr val="FFC000"/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u="sng" dirty="0">
                <a:solidFill>
                  <a:schemeClr val="accent2">
                    <a:lumMod val="50000"/>
                  </a:schemeClr>
                </a:solidFill>
              </a:rPr>
              <a:t>Lautwechsel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" y="4797459"/>
            <a:ext cx="3203848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/>
              <a:t>      </a:t>
            </a:r>
            <a:r>
              <a:rPr lang="de-DE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Wortbildungsarten</a:t>
            </a:r>
            <a:r>
              <a:rPr lang="de-DE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endParaRPr lang="de-DE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de-DE" sz="1600" u="sng" dirty="0" smtClean="0"/>
              <a:t>Ableitun</a:t>
            </a:r>
            <a:r>
              <a:rPr lang="de-DE" sz="1600" dirty="0" smtClean="0"/>
              <a:t>g </a:t>
            </a:r>
            <a:r>
              <a:rPr lang="de-DE" sz="1600" dirty="0"/>
              <a:t>oder </a:t>
            </a:r>
            <a:r>
              <a:rPr lang="de-DE" sz="1600" u="sng" dirty="0"/>
              <a:t>Derivation</a:t>
            </a:r>
            <a:r>
              <a:rPr lang="de-DE" sz="1600" dirty="0"/>
              <a:t> </a:t>
            </a:r>
            <a:endParaRPr lang="de-DE" sz="1600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de-DE" sz="1600" u="sng" dirty="0"/>
              <a:t>Konversion</a:t>
            </a:r>
            <a:r>
              <a:rPr lang="de-DE" sz="1600" dirty="0"/>
              <a:t> oder </a:t>
            </a:r>
            <a:r>
              <a:rPr lang="de-DE" sz="1600" u="sng" dirty="0"/>
              <a:t>Umsetzun</a:t>
            </a:r>
            <a:r>
              <a:rPr lang="de-DE" sz="1600" dirty="0"/>
              <a:t>g, </a:t>
            </a:r>
            <a:endParaRPr lang="de-DE" sz="1600" u="sng" dirty="0"/>
          </a:p>
          <a:p>
            <a:pPr marL="285750" indent="-285750">
              <a:buFont typeface="Wingdings" pitchFamily="2" charset="2"/>
              <a:buChar char="Ø"/>
            </a:pPr>
            <a:r>
              <a:rPr lang="de-DE" sz="1600" u="sng" dirty="0" smtClean="0"/>
              <a:t>Komposition,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de-DE" sz="1600" u="sng" dirty="0" smtClean="0"/>
              <a:t>Zusammenbildun</a:t>
            </a:r>
            <a:r>
              <a:rPr lang="de-DE" sz="1600" dirty="0" smtClean="0"/>
              <a:t>g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20053796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63364" y="742098"/>
            <a:ext cx="13965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>Nomen</a:t>
            </a:r>
            <a:endParaRPr lang="ru-RU" sz="2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11760" y="188640"/>
            <a:ext cx="4752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b="1" dirty="0" smtClean="0"/>
              <a:t>Wortbildungsprozesse</a:t>
            </a:r>
            <a:endParaRPr lang="ru-RU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2990920" y="1844824"/>
            <a:ext cx="6012160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de-DE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Ableitung </a:t>
            </a:r>
            <a:r>
              <a:rPr lang="de-DE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der </a:t>
            </a:r>
            <a:r>
              <a:rPr lang="de-DE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Nomen aus Verben </a:t>
            </a:r>
            <a:endParaRPr lang="de-DE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endParaRPr lang="de-DE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endParaRPr lang="de-D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endParaRPr lang="de-DE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endParaRPr lang="de-D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endParaRPr lang="de-DE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endParaRPr lang="de-DE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lvl="0" indent="-285750">
              <a:buFont typeface="Wingdings" pitchFamily="2" charset="2"/>
              <a:buChar char="Ø"/>
            </a:pPr>
            <a:r>
              <a:rPr lang="de-D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Anhängen </a:t>
            </a:r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von Affixen</a:t>
            </a:r>
            <a:r>
              <a:rPr lang="de-D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(Präfixen und Suffixen) – </a:t>
            </a:r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explizite Derivation</a:t>
            </a:r>
            <a:r>
              <a:rPr lang="de-D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</a:t>
            </a:r>
            <a:r>
              <a:rPr lang="ru-RU" sz="1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ярко выраженное словопроизводство</a:t>
            </a:r>
            <a:r>
              <a:rPr lang="de-D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);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lvl="0" indent="-285750">
              <a:buFont typeface="Wingdings" pitchFamily="2" charset="2"/>
              <a:buChar char="Ø"/>
            </a:pPr>
            <a:endParaRPr lang="de-DE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lvl="0" indent="-285750">
              <a:buFont typeface="Wingdings" pitchFamily="2" charset="2"/>
              <a:buChar char="Ø"/>
            </a:pPr>
            <a:r>
              <a:rPr lang="de-D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Suffixloses </a:t>
            </a:r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Verfahren</a:t>
            </a:r>
            <a:r>
              <a:rPr lang="de-D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de-D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Konversion</a:t>
            </a:r>
            <a:r>
              <a:rPr lang="de-D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), - </a:t>
            </a:r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implizite Derivation</a:t>
            </a:r>
            <a:r>
              <a:rPr lang="de-D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</a:t>
            </a:r>
            <a:r>
              <a:rPr lang="ru-RU" sz="1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ярко выраженное словопроизводство</a:t>
            </a:r>
            <a:r>
              <a:rPr lang="de-D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-33104" y="3447032"/>
            <a:ext cx="2915816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/>
              <a:t>            Ableitung – </a:t>
            </a:r>
          </a:p>
          <a:p>
            <a:endParaRPr lang="de-DE" sz="1600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de-DE" sz="1600" dirty="0" smtClean="0"/>
              <a:t>Prozess </a:t>
            </a:r>
            <a:r>
              <a:rPr lang="de-DE" sz="1600" dirty="0"/>
              <a:t>der </a:t>
            </a:r>
            <a:r>
              <a:rPr lang="de-DE" sz="1600" dirty="0" smtClean="0"/>
              <a:t>Bildung</a:t>
            </a:r>
          </a:p>
          <a:p>
            <a:r>
              <a:rPr lang="de-DE" sz="1600" dirty="0" smtClean="0"/>
              <a:t>eines </a:t>
            </a:r>
            <a:r>
              <a:rPr lang="de-DE" sz="1600" dirty="0"/>
              <a:t>abgeleiteten </a:t>
            </a:r>
            <a:r>
              <a:rPr lang="de-DE" sz="1600" dirty="0" smtClean="0"/>
              <a:t>Wortes</a:t>
            </a:r>
          </a:p>
          <a:p>
            <a:pPr marL="285750" indent="-285750">
              <a:buFont typeface="Wingdings" pitchFamily="2" charset="2"/>
              <a:buChar char="§"/>
            </a:pPr>
            <a:endParaRPr lang="de-DE" sz="1600" dirty="0" smtClean="0"/>
          </a:p>
          <a:p>
            <a:pPr>
              <a:buFont typeface="Wingdings" pitchFamily="2" charset="2"/>
              <a:buChar char="§"/>
            </a:pPr>
            <a:r>
              <a:rPr lang="de-DE" sz="1600" dirty="0" smtClean="0"/>
              <a:t>    das </a:t>
            </a:r>
            <a:r>
              <a:rPr lang="de-DE" sz="1600" dirty="0"/>
              <a:t>Resultat dieses </a:t>
            </a:r>
            <a:r>
              <a:rPr lang="de-DE" sz="1600" dirty="0" smtClean="0"/>
              <a:t>Vorganges, das </a:t>
            </a:r>
            <a:r>
              <a:rPr lang="de-DE" sz="1600" dirty="0"/>
              <a:t>abgeleitete </a:t>
            </a:r>
            <a:r>
              <a:rPr lang="de-DE" sz="1600" dirty="0" smtClean="0"/>
              <a:t>Wort</a:t>
            </a:r>
            <a:endParaRPr lang="ru-RU" sz="1600" dirty="0"/>
          </a:p>
        </p:txBody>
      </p:sp>
      <p:sp>
        <p:nvSpPr>
          <p:cNvPr id="8" name="TextBox 7"/>
          <p:cNvSpPr txBox="1"/>
          <p:nvPr/>
        </p:nvSpPr>
        <p:spPr>
          <a:xfrm rot="537717">
            <a:off x="3399456" y="5697526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das Lesen</a:t>
            </a:r>
            <a:endParaRPr lang="ru-RU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 rot="20848692">
            <a:off x="7380312" y="5620598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das Lernen</a:t>
            </a:r>
            <a:endParaRPr lang="ru-RU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 rot="20450428">
            <a:off x="3499504" y="2796596"/>
            <a:ext cx="1913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die Wiederholung</a:t>
            </a:r>
            <a:endParaRPr lang="ru-RU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 rot="468396">
            <a:off x="6948263" y="2796596"/>
            <a:ext cx="1383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der Gelehrte</a:t>
            </a:r>
            <a:endParaRPr lang="ru-RU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 rot="1262728">
            <a:off x="466064" y="5921894"/>
            <a:ext cx="1967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Substantivierungen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 rot="1207036">
            <a:off x="463263" y="2356130"/>
            <a:ext cx="1967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Substantivierungen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6727351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784" y="260648"/>
            <a:ext cx="4144888" cy="603920"/>
          </a:xfrm>
        </p:spPr>
        <p:txBody>
          <a:bodyPr/>
          <a:lstStyle/>
          <a:p>
            <a:r>
              <a:rPr lang="de-DE" sz="3600" b="1" dirty="0"/>
              <a:t>Suffigierung</a:t>
            </a: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7663364" y="742098"/>
            <a:ext cx="13965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>Nomen</a:t>
            </a:r>
            <a:endParaRPr lang="ru-RU" sz="2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3428" y="3284984"/>
            <a:ext cx="1530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Verbstamm + 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80376" y="3786216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i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e, el, er</a:t>
            </a:r>
            <a:r>
              <a:rPr lang="de-DE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,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 rot="21014512">
            <a:off x="1340436" y="4890764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i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er (ei), ling,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 rot="1259177">
            <a:off x="262434" y="5227070"/>
            <a:ext cx="1664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i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nis, sal, schaft,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368533" y="4336766"/>
            <a:ext cx="540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i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sel,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1938329" y="4372526"/>
            <a:ext cx="612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ung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3851920" y="1868696"/>
            <a:ext cx="47525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Suffigierung von Verb zu Nomen 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203848" y="2592951"/>
            <a:ext cx="5616624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itchFamily="34" charset="0"/>
              <a:buChar char="•"/>
            </a:pPr>
            <a:r>
              <a:rPr lang="de-DE" b="1" u="sng" dirty="0"/>
              <a:t>ohne Umlaut</a:t>
            </a:r>
            <a:r>
              <a:rPr lang="de-DE" b="1" dirty="0"/>
              <a:t>: </a:t>
            </a:r>
            <a:r>
              <a:rPr lang="de-DE" dirty="0" smtClean="0"/>
              <a:t>häufigste Art:</a:t>
            </a:r>
            <a:endParaRPr lang="ru-RU" dirty="0"/>
          </a:p>
          <a:p>
            <a:r>
              <a:rPr lang="de-DE" i="1" dirty="0"/>
              <a:t>malen+er=Maler; wohnen+ung= </a:t>
            </a:r>
            <a:r>
              <a:rPr lang="de-DE" i="1" dirty="0" smtClean="0"/>
              <a:t>Wohnung</a:t>
            </a:r>
            <a:r>
              <a:rPr lang="de-DE" b="1" i="1" dirty="0" smtClean="0"/>
              <a:t> 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de-DE" b="1" u="sng" dirty="0" smtClean="0"/>
              <a:t>Mit </a:t>
            </a:r>
            <a:r>
              <a:rPr lang="de-DE" b="1" u="sng" dirty="0"/>
              <a:t>Umlaut:</a:t>
            </a:r>
            <a:r>
              <a:rPr lang="de-DE" dirty="0"/>
              <a:t> </a:t>
            </a:r>
            <a:r>
              <a:rPr lang="de-DE" b="1" i="1" dirty="0" smtClean="0"/>
              <a:t>a</a:t>
            </a:r>
            <a:r>
              <a:rPr lang="de-DE" b="1" i="1" dirty="0"/>
              <a:t>, </a:t>
            </a:r>
            <a:r>
              <a:rPr lang="de-DE" b="1" i="1" dirty="0" smtClean="0"/>
              <a:t>o</a:t>
            </a:r>
            <a:r>
              <a:rPr lang="de-DE" dirty="0"/>
              <a:t>,</a:t>
            </a:r>
            <a:r>
              <a:rPr lang="de-DE" dirty="0" smtClean="0"/>
              <a:t> </a:t>
            </a:r>
            <a:r>
              <a:rPr lang="de-DE" b="1" i="1" dirty="0"/>
              <a:t>u</a:t>
            </a:r>
            <a:r>
              <a:rPr lang="de-DE" dirty="0"/>
              <a:t> des Verbstammes </a:t>
            </a:r>
            <a:r>
              <a:rPr lang="de-DE" dirty="0" smtClean="0"/>
              <a:t>umgelautet:</a:t>
            </a:r>
            <a:endParaRPr lang="ru-RU" dirty="0"/>
          </a:p>
          <a:p>
            <a:r>
              <a:rPr lang="de-DE" i="1" dirty="0"/>
              <a:t>tanzen+er=Tänzer;</a:t>
            </a:r>
            <a:r>
              <a:rPr lang="de-DE" b="1" dirty="0"/>
              <a:t> </a:t>
            </a:r>
            <a:r>
              <a:rPr lang="de-DE" i="1" dirty="0" smtClean="0"/>
              <a:t>ankommen+ling=Ankömmling</a:t>
            </a:r>
            <a:endParaRPr lang="ru-RU" dirty="0"/>
          </a:p>
          <a:p>
            <a:pPr marL="285750" indent="-285750">
              <a:buFont typeface="Arial" pitchFamily="34" charset="0"/>
              <a:buChar char="•"/>
            </a:pPr>
            <a:r>
              <a:rPr lang="de-DE" b="1" u="sng" dirty="0" smtClean="0"/>
              <a:t>Mit </a:t>
            </a:r>
            <a:r>
              <a:rPr lang="de-DE" b="1" u="sng" dirty="0"/>
              <a:t>Ablautstamm</a:t>
            </a:r>
            <a:r>
              <a:rPr lang="de-DE" b="1" dirty="0"/>
              <a:t>:</a:t>
            </a:r>
            <a:r>
              <a:rPr lang="de-DE" dirty="0"/>
              <a:t> </a:t>
            </a:r>
            <a:r>
              <a:rPr lang="de-DE" dirty="0" smtClean="0"/>
              <a:t>Präteritumsstamm </a:t>
            </a:r>
            <a:r>
              <a:rPr lang="de-DE" dirty="0"/>
              <a:t>unregelmäßiger </a:t>
            </a:r>
            <a:r>
              <a:rPr lang="de-DE" dirty="0" smtClean="0"/>
              <a:t>Verben:</a:t>
            </a:r>
            <a:endParaRPr lang="ru-RU" dirty="0"/>
          </a:p>
          <a:p>
            <a:r>
              <a:rPr lang="de-DE" i="1" dirty="0"/>
              <a:t>reiten ritt+er=Ritter</a:t>
            </a:r>
            <a:r>
              <a:rPr lang="de-DE" b="1" i="1" dirty="0"/>
              <a:t>; </a:t>
            </a:r>
            <a:r>
              <a:rPr lang="de-DE" i="1" dirty="0"/>
              <a:t>singen </a:t>
            </a:r>
            <a:r>
              <a:rPr lang="de-DE" i="1" dirty="0" smtClean="0"/>
              <a:t>sang+er=Sänger</a:t>
            </a:r>
            <a:endParaRPr lang="ru-RU" dirty="0"/>
          </a:p>
          <a:p>
            <a:pPr marL="285750" indent="-285750">
              <a:buFont typeface="Arial" pitchFamily="34" charset="0"/>
              <a:buChar char="•"/>
            </a:pPr>
            <a:r>
              <a:rPr lang="de-DE" b="1" u="sng" dirty="0" smtClean="0"/>
              <a:t>Fremdsuffixe</a:t>
            </a:r>
            <a:r>
              <a:rPr lang="de-DE" b="1" dirty="0"/>
              <a:t>: </a:t>
            </a:r>
            <a:r>
              <a:rPr lang="de-DE" dirty="0" smtClean="0"/>
              <a:t>Verben </a:t>
            </a:r>
            <a:r>
              <a:rPr lang="de-DE" dirty="0"/>
              <a:t>auf </a:t>
            </a:r>
            <a:r>
              <a:rPr lang="de-DE" b="1" i="1" dirty="0" smtClean="0"/>
              <a:t>ieren</a:t>
            </a:r>
            <a:r>
              <a:rPr lang="de-DE" dirty="0" smtClean="0"/>
              <a:t>:</a:t>
            </a:r>
            <a:endParaRPr lang="ru-RU" dirty="0"/>
          </a:p>
          <a:p>
            <a:r>
              <a:rPr lang="de-DE" i="1" dirty="0" smtClean="0"/>
              <a:t>konsumieren+ent=Konsument</a:t>
            </a:r>
            <a:r>
              <a:rPr lang="de-DE" b="1" i="1" dirty="0"/>
              <a:t>; </a:t>
            </a:r>
            <a:r>
              <a:rPr lang="de-DE" i="1" dirty="0"/>
              <a:t>transportieren+eur=Transporteur</a:t>
            </a:r>
            <a:r>
              <a:rPr lang="de-DE" b="1" i="1" dirty="0"/>
              <a:t>; </a:t>
            </a:r>
            <a:endParaRPr lang="ru-RU" dirty="0"/>
          </a:p>
          <a:p>
            <a:r>
              <a:rPr lang="de-DE" u="sng" dirty="0"/>
              <a:t>Alle Fremdsuffixe:</a:t>
            </a:r>
            <a:r>
              <a:rPr lang="de-DE" i="1" dirty="0"/>
              <a:t> </a:t>
            </a:r>
            <a:r>
              <a:rPr lang="de-DE" sz="1600" i="1" dirty="0"/>
              <a:t>ade, age, ament, and, ans, ant, am, ar, at, ate, ateur, ation, ator, atur, ee, e, ement, end, ens, ent, enz, erie, eur, euse, iment, ion, ist, it, iteur, ition, itor, itur, ium or, ur</a:t>
            </a:r>
            <a:endParaRPr lang="ru-RU" sz="1600" dirty="0"/>
          </a:p>
          <a:p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919974" y="4336766"/>
            <a:ext cx="900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Suffixe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-20548" y="1868696"/>
            <a:ext cx="283122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de-DE" sz="2400" b="1" dirty="0">
                <a:gradFill>
                  <a:gsLst>
                    <a:gs pos="80000">
                      <a:srgbClr val="FFFF00"/>
                    </a:gs>
                    <a:gs pos="42000">
                      <a:srgbClr val="FF0000"/>
                    </a:gs>
                  </a:gsLst>
                  <a:lin ang="5400000" scaled="0"/>
                </a:gradFill>
              </a:rPr>
              <a:t>explizite Derivation</a:t>
            </a:r>
            <a:r>
              <a:rPr lang="de-DE" sz="2400" dirty="0">
                <a:gradFill>
                  <a:gsLst>
                    <a:gs pos="80000">
                      <a:srgbClr val="FFFF00"/>
                    </a:gs>
                    <a:gs pos="42000">
                      <a:srgbClr val="FF0000"/>
                    </a:gs>
                  </a:gsLst>
                  <a:lin ang="5400000" scaled="0"/>
                </a:gradFill>
              </a:rPr>
              <a:t> </a:t>
            </a:r>
            <a:endParaRPr lang="ru-RU" sz="2400" b="1" cap="none" spc="0" dirty="0">
              <a:ln w="11430"/>
              <a:gradFill>
                <a:gsLst>
                  <a:gs pos="80000">
                    <a:srgbClr val="FFFF00"/>
                  </a:gs>
                  <a:gs pos="42000">
                    <a:srgbClr val="FF0000"/>
                  </a:gs>
                </a:gsLst>
                <a:lin ang="5400000" scaled="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0743086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7856"/>
            <a:ext cx="7772400" cy="1143000"/>
          </a:xfrm>
        </p:spPr>
        <p:txBody>
          <a:bodyPr/>
          <a:lstStyle/>
          <a:p>
            <a:r>
              <a:rPr lang="de-DE" sz="3600" b="1" dirty="0"/>
              <a:t>Kombinierte Derivation</a:t>
            </a:r>
            <a:r>
              <a:rPr lang="de-DE" sz="3600" dirty="0"/>
              <a:t>: </a:t>
            </a:r>
            <a:r>
              <a:rPr lang="de-DE" sz="3600" b="1" dirty="0" err="1"/>
              <a:t>Präfixal-suffixale</a:t>
            </a:r>
            <a:r>
              <a:rPr lang="de-DE" sz="3600" b="1" dirty="0"/>
              <a:t> Ableitung</a:t>
            </a:r>
            <a:r>
              <a:rPr lang="de-DE" sz="3600" dirty="0"/>
              <a:t> 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496" y="3717032"/>
            <a:ext cx="2438400" cy="2095872"/>
          </a:xfrm>
        </p:spPr>
        <p:txBody>
          <a:bodyPr/>
          <a:lstStyle/>
          <a:p>
            <a:pPr marL="0" indent="0">
              <a:buNone/>
            </a:pPr>
            <a:r>
              <a:rPr lang="de-DE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Präfigierung</a:t>
            </a:r>
          </a:p>
          <a:p>
            <a:pPr marL="0" indent="0">
              <a:buNone/>
            </a:pPr>
            <a:r>
              <a:rPr lang="de-DE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Das Präfix ist ein Wortteil, der vor ein anderes Wort gesetzt wird, wodurch ein neues Wort entsteht, z.B. </a:t>
            </a:r>
            <a:r>
              <a:rPr lang="de-DE" i="1" dirty="0" err="1">
                <a:solidFill>
                  <a:schemeClr val="tx1"/>
                </a:solidFill>
              </a:rPr>
              <a:t>ge+fühlen</a:t>
            </a:r>
            <a:r>
              <a:rPr lang="de-DE" i="1" dirty="0">
                <a:solidFill>
                  <a:schemeClr val="tx1"/>
                </a:solidFill>
              </a:rPr>
              <a:t>=Gefühl; </a:t>
            </a:r>
            <a:r>
              <a:rPr lang="de-DE" i="1" dirty="0" err="1">
                <a:solidFill>
                  <a:schemeClr val="tx1"/>
                </a:solidFill>
              </a:rPr>
              <a:t>ge+reden</a:t>
            </a:r>
            <a:r>
              <a:rPr lang="de-DE" i="1" dirty="0">
                <a:solidFill>
                  <a:schemeClr val="tx1"/>
                </a:solidFill>
              </a:rPr>
              <a:t>=Gerede</a:t>
            </a:r>
            <a:endParaRPr lang="ru-RU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96336" y="908720"/>
            <a:ext cx="13965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>Nomen</a:t>
            </a:r>
            <a:endParaRPr lang="ru-RU" sz="2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59831" y="1916832"/>
            <a:ext cx="5933077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Präfix „</a:t>
            </a:r>
            <a:r>
              <a:rPr lang="de-DE" b="1" i="1" dirty="0" err="1"/>
              <a:t>ge</a:t>
            </a:r>
            <a:r>
              <a:rPr lang="de-DE" b="1" i="1" dirty="0"/>
              <a:t>“</a:t>
            </a:r>
            <a:r>
              <a:rPr lang="de-DE" b="1" dirty="0"/>
              <a:t> + primärer Stamm + Suffix </a:t>
            </a:r>
            <a:r>
              <a:rPr lang="de-DE" b="1" i="1" dirty="0"/>
              <a:t>„e“ </a:t>
            </a:r>
            <a:r>
              <a:rPr lang="de-DE" b="1" dirty="0"/>
              <a:t>(</a:t>
            </a:r>
            <a:r>
              <a:rPr lang="de-DE" dirty="0"/>
              <a:t>selten</a:t>
            </a:r>
            <a:r>
              <a:rPr lang="de-DE" b="1" i="1" dirty="0"/>
              <a:t> „sel</a:t>
            </a:r>
            <a:r>
              <a:rPr lang="de-DE" b="1" i="1" dirty="0" smtClean="0"/>
              <a:t>“</a:t>
            </a:r>
            <a:r>
              <a:rPr lang="de-DE" b="1" dirty="0" smtClean="0"/>
              <a:t>)</a:t>
            </a:r>
            <a:endParaRPr lang="de-DE" i="1" dirty="0" smtClean="0"/>
          </a:p>
          <a:p>
            <a:r>
              <a:rPr lang="de-DE" i="1" dirty="0" err="1" smtClean="0"/>
              <a:t>ge+kritzeln+el</a:t>
            </a:r>
            <a:r>
              <a:rPr lang="de-DE" i="1" dirty="0" smtClean="0"/>
              <a:t>=Gekritzel; </a:t>
            </a:r>
            <a:r>
              <a:rPr lang="de-DE" i="1" dirty="0" err="1" smtClean="0"/>
              <a:t>ge+weben+e</a:t>
            </a:r>
            <a:r>
              <a:rPr lang="en-US" i="1" dirty="0" smtClean="0"/>
              <a:t>=</a:t>
            </a:r>
            <a:r>
              <a:rPr lang="de-DE" i="1" dirty="0" smtClean="0"/>
              <a:t>Gewebe; </a:t>
            </a:r>
            <a:r>
              <a:rPr lang="de-DE" i="1" dirty="0" err="1" smtClean="0"/>
              <a:t>ge+lehren+e</a:t>
            </a:r>
            <a:r>
              <a:rPr lang="en-US" i="1" dirty="0" smtClean="0"/>
              <a:t>=</a:t>
            </a:r>
            <a:r>
              <a:rPr lang="de-DE" i="1" dirty="0" smtClean="0"/>
              <a:t>Gelehrte; </a:t>
            </a:r>
            <a:r>
              <a:rPr lang="de-DE" i="1" dirty="0" err="1" smtClean="0"/>
              <a:t>ge+schreiben+sel</a:t>
            </a:r>
            <a:r>
              <a:rPr lang="de-DE" i="1" dirty="0" smtClean="0"/>
              <a:t>=Geschreibsel</a:t>
            </a:r>
            <a:endParaRPr lang="ru-RU" dirty="0"/>
          </a:p>
          <a:p>
            <a:endParaRPr lang="de-DE" dirty="0" smtClean="0"/>
          </a:p>
          <a:p>
            <a:r>
              <a:rPr lang="de-DE" dirty="0" smtClean="0"/>
              <a:t>Alle </a:t>
            </a:r>
            <a:r>
              <a:rPr lang="de-DE" dirty="0"/>
              <a:t>in dieser Weise abgeleiteten Nomen sind sächlich. Sie enden auf unbetontes </a:t>
            </a:r>
            <a:r>
              <a:rPr lang="de-DE" b="1" i="1" dirty="0"/>
              <a:t>el</a:t>
            </a:r>
            <a:r>
              <a:rPr lang="de-DE" dirty="0"/>
              <a:t> oder </a:t>
            </a:r>
            <a:r>
              <a:rPr lang="de-DE" b="1" i="1" dirty="0"/>
              <a:t>er.</a:t>
            </a:r>
            <a:endParaRPr lang="ru-RU" dirty="0"/>
          </a:p>
          <a:p>
            <a:r>
              <a:rPr lang="de-DE" i="1" dirty="0" err="1"/>
              <a:t>ge+mischen</a:t>
            </a:r>
            <a:r>
              <a:rPr lang="de-DE" i="1" dirty="0"/>
              <a:t>=Gemisch</a:t>
            </a:r>
            <a:r>
              <a:rPr lang="de-DE" b="1" dirty="0"/>
              <a:t>; </a:t>
            </a:r>
            <a:r>
              <a:rPr lang="de-DE" i="1" dirty="0" err="1"/>
              <a:t>ge+hören</a:t>
            </a:r>
            <a:r>
              <a:rPr lang="de-DE" i="1" dirty="0"/>
              <a:t>=Gehör</a:t>
            </a:r>
            <a:r>
              <a:rPr lang="de-DE" b="1" dirty="0"/>
              <a:t>; </a:t>
            </a:r>
            <a:r>
              <a:rPr lang="de-DE" i="1" dirty="0" err="1"/>
              <a:t>ge+lachen+er</a:t>
            </a:r>
            <a:r>
              <a:rPr lang="de-DE" i="1" dirty="0"/>
              <a:t>=Gelächter</a:t>
            </a:r>
            <a:r>
              <a:rPr lang="de-DE" b="1" dirty="0"/>
              <a:t>; </a:t>
            </a:r>
            <a:r>
              <a:rPr lang="de-DE" i="1" dirty="0" err="1"/>
              <a:t>ge+kritzeln+el</a:t>
            </a:r>
            <a:r>
              <a:rPr lang="de-DE" i="1" dirty="0"/>
              <a:t>=Gekritzel</a:t>
            </a:r>
            <a:endParaRPr lang="ru-RU" i="1" dirty="0"/>
          </a:p>
          <a:p>
            <a:endParaRPr lang="de-DE" b="1" dirty="0" smtClean="0"/>
          </a:p>
          <a:p>
            <a:r>
              <a:rPr lang="de-DE" b="1" dirty="0" smtClean="0"/>
              <a:t>Besonderheiten</a:t>
            </a:r>
            <a:r>
              <a:rPr lang="de-DE" b="1" dirty="0"/>
              <a:t>:</a:t>
            </a:r>
            <a:endParaRPr lang="ru-RU" i="1" dirty="0"/>
          </a:p>
          <a:p>
            <a:pPr lvl="0"/>
            <a:r>
              <a:rPr lang="de-DE" u="sng" dirty="0"/>
              <a:t>Umlaut:</a:t>
            </a:r>
            <a:r>
              <a:rPr lang="de-DE" dirty="0"/>
              <a:t> Bei Nomenstämmen mit </a:t>
            </a:r>
            <a:r>
              <a:rPr lang="de-DE" b="1" i="1" dirty="0"/>
              <a:t>a, o</a:t>
            </a:r>
            <a:r>
              <a:rPr lang="de-DE" dirty="0"/>
              <a:t> oder </a:t>
            </a:r>
            <a:r>
              <a:rPr lang="de-DE" b="1" i="1" dirty="0"/>
              <a:t>u</a:t>
            </a:r>
            <a:r>
              <a:rPr lang="de-DE" dirty="0"/>
              <a:t> wird manchmal umgelautet.</a:t>
            </a:r>
            <a:endParaRPr lang="ru-RU" dirty="0"/>
          </a:p>
          <a:p>
            <a:r>
              <a:rPr lang="de-DE" i="1" dirty="0" err="1"/>
              <a:t>ge+blasen+e</a:t>
            </a:r>
            <a:r>
              <a:rPr lang="de-DE" i="1" dirty="0"/>
              <a:t>=Gebläse</a:t>
            </a:r>
            <a:endParaRPr lang="ru-RU" dirty="0"/>
          </a:p>
          <a:p>
            <a:r>
              <a:rPr lang="de-DE" u="sng" dirty="0" smtClean="0"/>
              <a:t>Männliche </a:t>
            </a:r>
            <a:r>
              <a:rPr lang="de-DE" dirty="0" smtClean="0"/>
              <a:t>Nomen: Drei </a:t>
            </a:r>
            <a:r>
              <a:rPr lang="de-DE" dirty="0"/>
              <a:t>Personenbezeichnungen sind </a:t>
            </a:r>
            <a:r>
              <a:rPr lang="de-DE" dirty="0" smtClean="0"/>
              <a:t>männlich</a:t>
            </a:r>
            <a:r>
              <a:rPr lang="de-DE" i="1" dirty="0" smtClean="0"/>
              <a:t>- Gefährte</a:t>
            </a:r>
            <a:r>
              <a:rPr lang="de-DE" i="1" dirty="0"/>
              <a:t>, Gehilfe</a:t>
            </a:r>
            <a:r>
              <a:rPr lang="de-DE" dirty="0"/>
              <a:t>, </a:t>
            </a:r>
            <a:r>
              <a:rPr lang="de-DE" i="1" dirty="0"/>
              <a:t>Gespiele</a:t>
            </a:r>
            <a:r>
              <a:rPr lang="de-DE" i="1" dirty="0" smtClean="0"/>
              <a:t>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-20548" y="1868696"/>
            <a:ext cx="283122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de-DE" sz="2400" b="1" dirty="0">
                <a:gradFill>
                  <a:gsLst>
                    <a:gs pos="80000">
                      <a:srgbClr val="FFFF00"/>
                    </a:gs>
                    <a:gs pos="42000">
                      <a:srgbClr val="FF0000"/>
                    </a:gs>
                  </a:gsLst>
                  <a:lin ang="5400000" scaled="0"/>
                </a:gradFill>
              </a:rPr>
              <a:t>explizite Derivation</a:t>
            </a:r>
            <a:r>
              <a:rPr lang="de-DE" sz="2400" dirty="0">
                <a:gradFill>
                  <a:gsLst>
                    <a:gs pos="80000">
                      <a:srgbClr val="FFFF00"/>
                    </a:gs>
                    <a:gs pos="42000">
                      <a:srgbClr val="FF0000"/>
                    </a:gs>
                  </a:gsLst>
                  <a:lin ang="5400000" scaled="0"/>
                </a:gradFill>
              </a:rPr>
              <a:t> </a:t>
            </a:r>
            <a:endParaRPr lang="ru-RU" sz="2400" b="1" cap="none" spc="0" dirty="0">
              <a:ln w="11430"/>
              <a:gradFill>
                <a:gsLst>
                  <a:gs pos="80000">
                    <a:srgbClr val="FFFF00"/>
                  </a:gs>
                  <a:gs pos="42000">
                    <a:srgbClr val="FF0000"/>
                  </a:gs>
                </a:gsLst>
                <a:lin ang="5400000" scaled="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1311941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24328" y="836712"/>
            <a:ext cx="13965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>Nomen</a:t>
            </a:r>
            <a:endParaRPr lang="ru-RU" sz="2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19672" y="116632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b="1" dirty="0"/>
              <a:t>Konversion:</a:t>
            </a:r>
            <a:r>
              <a:rPr lang="de-DE" sz="3600" dirty="0"/>
              <a:t> </a:t>
            </a:r>
            <a:r>
              <a:rPr lang="de-DE" sz="3600" b="1" dirty="0"/>
              <a:t>Affixlose </a:t>
            </a:r>
            <a:r>
              <a:rPr lang="de-DE" sz="3600" b="1" dirty="0" smtClean="0"/>
              <a:t>Ableitung</a:t>
            </a:r>
            <a:endParaRPr lang="ru-RU" sz="3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1868696"/>
            <a:ext cx="2882520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de-DE" sz="2400" b="1" dirty="0" smtClean="0">
                <a:gradFill>
                  <a:gsLst>
                    <a:gs pos="80000">
                      <a:srgbClr val="FFFF00"/>
                    </a:gs>
                    <a:gs pos="42000">
                      <a:srgbClr val="FF0000"/>
                    </a:gs>
                  </a:gsLst>
                  <a:lin ang="5400000" scaled="0"/>
                </a:gradFill>
              </a:rPr>
              <a:t>implizite </a:t>
            </a:r>
            <a:r>
              <a:rPr lang="de-DE" sz="2400" b="1" dirty="0">
                <a:gradFill>
                  <a:gsLst>
                    <a:gs pos="80000">
                      <a:srgbClr val="FFFF00"/>
                    </a:gs>
                    <a:gs pos="42000">
                      <a:srgbClr val="FF0000"/>
                    </a:gs>
                  </a:gsLst>
                  <a:lin ang="5400000" scaled="0"/>
                </a:gradFill>
              </a:rPr>
              <a:t>Derivation</a:t>
            </a:r>
            <a:r>
              <a:rPr lang="de-DE" sz="2400" dirty="0">
                <a:gradFill>
                  <a:gsLst>
                    <a:gs pos="80000">
                      <a:srgbClr val="FFFF00"/>
                    </a:gs>
                    <a:gs pos="42000">
                      <a:srgbClr val="FF0000"/>
                    </a:gs>
                  </a:gsLst>
                  <a:lin ang="5400000" scaled="0"/>
                </a:gradFill>
              </a:rPr>
              <a:t> </a:t>
            </a:r>
            <a:endParaRPr lang="ru-RU" sz="2400" b="1" cap="none" spc="0" dirty="0">
              <a:ln w="11430"/>
              <a:gradFill>
                <a:gsLst>
                  <a:gs pos="80000">
                    <a:srgbClr val="FFFF00"/>
                  </a:gs>
                  <a:gs pos="42000">
                    <a:srgbClr val="FF0000"/>
                  </a:gs>
                </a:gsLst>
                <a:lin ang="5400000" scaled="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3068960"/>
            <a:ext cx="288252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Konversion</a:t>
            </a:r>
            <a:r>
              <a:rPr lang="de-DE" dirty="0" smtClean="0"/>
              <a:t> </a:t>
            </a:r>
          </a:p>
          <a:p>
            <a:pPr>
              <a:buFontTx/>
              <a:buChar char="-"/>
            </a:pPr>
            <a:r>
              <a:rPr lang="de-DE" dirty="0" smtClean="0"/>
              <a:t>der </a:t>
            </a:r>
            <a:r>
              <a:rPr lang="de-DE" dirty="0"/>
              <a:t>Übergang des </a:t>
            </a:r>
            <a:r>
              <a:rPr lang="de-DE" dirty="0" smtClean="0"/>
              <a:t>Wortes in </a:t>
            </a:r>
            <a:r>
              <a:rPr lang="de-DE" dirty="0"/>
              <a:t>eine neue </a:t>
            </a:r>
            <a:r>
              <a:rPr lang="de-DE" dirty="0" smtClean="0"/>
              <a:t>Wortart ohne Wortbildungselemente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 rot="1172027">
            <a:off x="1008722" y="4633072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lesen - Lesen</a:t>
            </a:r>
            <a:endParaRPr lang="ru-RU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 rot="1256827">
            <a:off x="130186" y="488795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lernen - Lernen</a:t>
            </a:r>
            <a:endParaRPr lang="ru-RU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03848" y="2132856"/>
            <a:ext cx="5940152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Verb zu </a:t>
            </a:r>
            <a:r>
              <a:rPr lang="de-DE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Nomen</a:t>
            </a:r>
          </a:p>
          <a:p>
            <a:pPr algn="ctr"/>
            <a:endParaRPr lang="de-DE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de-DE" b="1" dirty="0" smtClean="0"/>
              <a:t>Infinitiv </a:t>
            </a:r>
            <a:r>
              <a:rPr lang="de-DE" dirty="0" smtClean="0"/>
              <a:t>-</a:t>
            </a:r>
            <a:r>
              <a:rPr lang="de-D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dirty="0"/>
              <a:t>die Grundform des </a:t>
            </a:r>
            <a:r>
              <a:rPr lang="de-DE" dirty="0" smtClean="0"/>
              <a:t>Verbs (sächlich):</a:t>
            </a:r>
            <a:endParaRPr lang="ru-RU" dirty="0"/>
          </a:p>
          <a:p>
            <a:r>
              <a:rPr lang="de-DE" i="1" dirty="0"/>
              <a:t>essen-Essen</a:t>
            </a:r>
            <a:r>
              <a:rPr lang="de-DE" b="1" dirty="0"/>
              <a:t>; </a:t>
            </a:r>
            <a:r>
              <a:rPr lang="de-DE" i="1" dirty="0"/>
              <a:t>vermögen- Vermögen</a:t>
            </a:r>
            <a:r>
              <a:rPr lang="de-DE" b="1" dirty="0"/>
              <a:t>; </a:t>
            </a:r>
            <a:r>
              <a:rPr lang="de-DE" i="1" dirty="0"/>
              <a:t>aussehen-  Aussehen</a:t>
            </a:r>
            <a:r>
              <a:rPr lang="de-DE" b="1" dirty="0"/>
              <a:t>; </a:t>
            </a:r>
            <a:r>
              <a:rPr lang="de-DE" i="1" dirty="0"/>
              <a:t>Vorhaben- Vorhaben</a:t>
            </a:r>
            <a:endParaRPr lang="ru-RU" dirty="0"/>
          </a:p>
          <a:p>
            <a:pPr marL="285750" indent="-285750">
              <a:buFont typeface="Arial" pitchFamily="34" charset="0"/>
              <a:buChar char="•"/>
            </a:pPr>
            <a:r>
              <a:rPr lang="de-DE" dirty="0" smtClean="0"/>
              <a:t> </a:t>
            </a:r>
            <a:r>
              <a:rPr lang="de-DE" b="1" dirty="0" smtClean="0"/>
              <a:t>Verbstamm - </a:t>
            </a:r>
            <a:r>
              <a:rPr lang="de-DE" dirty="0"/>
              <a:t>Präsensstamm des Verbs </a:t>
            </a:r>
            <a:r>
              <a:rPr lang="de-DE" dirty="0" smtClean="0"/>
              <a:t>(männlich </a:t>
            </a:r>
            <a:r>
              <a:rPr lang="de-DE" dirty="0"/>
              <a:t>und </a:t>
            </a:r>
            <a:r>
              <a:rPr lang="de-DE" dirty="0" smtClean="0"/>
              <a:t>sächlich):</a:t>
            </a:r>
            <a:endParaRPr lang="ru-RU" dirty="0"/>
          </a:p>
          <a:p>
            <a:r>
              <a:rPr lang="de-DE" i="1" dirty="0"/>
              <a:t>stauen-Stau; bauen-Bau; stoppen-Stopp; chatten-Chat</a:t>
            </a:r>
            <a:endParaRPr lang="ru-RU" i="1" dirty="0"/>
          </a:p>
          <a:p>
            <a:pPr marL="285750" indent="-285750">
              <a:buFont typeface="Arial" pitchFamily="34" charset="0"/>
              <a:buChar char="•"/>
            </a:pPr>
            <a:r>
              <a:rPr lang="de-DE" b="1" dirty="0"/>
              <a:t>Verbstamm mit </a:t>
            </a:r>
            <a:r>
              <a:rPr lang="de-DE" b="1" dirty="0" smtClean="0"/>
              <a:t>Ablaut - </a:t>
            </a:r>
            <a:r>
              <a:rPr lang="de-DE" dirty="0" smtClean="0"/>
              <a:t>modifizierter</a:t>
            </a:r>
            <a:endParaRPr lang="ru-RU" dirty="0"/>
          </a:p>
          <a:p>
            <a:r>
              <a:rPr lang="de-DE" dirty="0" smtClean="0"/>
              <a:t>Präteritumsstamm oder </a:t>
            </a:r>
            <a:r>
              <a:rPr lang="de-DE" dirty="0" err="1" smtClean="0"/>
              <a:t>Perfektstamm</a:t>
            </a:r>
            <a:endParaRPr lang="de-DE" dirty="0" smtClean="0"/>
          </a:p>
          <a:p>
            <a:r>
              <a:rPr lang="de-DE" i="1" dirty="0" smtClean="0"/>
              <a:t>zwingen-zwang-Zwang</a:t>
            </a:r>
            <a:r>
              <a:rPr lang="de-DE" dirty="0"/>
              <a:t>; </a:t>
            </a:r>
            <a:r>
              <a:rPr lang="de-DE" i="1" dirty="0"/>
              <a:t>schneiden-schnitt-Schnitt</a:t>
            </a:r>
            <a:endParaRPr lang="ru-RU" dirty="0"/>
          </a:p>
          <a:p>
            <a:pPr marL="285750" indent="-285750">
              <a:buFont typeface="Arial" pitchFamily="34" charset="0"/>
              <a:buChar char="•"/>
            </a:pPr>
            <a:r>
              <a:rPr lang="de-DE" b="1" dirty="0"/>
              <a:t>Fremdes Perfekt </a:t>
            </a:r>
            <a:r>
              <a:rPr lang="de-DE" b="1" dirty="0" smtClean="0"/>
              <a:t>Partizip - </a:t>
            </a:r>
            <a:r>
              <a:rPr lang="de-DE" dirty="0"/>
              <a:t>Verben auf </a:t>
            </a:r>
            <a:r>
              <a:rPr lang="de-DE" i="1" dirty="0"/>
              <a:t>ieren</a:t>
            </a:r>
            <a:r>
              <a:rPr lang="de-DE" i="1" dirty="0" smtClean="0"/>
              <a:t>.</a:t>
            </a:r>
          </a:p>
          <a:p>
            <a:r>
              <a:rPr lang="de-DE" i="1" dirty="0" smtClean="0"/>
              <a:t>präfixieren-Präfix</a:t>
            </a:r>
            <a:r>
              <a:rPr lang="de-DE" i="1" dirty="0"/>
              <a:t>; suffigieren-Suffix; extrahieren- Extrakt</a:t>
            </a:r>
            <a:r>
              <a:rPr lang="de-DE" i="1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225301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utoShape 2" descr="data:image/jpeg;base64,/9j/4AAQSkZJRgABAQAAAQABAAD/2wCEAAkGBhQSEBUUExQUFRUUFBUVFBcUFRcXFxUSFxUWFRUVFRUYHCYeGBkjHBYUHy8gJCcpLCwsFR4xNTAqNSYrLCkBCQoKDgwOGg8PGiwkHyQsLy80LCwtLCwpLSwsLywsLiwsLCksLCwsLCwsKiwsLCwsLCwsLC8sLCwsLCwsKSwsLP/AABEIAQkAvgMBIgACEQEDEQH/xAAcAAACAgMBAQAAAAAAAAAAAAAABQMEAgYHAQj/xABLEAABAwICBQcHBwoFBAMAAAABAAIDBBESIQUGEzFBByJRYXGx8BQyVIGRodEVF2JykpPTIzRCUlN0s8Hh8TM1grLSJENzwxZEdf/EABoBAAIDAQEAAAAAAAAAAAAAAAADAgQFAQb/xAA0EQACAQIEAwYFAwQDAAAAAAAAAQIDEQQSITFBUZEFEyJhofAUMlJxsUKB0SPB4fEVM0P/2gAMAwEAAhEDEQA/AO4oQhAAhCEACEIQAIQhAAhCEACEIQAIQhAAhCEACEIQAIQhAAhCEACEIQAIQhAFaSsF7Ai433O71cVh5V9NvuS2pPPd9Y96hssWWPkpNWLqw6a3HHlf02+5e+U/SHuShoUjQpRx0n+n1YOguYz8o+kPcjyj6Q9yoN3LwlT+LfL1ZHufMYCo+kPcjyj6Q9yotWSksU+XqzndIu7c/rD3Lx1TYXLgB0myqALGcZW6fBQ8S7N29WCpK5cFXf8ATb7l75R9Ie5KSVm1yTHHN8PVk3h1zGflH0h7lgdING+RntHxVQHxuQ9gcOcL9oumPFSa8K63IqkuJa+UW/tGe1vxR8pN/aM9rfilcuiWO3XHZmPYVTl0M8brO9x96o1cfi6f/kn9m/8AY6OHpS/Vb9jYPlJv7Rntb8UfKTf2jPa34rUpIS3zgR2hYqg+36qdnT9WPWAi/wBX4Nxj0gy/+Iw3y3jf7VdWi0v+Iz6ze8Lelt9l4+WMjJyVrWKWKoKi1Z7ghCFrlQEIQgBDUu57vrHvWFlJOOe76zu9eNXmJK8n9zUT0QBqyaENb0FShMjE42eEqNa7rprxHo4RGSN8m1LwMGEWLMN74j9Jav8APlT+jT/aj+KeqM5q6WgpzitGdLHjx49akv0rmR5dKf0af7UfxXo5daf0af7UfxTFh6i4Ee8idPYFFO5c3HLxT+jT/aj+Khfy5U5/+vP9qP4rtShUy2SCNSN9WdGAWYauajlvp/R5/tR/Fejlxp/Rp/tR/FV44Sr9Ix1oczpoWQcuZDlzp/Rp/tR/FZDl1p/Rp/tR/FOWHqciDqx5nTLeP6r2/grmXz60/o0/2o/ig8utP6NP9qP4qfcVORzvInTTmMx/NVZdFxu3c09XwXOvn0p/Rp/tR/FZfPtT+jT/AGo/ilzwjqK04X6HVWUflZvLdDOa9pBBAc09B3hbUuSaP5bYJJo4xTzgvkYwEujIBc4NBOd+K62rGAwccMpZVa4uvWdS1+AIQhaRWBCEIARVA57vrHvKxDfHi6lnZznfWPescHavNyj4maaeiAM61mRlvXrR60PTUrIi2co5dvMpPrTd0S5Iuucu45lJ9afuiVSo8gotF6Pml0fFUyVMbi9zpHMOJmHM2BvfF1blr4b/AKkUqvzM5chdHp9X6DS0UnkET6SsiYZPJ3SF8czBvwOOYOYHCxIuLG4WclmhYamqnZPG2RrKOaRodfmyNdGA7I7xc+1WBZpaF4zcOwLd9fNCQwUWi5Io2sfPSl8zhe734YTidc7+c72oA0lC6lpibR9BS0Bfo2KofUUkcr3mVzDiwsxG2F1ySSeCpv1YotJ0ss2jWPp6inbjkpXuL2vZnnE453yNusWIFwUAc5Qt65KNE088tUaiFszYaV0rWuJAxNcDkRuuMvWoK3XDR74ntZoiKN7mOa14ncSxxaQ14GDMgkG3UgDTELpXJHoSimhrJa2Jj2Q7E4n35jXbQOORFhkCexanrnqu6grpKd1y0HFE4/pwuPMPaM2nraUAIULc+VrQsNLpIxU8bY49jE7C29sRL7nM9Q9i0xADDV788p/3iD+KxfXS+RdXvzyn/eIP4rF9dIAEIQgAQhCAE07Oc7tPeiNpXsx55+se9ZBYNlmZoX0PHH3LEZ7/AB49aHFZMCN2Bynl3bzKT60/dEkmvf8Akuhv/FL/AOtbFy40rnspMDSbOmv1ZRWSGn1uYaOmpqnRYqBTMLWOdOW77XOFrcr2HE7lrYdpU0hEqFWbzRi2vsytyJ0zjpZrwOZFFK6R3BrS0tFzwuSPYehXuSidsmlqzBump6vZjpDpWOaB6lQ0rrlUOp301JRxUUEmUghF3yDcQ6Q2uCMjle2V7ZLXNCOqqSojnhaWyRm7b2IOVi1wvm0gkEdadmXM58NW+iXRiYC2Rytv6rb10XlQGGh0Ow5ObRXcOIuyC1/YfYs5dZ6WR5ml0Kx05OJxE7mxOk3lzorYTc5kEG/G61nWfSFXX1BnmZnYNa1uTWMF7MaCd2ZPWSUZlzD4at9EujHnKd+a6I//AD2f7Y1b5C4i2tnnPNhhpX7Vx80XcxwBPYxzv9K8drhHJBTxVOiWzmmhZCx7qhzbhrWgnCG5Xwg2zVDTmt9VNTmlp6WOjpnHnRwDN/TjflcGwvkL2zuMkZlzD4at9EujGHIzOBNXvwhzRRyOwHcW4r4T1EZJBpXXGmmgfGzRlJA57QBJGTiZmDdvN6retTaj6al0fJM51KZ2zQmJzTJg5pIJzAN8svWrdbpalfE9rNCsjc5jmseKl5LHFpDXgFudjY26kZlzD4at9EujLGoH+TaZ/wDBH/tmVmM/K+h/1q3Ro/1TUh7yA32x/TWv6A0vNTUdZTeTl/ljGsxYw3Z4Q8Xw2OLz+kblBqjpGp0fVsqI4y612vYTYSRu85hPDcCDwLQUZlzD4at9EujHfLj/AJsf3eHveufrZNf9ZHV1Zt3w7E7NjMGPHk3FnisN9+jgtbUhDTi7PcYavfnlP+8QfxWL66XyLq9+eU/7xB/FYvrpBwEIQgAQhCAFEvnO7T3oAWcnnHtPesHBYbVmy+tjH3+PYs2gevrWA8ePivR48fBRQM1HlJ1QqK9sAp5GRmMyF2N723Dgy1sLTfzStGPI5pH0iH76b8NdqDulSBW4VWlZENVs31OJHka0j6RB99N+GojyRaR9Ih++l/4Lt9Q7K3T3byqrnZ+PioVcVKLsrE4qT3k+pxsckOkfSIfvZvw178z+kfSIfvpvw12GefAMxn47VB5W7ikS7RyOz3+wxU5y1TfU5L8z+kfSIfvpvw0Dke0j6RD99N+GuvR1J45q6HZCybTxrqbEJRlHi+pxQ8j2kfSIfvpvw178zukfSIfvpvw12jisr+AmLEy8iPi+p9Ti3zOaR9Ih++m/DXg5HdI+kQ/fTfhrtd17fwVLv5HLy5vqcPl5Eq8m7pacm28ySk29cai+ZKt/aU325Pw13R3rWHjx/dceJmtiHdp6s4zorkarI6iGR0lPZk0bzZ8l7Ne1xtePM2C78lMW8do8XTZWsPUlNPMKqRUdgQhCsigQhCAFU3nHhme9RX8eMlJO7nO7T3qPx44FYM34maEdjIHx4zWr6W10fDUTxMpHzNpomTTPbLG2zHtLrhjrYiA1243yWz+PA4LQtZ9QJKuorZLWL4KcUx2hwuljDsbJGA2LTYN5w43CbSyt+IhO/A2tutlLghL542eUMa+Jsj2tc5rwCCGk3427VcdpunbO2B08QmfbDGXtDzfdZt7/ABWgaY1PqZpHu2Jw1NNBE+KOqjiZC6MFro33Y7HFniGDMdCaQ6AqIKiUCngnjmqoajbzPBMTWMY0twEY3SNLOYRlzrmycoxSvcXdvQY6H13gqSQXxxSNdMwROlaX4Ynua6S2RsQ0nduB6F5o3XWkmhfMJmMZG8scXvaLHEWtOTzk6xLekZpFo7VKWMUpdGwPj0jPUSkOZfYybUNN/wBI2czLq6lQGgKltLsTACYqx88ckVQ1kjg98rhJESMLXNxAYX5EOO6yrT7m7bfqvP8AwNjntaxtektZKdrWSOniEb/McZG4X9OE3zS9+t8LamSGV7IwxsTmvfI0CTahxAaD0W33O9a9T6CqotjK6CGZ4gmhfEDHGGmSUva/IBhJGT7AXz3qSt1Sle2s/JQ3lo4IYQ2wa2RjCHNYHZsaDhtfoHQszJRcm5SvfzX1W/HPfgWs00lZe7G4jTMIk2ZljEl7YMbcV8OO2G9/N53YiTW6EUs00L4p9jhxNbPG0AucGjFI44W79532yWtR6qSO8uxBrTUQwxxPJBILafZu3ZgYvaEsGptQ+mnbs3NldTRQNx1LHh2CZkhDQ1gDGDCbXN8yLKxho0ou+bly42v78hdVza25m9UuuMLqmankcyJ8crYmB8jbzF0bX3Y055YgLXOaZ/K0Of5WPKUQnntynJAERz8/Mc3fmtA0xqzUyy1jGwxYKyene2d0jccLIhHd2C2InJ1gDvvfeFPVaCqxK9giY6F2lI67a7ZoOzxsJZsyL4hY9WWV1f8A6TV1JdSv4trG5waxUr5BE2ogMhxARiRpcS0kOGG97gh2XUUDWekEux8pg2uIM2e1Zixk2DcN74r5W3rRIdWZQYnYGBzdKSVTiC2+wcX2N95Nizm9SUaq17fK4HOu5r6ip8nYyWEmIzF5c6WEDbDIG+Jxwk7tyXGpCV3DW3+f4JOMlZPidjevLeP6/wBVBDN0qbH48fFQjUU9STi1oSRMzHaE0Spjsx2jvTVaWEtZlatwBCEK6IBCEIATTnnO7T39KxHjxuWdQ2zies9XFRhwtvHuXnpaSdzSWxl48DgltVrPBFt8byPJWsdPzXHC2QXYchz7jouQmI7VpusepVRO+r2E0LY62KJkofG5zmuiBDcBabWPEndmmU8rer9/6ISuthzVa90cUpjfIQ8OY135OQtYZGtdGXvDcLQQ4WJPT0Gy/WfX2OKRsMJD5RUwQyAseWNxuAc3aCzdoAb4b8N2RXmk9SXyR1jBIwGqfSObcO5vk7Yw4O6b4Da3SqNbqTO6SQMliED65tbhdG/aYw8OczEDbDkSDa+4bk2TppWb96eRBZr6DXWrTj4GsETWvlmlbDEHEhuJ1yXPIzwgAnJLItOyxCU1uyDY8BEsOIscHuw4SwkvaWuIvwsepX9Z9EmoYzA8RywytlicRiAe24s5uV2kEg9q1uXUuWQVDpHU7JJ2xNIhjc1nMmEznvJN3PdmL9ixnKjONptLXXe+62/b7/gu2mndL+BtUa4U7GhznSWLXPyhlJbG1xaZHgNuxlxvNrrKu1ypYnFj5CC0MLrRyODWvALXOcGkBpuM78VR1p1YmqnktlZs3QujwSCQhjySdqxrHAOdYgc7dZYVOqD3x1bdowGphp4m5GzTC3CSekHgkwhhrJyk9eF/NeXBX6E5Sq3dl76jKPXOlLJH7QhsJYJLxyAjaGzHWLblp4EZIZr/AEYyMjxZ4Y7FDKMBNsJfdnMabixNr+oqjpTVF8rqgh7RtxSAXa44fJ34nX6b8FLpTVV8wrAJGjyp9O5twebsQy4d03w5W6U2msMt2+HHb5fLzfQjJ1eXvXz+3UbVetFOJtgXu2geI77N+DakYhGZcODHbPDdJIteNrG4sAjwVbIPyrJrOY54aCLMFpDnzT5uWK11lUaoTyVgmdKx7W1TKhmISGRsbf8AsNGLA1gzNwLk71FLqfMNowyxbN1a2rZzXYx+UD3sdnbcABb+ibKOHSzX5f54EE6m1i7onWpri5spDXmrnp4Wsa4l4iI5xAvawzLsgOpbFHEL3DRc7yBme08VqFDqhJFU+URyNxmedzwQS19PM4OwfRe0i4cPWn1Xq/BK7HJHidYC+J4yG7IOAVabpZlkenl7X5Gxz28SHbCopZDi3rKLdlwXkozUpO8dAS1JaWQhwz4jvWyLWYPOb9Yd4WzLb7Jbyy/YoYvdAhCFslIEIQgBRpvzT44qjHT4rAZJhpQXHrShzzisCvLY5pV25K60RrULunZFytiwM3rTf/mJpqir2riYYY6XZsaG4jJMXiwJtvIHnGwsTktoqrmw6Uvq+T2OoM7nveDO2ntYN/Jvpy5zHtvcOzdmCLEZLuHiqtd2Vklb1X9iNVuFNc7is68bYxBhfE7y2GnkaNjNfaNc9oxtcW4HAec03BaRZWoNcnTMkdHBOI9nUbGoLWmNz4WuuSASWNu02LgA61lfZqMA2LHMXujqo6q7YYomkxNLWxhkYADecSTmbkqvQ6lmIOjbVTeThs4jgs0NZtw4OxOGcjW4nFrXbieNloypU4vV+/fMrKcmjVaDXR74WbSGXbOpNu1xEYbMWtGNzQHDCLm9ja47Rdxq1pB9RSxyyNwOcwOO6xuAcbQCbNPAHNRu1SY10LcbiIKZ1KMgMTHta0uPQeb70x0FoV9PSbJsm1cxpEReAwABto2HDwuBnvzK83Vp0K0pKCs7+fnt6M0oOcLOW1v4EdLrmx7heKVsbopJxI4x22EfnSFoeXDOww2vzhlvWVNr1CWSvcyQbGEVGEPieXQl7WXGB5DXAubdrrEXVTVTVCdrtlJC5sM0MrKt0rKZrnFzchDLC4yP5xJu/hnvWz0vJwHU00MlQ5wlhEDS2GGMsYHB2I4GgvecIBJPDctan2bhs9rer9+9CpLE1bFeXX6OITY6KsHk4Y+a+x5kEguyU/lOOfNFzkb2sUy0rrXBT1LIXwS4ZHxRiW8YaXS2DSyNzxJI0EgOc1pAN+hWtJ6jMm8svK8eWwQwus0cwRBwDm9JOLiqVdybNkqHS+UPaHy08zm7ONx2kGAMG1IxiOzPMBsCb9S2Vh6KVsqKbqT5hSayNklc2KnqDEHzRNqQ1pi2sQOIEA4msuC0PIsSLLU9Da6SSwwbaKV0skD5GvtG1s7o83hgDhh4bwAVuUeqfk8hLKuZsBllmbTDCG7SW+PE8c58YLnODDle2+ySR6pMi8kaJHOFLFLG0kAYxIACTbcRbgsjtKOHhTcLf7s7eti3h3UlK5nqXpSSppI5ZGYXO6LBrxfzmgEkDhY55FP3iyV6saCNJAItq6Vrf8PE1rSxnBvN87O5uelMsyVk1FFSeRaN6fYuwu0sxJE9TscFhsLC6yjYnwUo2TISaepNHFzh1Ed6fJAx2Y+sO9P1vdnWtK3kZ+J3QIQhahUBCEIAX1zb3VeDRfEnepdKyYWH1pTQ1ryTdxsAvPYmrRhiFGors0aUJuneLsW2QjbWPBNWuHStZdI7ESDvKsxteW3zVfDY1QclGHFsbVoOVrsZ6Q0hHGxznua1rd7nGwGdsz2kKj8pxtJaXAG17ndmMVgewg9hVSKm2oIcMTTkQ4XB7Qciq8z3CYgQCRuEAEYb2sbg34WJFuvts1Yp1bScbXCNGMdLkM1fEZDzxvtln4HWrUek4B/3W+3qv3Je6mcX3NMMN7DDhvbLddvDndG4ItgJIpANxGY/VA3EZHhlv9WdCFNQbk48eZbaTSSf4G7NNQA22rTnbI8cgAfaFdh1jp8gJG36Bnwv3LVxMTcGmG/KwaOsXy7c1nAcQOGDMOw4QBut52Y3cFZp4yUPkSYqWGjLe/obO7WSAOwl1jcgAjDexIuCbAi4I7Ql1drQ39FzbC+4kmwJBNrbuafBS+qcXB3/AE7RbCBcNdiJuHu3DFub1559CrPab/m3Xfm9f0d//IqWJxdWSyp9GkcpYemtS9HpJsly12Kxzzus2vSravHmwEX6CPabBW6OZzr424De1ukcD46FhylK93+UW8iS0GfyoGjzViNJ9AVZ7b+vvRHHkmfEV3K19BXdw5Fg6TKy8rK8pqPGbWTNuh+tXKFLE1lmT0EznShoLo6g42/Wb3hbUkXydZwPQR3p6t3sunUpqan5FDFSjK2UEIQtcpghCEAKq+mMpw3tnmqz9G7JhN7qLSFW4THCbWyPtUtXJcNaXbyvM1Z0ZznLL4lpe5qRjOKir6Mr0dLjIHt7E6kaGsIA4WA6zkFHSQtYMjv6SpX2JGe43+Cu4XDqjT4ZmIq1M8vIp1lE8U7mRP2b7Cz8IfhNwScJyOVx60obRyvkc5s2EEDLADmBYkXPHoWySPFjmFWEbGMuPWu1qSvHLZJI7TqtJ82IpKKe5/6jIAZljb77uGVrZZX6yqhp5MNhLc3HOLeAbhOV+J53amNRPc9Sxa1Ydas6jtHY0IXSuxV5DJZwMpJIaGnDa1iScgc7rOhopgbbc+a4A4Bvwusbm988J9SvvYsI3WPtH8lVjNwmn58kNcrpkHkErs9sbm9rN3X9frHRdZ/JMtxeYkAg2t23abnMG6Z0rgCGnf4H8ljLMb7vYr2mS8vwIzyvZFQsAUL1efHcdCpOy3rOrQyjoO564qywc3tVIm6ZaMiDrX6c1LDf1KmVcTlTwxuM9G0uFtzvKurxBcvZUqcaUFFGLKTk7sq1kti0dJHemKUVXOe23AjvTdGGk5Tn+wVVaMQQhCuiAQhCAFD9E4nucTvcT71WkoMUmG+Q/mrr6kguz4nvS2CvAe4k7yvNYhYaLUWt3qadPvGm78C47QreBsqb9HODrDNWxpVvSvW17d9widPCT+Wy+x2Mq0dyajogGc4ZqpVw4GnrPuA/qrLa7oKraTku0HtTK/dKj4OCIQz5/FxF7W3Ur223Ip5Ob2b1LJ08FlQgnC5cb1sQAHiq7hmFdcbi6plvt3+rgkVo2tYnBjCibYgu3dPURZevOdutSQuGEXF8lnJz8hlbctWMP6aSZUcvFdld4VKoYr2GyiMVyqtannVh0JWF4avWSkA29ysTQWOeQVmgp7nJo68/eqVPDSc8idhsqiUbsWCeTpcshO88StgNMBwWOBnEK5/xlSO9RifiYv8ASUaWlfzTiO8d4WypVE8ZDrCar0HZ1KNOLUXyM/EzcmrghCFplUEIQgBVpFmEE9qUMoiQmGkpy44fpfzU8VO625ear0Y4is7LRGpTm6cF5iSTR54BT0FDzrOTQxu/VVV0tnKr8FSpTU3cZ30pqyM/IxjAGQ4nqRpS2HLrHsVuXmtPTk72HcqzW4rg8SSr9SklF047y92ERm21J8BOx+A34XsVccwZWNxvXlbBkVVpnWyWLrRl3b2LvzrMiWeXJQxuyspJF4RZKndyvcmrJWMo5ypRKexVohmrkEN3ADpz7E+i5z0ITsi3Swm13Zk8OgdfWvZId9uHerxiCpU0l3OJ3EB1ujwFuSoxgowfHiUFNyvIqT7xu3+DZNaSEMb7yqNNFjffK2RNt2W4Jm9GDp6yqdDlaW0SGTNVJArhCqPUq6uFMqxy88fWHetjWuFv5RvWR3hbGp9mX8afNEcV+kEIQtcpghCEAV3wtJ3D2LJDt6FWsk9BtzCOS9+oqsWXeCBx9wUk7sLr9IsVILAXSH4/C+HtDFpquJVrn+Orx3KGJ+Qtwy9Swq5rlZ0rDb3rOlNzrOxYUcsNSHSByS1oTOvhORPWVQjasvGRbq6lui1kMizd2qN6tubzVWI4JVSFicZXPYE10XHmXdgH80sZH0J/TQ4GAe3tWj2dSbnd7IrYmdlbmFTmw24iw9eSqSUgAFja5wm28i99/YrE5JLR9LPssszYv4Zb+m/9lrVIRqN3+39ynFuKCmgDW2CzesiV4QrCioxyoXe7uyKypv3K68qjIVRxGiH0yF18TLfrDvWwJEwc5vaO9PU3s9fO/sRxPAEIQtQqAhCEAQu3oQ7ehV2MIqhl2n2qtUVN2jsV5KKqA48I4lUsW5QV48dP4H0Um7MKSHG653BMWU4BuO9ewQBjQB/c9KkXaGHVOPi3OVKjk9NinWx3B6ePUErDLFPJxzSlTt6pY2ksyZYoS0seWuLKq1matZLOOnxHLj4uVSlSdRqw5Sy7mejKe7sR3Dd2q++RYus1oAVWaoAF1qxUcPTy3+5Ud6krlgtLsxvacuggqSlhLRnmSbn4JdoqvLpHA/pWw+r+/uTdMws4Vo97Hz99CNVSg8rMHDNek5LB4zXsqs3tcVYhkdkqb96syFVlm13dlqmrElOQHjt96cJLGcx2jvTpXsC/C0IxG6BCELQKwIQhAEZYjZqRCjkR25Hs1FJTHECLZb79CsoUZUoyVmdUmiq6N98sNu037l7s3/R9p+CsoUe5XNnc5Ulp3OFubn1n4Km7QzifOHtPwTdCVUwdOp82pONaUdhR8jHpHtKtw0haMsI7Lq4hEMHSpu8UEq05blJ9I48R49Sp1OiZHcW29fwTlC5UwVOorSv1CNeUdhA3QMgPnN9p+Ca00L8NpMJI4i+faLb1aQo0MDSoO8L9Ts68p/MQmBeSQE9CnQrTpxYrMyi+iceI96jGjXdLff8ABMkJLwlN6sYq0kL2UDgRu3jp+CYIQm06UafykJTctwQhCaQBCEIAEIQgAQhCABCEIAEIQgAQhCABCEIAEIQgAQhCABCEIAEIQgAQhCAP/9k="/>
          <p:cNvSpPr>
            <a:spLocks noChangeAspect="1" noChangeArrowheads="1"/>
          </p:cNvSpPr>
          <p:nvPr/>
        </p:nvSpPr>
        <p:spPr bwMode="auto">
          <a:xfrm>
            <a:off x="63500" y="-1220788"/>
            <a:ext cx="1809750" cy="2524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4" descr="data:image/jpeg;base64,/9j/4AAQSkZJRgABAQAAAQABAAD/2wCEAAkGBhQSEBUUExQUFRUUFBUVFBcUFRcXFxUSFxUWFRUVFRUYHCYeGBkjHBYUHy8gJCcpLCwsFR4xNTAqNSYrLCkBCQoKDgwOGg8PGiwkHyQsLy80LCwtLCwpLSwsLywsLiwsLCksLCwsLCwsKiwsLCwsLCwsLC8sLCwsLCwsKSwsLP/AABEIAQkAvgMBIgACEQEDEQH/xAAcAAACAgMBAQAAAAAAAAAAAAAABQMEAgYHAQj/xABLEAABAwICBQcHBwoFBAMAAAABAAIDBBESIQUGEzFBByJRYXGx8BQyVIGRodEVF2JykpPTIzRCUlN0s8Hh8TM1grLSJENzwxZEdf/EABoBAAIDAQEAAAAAAAAAAAAAAAADAgQFAQb/xAA0EQACAQIEAwYFAwQDAAAAAAAAAQIDEQQSITFBUZEFEyJhofAUMlJxsUKB0SPB4fEVM0P/2gAMAwEAAhEDEQA/AO4oQhAAhCEACEIQAIQhAAhCEACEIQAIQhAAhCEACEIQAIQhAAhCEACEIQAIQhAFaSsF7Ai433O71cVh5V9NvuS2pPPd9Y96hssWWPkpNWLqw6a3HHlf02+5e+U/SHuShoUjQpRx0n+n1YOguYz8o+kPcjyj6Q9yoN3LwlT+LfL1ZHufMYCo+kPcjyj6Q9yotWSksU+XqzndIu7c/rD3Lx1TYXLgB0myqALGcZW6fBQ8S7N29WCpK5cFXf8ATb7l75R9Ie5KSVm1yTHHN8PVk3h1zGflH0h7lgdING+RntHxVQHxuQ9gcOcL9oumPFSa8K63IqkuJa+UW/tGe1vxR8pN/aM9rfilcuiWO3XHZmPYVTl0M8brO9x96o1cfi6f/kn9m/8AY6OHpS/Vb9jYPlJv7Rntb8UfKTf2jPa34rUpIS3zgR2hYqg+36qdnT9WPWAi/wBX4Nxj0gy/+Iw3y3jf7VdWi0v+Iz6ze8Lelt9l4+WMjJyVrWKWKoKi1Z7ghCFrlQEIQgBDUu57vrHvWFlJOOe76zu9eNXmJK8n9zUT0QBqyaENb0FShMjE42eEqNa7rprxHo4RGSN8m1LwMGEWLMN74j9Jav8APlT+jT/aj+KeqM5q6WgpzitGdLHjx49akv0rmR5dKf0af7UfxXo5daf0af7UfxTFh6i4Ee8idPYFFO5c3HLxT+jT/aj+Khfy5U5/+vP9qP4rtShUy2SCNSN9WdGAWYauajlvp/R5/tR/Fejlxp/Rp/tR/FV44Sr9Ix1oczpoWQcuZDlzp/Rp/tR/FZDl1p/Rp/tR/FOWHqciDqx5nTLeP6r2/grmXz60/o0/2o/ig8utP6NP9qP4qfcVORzvInTTmMx/NVZdFxu3c09XwXOvn0p/Rp/tR/FZfPtT+jT/AGo/ilzwjqK04X6HVWUflZvLdDOa9pBBAc09B3hbUuSaP5bYJJo4xTzgvkYwEujIBc4NBOd+K62rGAwccMpZVa4uvWdS1+AIQhaRWBCEIARVA57vrHvKxDfHi6lnZznfWPescHavNyj4maaeiAM61mRlvXrR60PTUrIi2co5dvMpPrTd0S5Iuucu45lJ9afuiVSo8gotF6Pml0fFUyVMbi9zpHMOJmHM2BvfF1blr4b/AKkUqvzM5chdHp9X6DS0UnkET6SsiYZPJ3SF8czBvwOOYOYHCxIuLG4WclmhYamqnZPG2RrKOaRodfmyNdGA7I7xc+1WBZpaF4zcOwLd9fNCQwUWi5Io2sfPSl8zhe734YTidc7+c72oA0lC6lpibR9BS0Bfo2KofUUkcr3mVzDiwsxG2F1ySSeCpv1YotJ0ss2jWPp6inbjkpXuL2vZnnE453yNusWIFwUAc5Qt65KNE088tUaiFszYaV0rWuJAxNcDkRuuMvWoK3XDR74ntZoiKN7mOa14ncSxxaQ14GDMgkG3UgDTELpXJHoSimhrJa2Jj2Q7E4n35jXbQOORFhkCexanrnqu6grpKd1y0HFE4/pwuPMPaM2nraUAIULc+VrQsNLpIxU8bY49jE7C29sRL7nM9Q9i0xADDV788p/3iD+KxfXS+RdXvzyn/eIP4rF9dIAEIQgAQhCAE07Oc7tPeiNpXsx55+se9ZBYNlmZoX0PHH3LEZ7/AB49aHFZMCN2Bynl3bzKT60/dEkmvf8Akuhv/FL/AOtbFy40rnspMDSbOmv1ZRWSGn1uYaOmpqnRYqBTMLWOdOW77XOFrcr2HE7lrYdpU0hEqFWbzRi2vsytyJ0zjpZrwOZFFK6R3BrS0tFzwuSPYehXuSidsmlqzBump6vZjpDpWOaB6lQ0rrlUOp301JRxUUEmUghF3yDcQ6Q2uCMjle2V7ZLXNCOqqSojnhaWyRm7b2IOVi1wvm0gkEdadmXM58NW+iXRiYC2Rytv6rb10XlQGGh0Ow5ObRXcOIuyC1/YfYs5dZ6WR5ml0Kx05OJxE7mxOk3lzorYTc5kEG/G61nWfSFXX1BnmZnYNa1uTWMF7MaCd2ZPWSUZlzD4at9EujHnKd+a6I//AD2f7Y1b5C4i2tnnPNhhpX7Vx80XcxwBPYxzv9K8drhHJBTxVOiWzmmhZCx7qhzbhrWgnCG5Xwg2zVDTmt9VNTmlp6WOjpnHnRwDN/TjflcGwvkL2zuMkZlzD4at9EujGHIzOBNXvwhzRRyOwHcW4r4T1EZJBpXXGmmgfGzRlJA57QBJGTiZmDdvN6retTaj6al0fJM51KZ2zQmJzTJg5pIJzAN8svWrdbpalfE9rNCsjc5jmseKl5LHFpDXgFudjY26kZlzD4at9EujLGoH+TaZ/wDBH/tmVmM/K+h/1q3Ro/1TUh7yA32x/TWv6A0vNTUdZTeTl/ljGsxYw3Z4Q8Xw2OLz+kblBqjpGp0fVsqI4y612vYTYSRu85hPDcCDwLQUZlzD4at9EujHfLj/AJsf3eHveufrZNf9ZHV1Zt3w7E7NjMGPHk3FnisN9+jgtbUhDTi7PcYavfnlP+8QfxWL66XyLq9+eU/7xB/FYvrpBwEIQgAQhCAFEvnO7T3oAWcnnHtPesHBYbVmy+tjH3+PYs2gevrWA8ePivR48fBRQM1HlJ1QqK9sAp5GRmMyF2N723Dgy1sLTfzStGPI5pH0iH76b8NdqDulSBW4VWlZENVs31OJHka0j6RB99N+GojyRaR9Ih++l/4Lt9Q7K3T3byqrnZ+PioVcVKLsrE4qT3k+pxsckOkfSIfvZvw178z+kfSIfvpvw12GefAMxn47VB5W7ikS7RyOz3+wxU5y1TfU5L8z+kfSIfvpvw0Dke0j6RD99N+GuvR1J45q6HZCybTxrqbEJRlHi+pxQ8j2kfSIfvpvw178zukfSIfvpvw12jisr+AmLEy8iPi+p9Ti3zOaR9Ih++m/DXg5HdI+kQ/fTfhrtd17fwVLv5HLy5vqcPl5Eq8m7pacm28ySk29cai+ZKt/aU325Pw13R3rWHjx/dceJmtiHdp6s4zorkarI6iGR0lPZk0bzZ8l7Ne1xtePM2C78lMW8do8XTZWsPUlNPMKqRUdgQhCsigQhCAFU3nHhme9RX8eMlJO7nO7T3qPx44FYM34maEdjIHx4zWr6W10fDUTxMpHzNpomTTPbLG2zHtLrhjrYiA1243yWz+PA4LQtZ9QJKuorZLWL4KcUx2hwuljDsbJGA2LTYN5w43CbSyt+IhO/A2tutlLghL542eUMa+Jsj2tc5rwCCGk3427VcdpunbO2B08QmfbDGXtDzfdZt7/ABWgaY1PqZpHu2Jw1NNBE+KOqjiZC6MFro33Y7HFniGDMdCaQ6AqIKiUCngnjmqoajbzPBMTWMY0twEY3SNLOYRlzrmycoxSvcXdvQY6H13gqSQXxxSNdMwROlaX4Ynua6S2RsQ0nduB6F5o3XWkmhfMJmMZG8scXvaLHEWtOTzk6xLekZpFo7VKWMUpdGwPj0jPUSkOZfYybUNN/wBI2czLq6lQGgKltLsTACYqx88ckVQ1kjg98rhJESMLXNxAYX5EOO6yrT7m7bfqvP8AwNjntaxtektZKdrWSOniEb/McZG4X9OE3zS9+t8LamSGV7IwxsTmvfI0CTahxAaD0W33O9a9T6CqotjK6CGZ4gmhfEDHGGmSUva/IBhJGT7AXz3qSt1Sle2s/JQ3lo4IYQ2wa2RjCHNYHZsaDhtfoHQszJRcm5SvfzX1W/HPfgWs00lZe7G4jTMIk2ZljEl7YMbcV8OO2G9/N53YiTW6EUs00L4p9jhxNbPG0AucGjFI44W79532yWtR6qSO8uxBrTUQwxxPJBILafZu3ZgYvaEsGptQ+mnbs3NldTRQNx1LHh2CZkhDQ1gDGDCbXN8yLKxho0ou+bly42v78hdVza25m9UuuMLqmankcyJ8crYmB8jbzF0bX3Y055YgLXOaZ/K0Of5WPKUQnntynJAERz8/Mc3fmtA0xqzUyy1jGwxYKyene2d0jccLIhHd2C2InJ1gDvvfeFPVaCqxK9giY6F2lI67a7ZoOzxsJZsyL4hY9WWV1f8A6TV1JdSv4trG5waxUr5BE2ogMhxARiRpcS0kOGG97gh2XUUDWekEux8pg2uIM2e1Zixk2DcN74r5W3rRIdWZQYnYGBzdKSVTiC2+wcX2N95Nizm9SUaq17fK4HOu5r6ip8nYyWEmIzF5c6WEDbDIG+Jxwk7tyXGpCV3DW3+f4JOMlZPidjevLeP6/wBVBDN0qbH48fFQjUU9STi1oSRMzHaE0Spjsx2jvTVaWEtZlatwBCEK6IBCEIATTnnO7T39KxHjxuWdQ2zies9XFRhwtvHuXnpaSdzSWxl48DgltVrPBFt8byPJWsdPzXHC2QXYchz7jouQmI7VpusepVRO+r2E0LY62KJkofG5zmuiBDcBabWPEndmmU8rer9/6ISuthzVa90cUpjfIQ8OY135OQtYZGtdGXvDcLQQ4WJPT0Gy/WfX2OKRsMJD5RUwQyAseWNxuAc3aCzdoAb4b8N2RXmk9SXyR1jBIwGqfSObcO5vk7Yw4O6b4Da3SqNbqTO6SQMliED65tbhdG/aYw8OczEDbDkSDa+4bk2TppWb96eRBZr6DXWrTj4GsETWvlmlbDEHEhuJ1yXPIzwgAnJLItOyxCU1uyDY8BEsOIscHuw4SwkvaWuIvwsepX9Z9EmoYzA8RywytlicRiAe24s5uV2kEg9q1uXUuWQVDpHU7JJ2xNIhjc1nMmEznvJN3PdmL9ixnKjONptLXXe+62/b7/gu2mndL+BtUa4U7GhznSWLXPyhlJbG1xaZHgNuxlxvNrrKu1ypYnFj5CC0MLrRyODWvALXOcGkBpuM78VR1p1YmqnktlZs3QujwSCQhjySdqxrHAOdYgc7dZYVOqD3x1bdowGphp4m5GzTC3CSekHgkwhhrJyk9eF/NeXBX6E5Sq3dl76jKPXOlLJH7QhsJYJLxyAjaGzHWLblp4EZIZr/AEYyMjxZ4Y7FDKMBNsJfdnMabixNr+oqjpTVF8rqgh7RtxSAXa44fJ34nX6b8FLpTVV8wrAJGjyp9O5twebsQy4d03w5W6U2msMt2+HHb5fLzfQjJ1eXvXz+3UbVetFOJtgXu2geI77N+DakYhGZcODHbPDdJIteNrG4sAjwVbIPyrJrOY54aCLMFpDnzT5uWK11lUaoTyVgmdKx7W1TKhmISGRsbf8AsNGLA1gzNwLk71FLqfMNowyxbN1a2rZzXYx+UD3sdnbcABb+ibKOHSzX5f54EE6m1i7onWpri5spDXmrnp4Wsa4l4iI5xAvawzLsgOpbFHEL3DRc7yBme08VqFDqhJFU+URyNxmedzwQS19PM4OwfRe0i4cPWn1Xq/BK7HJHidYC+J4yG7IOAVabpZlkenl7X5Gxz28SHbCopZDi3rKLdlwXkozUpO8dAS1JaWQhwz4jvWyLWYPOb9Yd4WzLb7Jbyy/YoYvdAhCFslIEIQgBRpvzT44qjHT4rAZJhpQXHrShzzisCvLY5pV25K60RrULunZFytiwM3rTf/mJpqir2riYYY6XZsaG4jJMXiwJtvIHnGwsTktoqrmw6Uvq+T2OoM7nveDO2ntYN/Jvpy5zHtvcOzdmCLEZLuHiqtd2Vklb1X9iNVuFNc7is68bYxBhfE7y2GnkaNjNfaNc9oxtcW4HAec03BaRZWoNcnTMkdHBOI9nUbGoLWmNz4WuuSASWNu02LgA61lfZqMA2LHMXujqo6q7YYomkxNLWxhkYADecSTmbkqvQ6lmIOjbVTeThs4jgs0NZtw4OxOGcjW4nFrXbieNloypU4vV+/fMrKcmjVaDXR74WbSGXbOpNu1xEYbMWtGNzQHDCLm9ja47Rdxq1pB9RSxyyNwOcwOO6xuAcbQCbNPAHNRu1SY10LcbiIKZ1KMgMTHta0uPQeb70x0FoV9PSbJsm1cxpEReAwABto2HDwuBnvzK83Vp0K0pKCs7+fnt6M0oOcLOW1v4EdLrmx7heKVsbopJxI4x22EfnSFoeXDOww2vzhlvWVNr1CWSvcyQbGEVGEPieXQl7WXGB5DXAubdrrEXVTVTVCdrtlJC5sM0MrKt0rKZrnFzchDLC4yP5xJu/hnvWz0vJwHU00MlQ5wlhEDS2GGMsYHB2I4GgvecIBJPDctan2bhs9rer9+9CpLE1bFeXX6OITY6KsHk4Y+a+x5kEguyU/lOOfNFzkb2sUy0rrXBT1LIXwS4ZHxRiW8YaXS2DSyNzxJI0EgOc1pAN+hWtJ6jMm8svK8eWwQwus0cwRBwDm9JOLiqVdybNkqHS+UPaHy08zm7ONx2kGAMG1IxiOzPMBsCb9S2Vh6KVsqKbqT5hSayNklc2KnqDEHzRNqQ1pi2sQOIEA4msuC0PIsSLLU9Da6SSwwbaKV0skD5GvtG1s7o83hgDhh4bwAVuUeqfk8hLKuZsBllmbTDCG7SW+PE8c58YLnODDle2+ySR6pMi8kaJHOFLFLG0kAYxIACTbcRbgsjtKOHhTcLf7s7eti3h3UlK5nqXpSSppI5ZGYXO6LBrxfzmgEkDhY55FP3iyV6saCNJAItq6Vrf8PE1rSxnBvN87O5uelMsyVk1FFSeRaN6fYuwu0sxJE9TscFhsLC6yjYnwUo2TISaepNHFzh1Ed6fJAx2Y+sO9P1vdnWtK3kZ+J3QIQhahUBCEIAX1zb3VeDRfEnepdKyYWH1pTQ1ryTdxsAvPYmrRhiFGors0aUJuneLsW2QjbWPBNWuHStZdI7ESDvKsxteW3zVfDY1QclGHFsbVoOVrsZ6Q0hHGxznua1rd7nGwGdsz2kKj8pxtJaXAG17ndmMVgewg9hVSKm2oIcMTTkQ4XB7Qciq8z3CYgQCRuEAEYb2sbg34WJFuvts1Yp1bScbXCNGMdLkM1fEZDzxvtln4HWrUek4B/3W+3qv3Je6mcX3NMMN7DDhvbLddvDndG4ItgJIpANxGY/VA3EZHhlv9WdCFNQbk48eZbaTSSf4G7NNQA22rTnbI8cgAfaFdh1jp8gJG36Bnwv3LVxMTcGmG/KwaOsXy7c1nAcQOGDMOw4QBut52Y3cFZp4yUPkSYqWGjLe/obO7WSAOwl1jcgAjDexIuCbAi4I7Ql1drQ39FzbC+4kmwJBNrbuafBS+qcXB3/AE7RbCBcNdiJuHu3DFub1559CrPab/m3Xfm9f0d//IqWJxdWSyp9GkcpYemtS9HpJsly12Kxzzus2vSravHmwEX6CPabBW6OZzr424De1ukcD46FhylK93+UW8iS0GfyoGjzViNJ9AVZ7b+vvRHHkmfEV3K19BXdw5Fg6TKy8rK8pqPGbWTNuh+tXKFLE1lmT0EznShoLo6g42/Wb3hbUkXydZwPQR3p6t3sunUpqan5FDFSjK2UEIQtcpghCEAKq+mMpw3tnmqz9G7JhN7qLSFW4THCbWyPtUtXJcNaXbyvM1Z0ZznLL4lpe5qRjOKir6Mr0dLjIHt7E6kaGsIA4WA6zkFHSQtYMjv6SpX2JGe43+Cu4XDqjT4ZmIq1M8vIp1lE8U7mRP2b7Cz8IfhNwScJyOVx60obRyvkc5s2EEDLADmBYkXPHoWySPFjmFWEbGMuPWu1qSvHLZJI7TqtJ82IpKKe5/6jIAZljb77uGVrZZX6yqhp5MNhLc3HOLeAbhOV+J53amNRPc9Sxa1Ydas6jtHY0IXSuxV5DJZwMpJIaGnDa1iScgc7rOhopgbbc+a4A4Bvwusbm988J9SvvYsI3WPtH8lVjNwmn58kNcrpkHkErs9sbm9rN3X9frHRdZ/JMtxeYkAg2t23abnMG6Z0rgCGnf4H8ljLMb7vYr2mS8vwIzyvZFQsAUL1efHcdCpOy3rOrQyjoO564qywc3tVIm6ZaMiDrX6c1LDf1KmVcTlTwxuM9G0uFtzvKurxBcvZUqcaUFFGLKTk7sq1kti0dJHemKUVXOe23AjvTdGGk5Tn+wVVaMQQhCuiAQhCAFD9E4nucTvcT71WkoMUmG+Q/mrr6kguz4nvS2CvAe4k7yvNYhYaLUWt3qadPvGm78C47QreBsqb9HODrDNWxpVvSvW17d9widPCT+Wy+x2Mq0dyajogGc4ZqpVw4GnrPuA/qrLa7oKraTku0HtTK/dKj4OCIQz5/FxF7W3Ur223Ip5Ob2b1LJ08FlQgnC5cb1sQAHiq7hmFdcbi6plvt3+rgkVo2tYnBjCibYgu3dPURZevOdutSQuGEXF8lnJz8hlbctWMP6aSZUcvFdld4VKoYr2GyiMVyqtannVh0JWF4avWSkA29ysTQWOeQVmgp7nJo68/eqVPDSc8idhsqiUbsWCeTpcshO88StgNMBwWOBnEK5/xlSO9RifiYv8ASUaWlfzTiO8d4WypVE8ZDrCar0HZ1KNOLUXyM/EzcmrghCFplUEIQgBVpFmEE9qUMoiQmGkpy44fpfzU8VO625ear0Y4is7LRGpTm6cF5iSTR54BT0FDzrOTQxu/VVV0tnKr8FSpTU3cZ30pqyM/IxjAGQ4nqRpS2HLrHsVuXmtPTk72HcqzW4rg8SSr9SklF047y92ERm21J8BOx+A34XsVccwZWNxvXlbBkVVpnWyWLrRl3b2LvzrMiWeXJQxuyspJF4RZKndyvcmrJWMo5ypRKexVohmrkEN3ADpz7E+i5z0ITsi3Swm13Zk8OgdfWvZId9uHerxiCpU0l3OJ3EB1ujwFuSoxgowfHiUFNyvIqT7xu3+DZNaSEMb7yqNNFjffK2RNt2W4Jm9GDp6yqdDlaW0SGTNVJArhCqPUq6uFMqxy88fWHetjWuFv5RvWR3hbGp9mX8afNEcV+kEIQtcpghCEAV3wtJ3D2LJDt6FWsk9BtzCOS9+oqsWXeCBx9wUk7sLr9IsVILAXSH4/C+HtDFpquJVrn+Orx3KGJ+Qtwy9Swq5rlZ0rDb3rOlNzrOxYUcsNSHSByS1oTOvhORPWVQjasvGRbq6lui1kMizd2qN6tubzVWI4JVSFicZXPYE10XHmXdgH80sZH0J/TQ4GAe3tWj2dSbnd7IrYmdlbmFTmw24iw9eSqSUgAFja5wm28i99/YrE5JLR9LPssszYv4Zb+m/9lrVIRqN3+39ynFuKCmgDW2CzesiV4QrCioxyoXe7uyKypv3K68qjIVRxGiH0yF18TLfrDvWwJEwc5vaO9PU3s9fO/sRxPAEIQtQqAhCEAQu3oQ7ehV2MIqhl2n2qtUVN2jsV5KKqA48I4lUsW5QV48dP4H0Um7MKSHG653BMWU4BuO9ewQBjQB/c9KkXaGHVOPi3OVKjk9NinWx3B6ePUErDLFPJxzSlTt6pY2ksyZYoS0seWuLKq1matZLOOnxHLj4uVSlSdRqw5Sy7mejKe7sR3Dd2q++RYus1oAVWaoAF1qxUcPTy3+5Ud6krlgtLsxvacuggqSlhLRnmSbn4JdoqvLpHA/pWw+r+/uTdMws4Vo97Hz99CNVSg8rMHDNek5LB4zXsqs3tcVYhkdkqb96syFVlm13dlqmrElOQHjt96cJLGcx2jvTpXsC/C0IxG6BCELQKwIQhAEZYjZqRCjkR25Hs1FJTHECLZb79CsoUZUoyVmdUmiq6N98sNu037l7s3/R9p+CsoUe5XNnc5Ulp3OFubn1n4Km7QzifOHtPwTdCVUwdOp82pONaUdhR8jHpHtKtw0haMsI7Lq4hEMHSpu8UEq05blJ9I48R49Sp1OiZHcW29fwTlC5UwVOorSv1CNeUdhA3QMgPnN9p+Ca00L8NpMJI4i+faLb1aQo0MDSoO8L9Ts68p/MQmBeSQE9CnQrTpxYrMyi+iceI96jGjXdLff8ABMkJLwlN6sYq0kL2UDgRu3jp+CYIQm06UafykJTctwQhCaQBCEIAEIQgAQhCABCEIAEIQgAQhCABCEIAEIQgAQhCABCEIAEIQgAQhCAP/9k="/>
          <p:cNvSpPr>
            <a:spLocks noChangeAspect="1" noChangeArrowheads="1"/>
          </p:cNvSpPr>
          <p:nvPr/>
        </p:nvSpPr>
        <p:spPr bwMode="auto">
          <a:xfrm>
            <a:off x="215900" y="-1068388"/>
            <a:ext cx="1809750" cy="2524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7495708" y="1194128"/>
            <a:ext cx="13965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>Nomen</a:t>
            </a:r>
            <a:endParaRPr lang="ru-RU" sz="2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91680" y="49699"/>
            <a:ext cx="69585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b="1" dirty="0"/>
              <a:t>Knifflige Substantivierungen: Verben in </a:t>
            </a:r>
            <a:r>
              <a:rPr lang="de-DE" sz="3600" b="1" dirty="0" smtClean="0"/>
              <a:t>Zusammensetzungen</a:t>
            </a:r>
            <a:endParaRPr lang="ru-RU" sz="3600" dirty="0"/>
          </a:p>
        </p:txBody>
      </p:sp>
      <p:sp>
        <p:nvSpPr>
          <p:cNvPr id="12" name="TextBox 11"/>
          <p:cNvSpPr txBox="1"/>
          <p:nvPr/>
        </p:nvSpPr>
        <p:spPr>
          <a:xfrm>
            <a:off x="182757" y="3356992"/>
            <a:ext cx="683751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Verb in Verbindung </a:t>
            </a:r>
            <a:r>
              <a:rPr lang="de-DE" dirty="0"/>
              <a:t>mit anderen Wörtern </a:t>
            </a:r>
            <a:endParaRPr lang="ru-RU" dirty="0"/>
          </a:p>
          <a:p>
            <a:r>
              <a:rPr lang="de-DE" i="1" dirty="0"/>
              <a:t>das Billardspielen, das Eislaufen, das Tennisspielen, das Zuspätkommen, das Reichwerden, das Schlankwerden </a:t>
            </a:r>
            <a:endParaRPr lang="de-DE" i="1" dirty="0" smtClean="0"/>
          </a:p>
          <a:p>
            <a:endParaRPr lang="de-DE" i="1" dirty="0" smtClean="0"/>
          </a:p>
          <a:p>
            <a:r>
              <a:rPr lang="de-DE" dirty="0" smtClean="0"/>
              <a:t>Mehrere Bestandteile – Bindestriche</a:t>
            </a:r>
          </a:p>
          <a:p>
            <a:r>
              <a:rPr lang="de-DE" i="1" dirty="0"/>
              <a:t>das Auf-die-lange-Bank-Schieben, das Aus-der-Haut-Fahren, das Außer-sich-Sein</a:t>
            </a:r>
            <a:r>
              <a:rPr lang="de-DE" dirty="0"/>
              <a:t>,</a:t>
            </a:r>
            <a:r>
              <a:rPr lang="de-DE" i="1" dirty="0"/>
              <a:t> das In-Gang-Setzen, der 400-Meter-Lauf, das Auf-und-davon-Laufen, das Hand-in-Hand-Arbeiten, das In-den-Tag-hinein-Leben, das An-den-Türen-Kleben</a:t>
            </a:r>
            <a:r>
              <a:rPr lang="de-DE" i="1" dirty="0" smtClean="0"/>
              <a:t>.</a:t>
            </a:r>
            <a:endParaRPr lang="ru-RU" dirty="0"/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96" t="9379" r="11930" b="8297"/>
          <a:stretch/>
        </p:blipFill>
        <p:spPr bwMode="auto">
          <a:xfrm>
            <a:off x="7164288" y="3429000"/>
            <a:ext cx="1766433" cy="28400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 rot="21037697">
            <a:off x="2719417" y="6097472"/>
            <a:ext cx="17641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großgeschrieben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 rot="1586587">
            <a:off x="4920102" y="3001810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Substantivierung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1755560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Школа 2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 Школа 2</Template>
  <TotalTime>533</TotalTime>
  <Words>1644</Words>
  <Application>Microsoft Office PowerPoint</Application>
  <PresentationFormat>Экран (4:3)</PresentationFormat>
  <Paragraphs>441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Школа 2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Suffigierung</vt:lpstr>
      <vt:lpstr>Kombinierte Derivation: Präfixal-suffixale Ableitung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Ergebnisse meiner Forschung</vt:lpstr>
      <vt:lpstr>Praktischer Teil  Komplexübungen zum Thema: „Substantivierungen“ </vt:lpstr>
      <vt:lpstr>Praktischer Teil  Komplexübungen zum Thema: „Substantivierungen“ </vt:lpstr>
      <vt:lpstr>Презентация PowerPoint</vt:lpstr>
      <vt:lpstr>Презентация PowerPoint</vt:lpstr>
      <vt:lpstr>Презентация PowerPoint</vt:lpstr>
      <vt:lpstr>Презентация PowerPoint</vt:lpstr>
      <vt:lpstr>Literatur und Weblinks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georg</dc:creator>
  <cp:lastModifiedBy>georg</cp:lastModifiedBy>
  <cp:revision>51</cp:revision>
  <dcterms:created xsi:type="dcterms:W3CDTF">2012-03-23T16:46:12Z</dcterms:created>
  <dcterms:modified xsi:type="dcterms:W3CDTF">2012-03-28T11:24:22Z</dcterms:modified>
</cp:coreProperties>
</file>