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6" r:id="rId3"/>
    <p:sldId id="260" r:id="rId4"/>
    <p:sldId id="262" r:id="rId5"/>
    <p:sldId id="264" r:id="rId6"/>
    <p:sldId id="265" r:id="rId7"/>
    <p:sldId id="263" r:id="rId8"/>
    <p:sldId id="275" r:id="rId9"/>
    <p:sldId id="258" r:id="rId10"/>
    <p:sldId id="261" r:id="rId11"/>
    <p:sldId id="267" r:id="rId12"/>
    <p:sldId id="272" r:id="rId13"/>
    <p:sldId id="277" r:id="rId14"/>
    <p:sldId id="270" r:id="rId15"/>
    <p:sldId id="273" r:id="rId16"/>
    <p:sldId id="274"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5" autoAdjust="0"/>
    <p:restoredTop sz="91756" autoAdjust="0"/>
  </p:normalViewPr>
  <p:slideViewPr>
    <p:cSldViewPr>
      <p:cViewPr varScale="1">
        <p:scale>
          <a:sx n="67" d="100"/>
          <a:sy n="67" d="100"/>
        </p:scale>
        <p:origin x="-15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08.04.2013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08.04.2013</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blue-planet.ru/air/673-uchenye-nauchilis-otslezhivat-dvizhenie-vrednyx-veshhestv-v-atmosfere.html"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Documents and Settings\User\Рабочий стол\экология\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076"/>
            <a:ext cx="9252520" cy="6854924"/>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251520" y="5657671"/>
            <a:ext cx="8640960" cy="923330"/>
          </a:xfrm>
          <a:prstGeom prst="rect">
            <a:avLst/>
          </a:prstGeom>
        </p:spPr>
        <p:txBody>
          <a:bodyPr wrap="square">
            <a:spAutoFit/>
          </a:bodyPr>
          <a:lstStyle/>
          <a:p>
            <a:r>
              <a:rPr lang="ru-RU" dirty="0">
                <a:solidFill>
                  <a:schemeClr val="bg1"/>
                </a:solidFill>
              </a:rPr>
              <a:t>Выполнила ученица 8 </a:t>
            </a:r>
            <a:r>
              <a:rPr lang="ru-RU" dirty="0" smtClean="0">
                <a:solidFill>
                  <a:schemeClr val="bg1"/>
                </a:solidFill>
              </a:rPr>
              <a:t>класса Лиманского района  Астраханской  области</a:t>
            </a:r>
            <a:endParaRPr lang="ru-RU" dirty="0">
              <a:solidFill>
                <a:schemeClr val="bg1"/>
              </a:solidFill>
            </a:endParaRPr>
          </a:p>
          <a:p>
            <a:r>
              <a:rPr lang="ru-RU" dirty="0">
                <a:solidFill>
                  <a:schemeClr val="bg1"/>
                </a:solidFill>
              </a:rPr>
              <a:t> </a:t>
            </a:r>
            <a:r>
              <a:rPr lang="ru-RU" dirty="0" smtClean="0">
                <a:solidFill>
                  <a:schemeClr val="bg1"/>
                </a:solidFill>
              </a:rPr>
              <a:t>«МКОУ </a:t>
            </a:r>
            <a:r>
              <a:rPr lang="ru-RU" dirty="0">
                <a:solidFill>
                  <a:schemeClr val="bg1"/>
                </a:solidFill>
              </a:rPr>
              <a:t>«Михайловская </a:t>
            </a:r>
            <a:r>
              <a:rPr lang="ru-RU" dirty="0" smtClean="0">
                <a:solidFill>
                  <a:schemeClr val="bg1"/>
                </a:solidFill>
              </a:rPr>
              <a:t>ООШ»  </a:t>
            </a:r>
            <a:r>
              <a:rPr lang="ru-RU" dirty="0" err="1" smtClean="0">
                <a:solidFill>
                  <a:schemeClr val="bg1"/>
                </a:solidFill>
              </a:rPr>
              <a:t>Зюзина</a:t>
            </a:r>
            <a:r>
              <a:rPr lang="ru-RU" dirty="0" smtClean="0">
                <a:solidFill>
                  <a:schemeClr val="bg1"/>
                </a:solidFill>
              </a:rPr>
              <a:t> Кристина</a:t>
            </a:r>
          </a:p>
          <a:p>
            <a:r>
              <a:rPr lang="ru-RU" dirty="0" smtClean="0">
                <a:solidFill>
                  <a:schemeClr val="bg1"/>
                </a:solidFill>
              </a:rPr>
              <a:t>Руководитель: учитель  географии  и  биологии  Бабаева Л.И.</a:t>
            </a:r>
            <a:endParaRPr lang="ru-RU" dirty="0">
              <a:solidFill>
                <a:schemeClr val="bg1"/>
              </a:solidFill>
            </a:endParaRPr>
          </a:p>
        </p:txBody>
      </p:sp>
    </p:spTree>
    <p:extLst>
      <p:ext uri="{BB962C8B-B14F-4D97-AF65-F5344CB8AC3E}">
        <p14:creationId xmlns:p14="http://schemas.microsoft.com/office/powerpoint/2010/main" xmlns="" val="340770224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38028" y="1772816"/>
            <a:ext cx="3898776" cy="5328592"/>
          </a:xfrm>
        </p:spPr>
        <p:txBody>
          <a:bodyPr>
            <a:normAutofit/>
          </a:bodyPr>
          <a:lstStyle/>
          <a:p>
            <a:r>
              <a:rPr lang="ru-RU" dirty="0" smtClean="0">
                <a:solidFill>
                  <a:schemeClr val="accent3">
                    <a:lumMod val="50000"/>
                  </a:schemeClr>
                </a:solidFill>
              </a:rPr>
              <a:t>Одним из  </a:t>
            </a:r>
            <a:r>
              <a:rPr lang="ru-RU" dirty="0">
                <a:solidFill>
                  <a:schemeClr val="accent3">
                    <a:lumMod val="50000"/>
                  </a:schemeClr>
                </a:solidFill>
              </a:rPr>
              <a:t>виновником порчи атмосферного воздуха является детище научно-технического прогресса - автомобиль. Поглощая столь необходимый для жизни кислород, он интенсивно “обогащает” воздушную среду токсичными компонентами, наносящими вред всему живому и </a:t>
            </a:r>
            <a:r>
              <a:rPr lang="ru-RU" dirty="0" smtClean="0">
                <a:solidFill>
                  <a:schemeClr val="accent3">
                    <a:lumMod val="50000"/>
                  </a:schemeClr>
                </a:solidFill>
              </a:rPr>
              <a:t>неживому.</a:t>
            </a:r>
            <a:endParaRPr lang="ru-RU" dirty="0">
              <a:solidFill>
                <a:schemeClr val="accent3">
                  <a:lumMod val="50000"/>
                </a:schemeClr>
              </a:solidFill>
            </a:endParaRP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99992" y="3645024"/>
            <a:ext cx="4032000" cy="30253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Прямоугольник 4"/>
          <p:cNvSpPr/>
          <p:nvPr/>
        </p:nvSpPr>
        <p:spPr>
          <a:xfrm>
            <a:off x="-180528" y="116632"/>
            <a:ext cx="5135888" cy="954107"/>
          </a:xfrm>
          <a:prstGeom prst="rect">
            <a:avLst/>
          </a:prstGeom>
          <a:noFill/>
        </p:spPr>
        <p:txBody>
          <a:bodyPr wrap="square" lIns="91440" tIns="45720" rIns="91440" bIns="45720">
            <a:spAutoFit/>
          </a:bodyPr>
          <a:lstStyle/>
          <a:p>
            <a:pPr algn="ctr"/>
            <a:r>
              <a:rPr lang="ru-RU" sz="2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Автотранспорт вредит природе</a:t>
            </a:r>
            <a:endParaRPr lang="ru-RU" sz="2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7173" name="Picture 5" descr="D:\Documents and Settings\User\Мои документы\Файлы Mail.Ru Агента\kristina_zyuzina@mail.ru\nastya0505@inbox.ru\114_big.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99992" y="476672"/>
            <a:ext cx="4036385" cy="28308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58184504"/>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188640"/>
            <a:ext cx="3754760" cy="6339408"/>
          </a:xfrm>
        </p:spPr>
        <p:txBody>
          <a:bodyPr>
            <a:normAutofit fontScale="85000" lnSpcReduction="20000"/>
          </a:bodyPr>
          <a:lstStyle/>
          <a:p>
            <a:r>
              <a:rPr lang="ru-RU" dirty="0">
                <a:solidFill>
                  <a:schemeClr val="accent1">
                    <a:lumMod val="50000"/>
                  </a:schemeClr>
                </a:solidFill>
              </a:rPr>
              <a:t>В течение самого процесса переработки отходов выделяется огромное количество загрязнителей – от выхлопных газов, производимых грузовиками, работающими с грузами для переработки до энергоресурсов, необходимых для работы заводов по переработке. В 2009 году, в США было примерно 179 000 грузовиков, собирающих отходы, а также мусоровозов – которые забирали как мусор, так и сырьё для дальнейшей переработки. Выхлопные газы каждой из этих машин содержат более тридцати токсинов, остающихся и распространяющихся в воздухе. </a:t>
            </a:r>
          </a:p>
          <a:p>
            <a:endParaRPr lang="ru-RU" dirty="0">
              <a:solidFill>
                <a:schemeClr val="accent1">
                  <a:lumMod val="50000"/>
                </a:schemeClr>
              </a:solidFill>
            </a:endParaRP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39952" y="209166"/>
            <a:ext cx="4762500" cy="31718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2291" name="Picture 3" descr="C:\Documents and Settings\User\Рабочий стол\экология\193976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84154" y="3573016"/>
            <a:ext cx="4674096" cy="31667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69686699"/>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7410" name="Picture 2" descr="C:\Documents and Settings\User\Рабочий стол\экология\ohrana_prirody.jpg"/>
          <p:cNvPicPr>
            <a:picLocks noGrp="1" noChangeAspect="1" noChangeArrowheads="1"/>
          </p:cNvPicPr>
          <p:nvPr>
            <p:ph sz="quarter" idx="13"/>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520" y="180804"/>
            <a:ext cx="8712968" cy="64165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74902181"/>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5846"/>
            <a:ext cx="4608512" cy="6186309"/>
          </a:xfrm>
          <a:prstGeom prst="rect">
            <a:avLst/>
          </a:prstGeom>
        </p:spPr>
        <p:txBody>
          <a:bodyPr wrap="square">
            <a:spAutoFit/>
          </a:bodyPr>
          <a:lstStyle/>
          <a:p>
            <a:r>
              <a:rPr lang="ru-RU" b="1" u="sng" dirty="0" smtClean="0">
                <a:solidFill>
                  <a:schemeClr val="accent1">
                    <a:lumMod val="50000"/>
                  </a:schemeClr>
                </a:solidFill>
              </a:rPr>
              <a:t>Основные направления  </a:t>
            </a:r>
            <a:r>
              <a:rPr lang="ru-RU" b="1" u="sng" dirty="0" err="1" smtClean="0">
                <a:solidFill>
                  <a:schemeClr val="accent1">
                    <a:lumMod val="50000"/>
                  </a:schemeClr>
                </a:solidFill>
              </a:rPr>
              <a:t>воздухоохранной</a:t>
            </a:r>
            <a:r>
              <a:rPr lang="ru-RU" b="1" u="sng" dirty="0" smtClean="0">
                <a:solidFill>
                  <a:schemeClr val="accent1">
                    <a:lumMod val="50000"/>
                  </a:schemeClr>
                </a:solidFill>
              </a:rPr>
              <a:t> деятельности в Российской Федерации                           </a:t>
            </a:r>
            <a:r>
              <a:rPr lang="ru-RU" dirty="0" smtClean="0">
                <a:solidFill>
                  <a:schemeClr val="accent1">
                    <a:lumMod val="50000"/>
                  </a:schemeClr>
                </a:solidFill>
              </a:rPr>
              <a:t>Основными направлениями </a:t>
            </a:r>
            <a:r>
              <a:rPr lang="ru-RU" dirty="0" err="1" smtClean="0">
                <a:solidFill>
                  <a:schemeClr val="accent1">
                    <a:lumMod val="50000"/>
                  </a:schemeClr>
                </a:solidFill>
              </a:rPr>
              <a:t>воздухоохранной</a:t>
            </a:r>
            <a:r>
              <a:rPr lang="ru-RU" dirty="0" smtClean="0">
                <a:solidFill>
                  <a:schemeClr val="accent1">
                    <a:lumMod val="50000"/>
                  </a:schemeClr>
                </a:solidFill>
              </a:rPr>
              <a:t> деятельности в Российской Федерации являются:</a:t>
            </a:r>
          </a:p>
          <a:p>
            <a:r>
              <a:rPr lang="ru-RU" dirty="0" smtClean="0">
                <a:solidFill>
                  <a:schemeClr val="accent1">
                    <a:lumMod val="50000"/>
                  </a:schemeClr>
                </a:solidFill>
              </a:rPr>
              <a:t>1. Нормирование выбросов загрязняющих веществ в атмосферу;</a:t>
            </a:r>
            <a:br>
              <a:rPr lang="ru-RU" dirty="0" smtClean="0">
                <a:solidFill>
                  <a:schemeClr val="accent1">
                    <a:lumMod val="50000"/>
                  </a:schemeClr>
                </a:solidFill>
              </a:rPr>
            </a:br>
            <a:r>
              <a:rPr lang="ru-RU" dirty="0" smtClean="0">
                <a:solidFill>
                  <a:schemeClr val="accent1">
                    <a:lumMod val="50000"/>
                  </a:schemeClr>
                </a:solidFill>
              </a:rPr>
              <a:t>2. Государственный учет этих выбросов;</a:t>
            </a:r>
            <a:br>
              <a:rPr lang="ru-RU" dirty="0" smtClean="0">
                <a:solidFill>
                  <a:schemeClr val="accent1">
                    <a:lumMod val="50000"/>
                  </a:schemeClr>
                </a:solidFill>
              </a:rPr>
            </a:br>
            <a:r>
              <a:rPr lang="ru-RU" dirty="0" smtClean="0">
                <a:solidFill>
                  <a:schemeClr val="accent1">
                    <a:lumMod val="50000"/>
                  </a:schemeClr>
                </a:solidFill>
              </a:rPr>
              <a:t>3. Осуществление и взимание платы за выбросы;</a:t>
            </a:r>
            <a:br>
              <a:rPr lang="ru-RU" dirty="0" smtClean="0">
                <a:solidFill>
                  <a:schemeClr val="accent1">
                    <a:lumMod val="50000"/>
                  </a:schemeClr>
                </a:solidFill>
              </a:rPr>
            </a:br>
            <a:r>
              <a:rPr lang="ru-RU" dirty="0" smtClean="0">
                <a:solidFill>
                  <a:schemeClr val="accent1">
                    <a:lumMod val="50000"/>
                  </a:schemeClr>
                </a:solidFill>
              </a:rPr>
              <a:t>4. Экологический контроль как процесс управления качеством атмосферного воздуха, который подразделяется на:</a:t>
            </a:r>
          </a:p>
          <a:p>
            <a:r>
              <a:rPr lang="ru-RU" dirty="0" smtClean="0">
                <a:solidFill>
                  <a:schemeClr val="accent1">
                    <a:lumMod val="50000"/>
                  </a:schemeClr>
                </a:solidFill>
              </a:rPr>
              <a:t>-экологический инспекционный надзор за выполнением </a:t>
            </a:r>
            <a:r>
              <a:rPr lang="ru-RU" dirty="0" err="1" smtClean="0">
                <a:solidFill>
                  <a:schemeClr val="accent1">
                    <a:lumMod val="50000"/>
                  </a:schemeClr>
                </a:solidFill>
              </a:rPr>
              <a:t>воздухоохранного</a:t>
            </a:r>
            <a:r>
              <a:rPr lang="ru-RU" dirty="0" smtClean="0">
                <a:solidFill>
                  <a:schemeClr val="accent1">
                    <a:lumMod val="50000"/>
                  </a:schemeClr>
                </a:solidFill>
              </a:rPr>
              <a:t> законодательства;</a:t>
            </a:r>
            <a:br>
              <a:rPr lang="ru-RU" dirty="0" smtClean="0">
                <a:solidFill>
                  <a:schemeClr val="accent1">
                    <a:lumMod val="50000"/>
                  </a:schemeClr>
                </a:solidFill>
              </a:rPr>
            </a:br>
            <a:r>
              <a:rPr lang="ru-RU" dirty="0" smtClean="0">
                <a:solidFill>
                  <a:schemeClr val="accent1">
                    <a:lumMod val="50000"/>
                  </a:schemeClr>
                </a:solidFill>
              </a:rPr>
              <a:t>-инструментальный мониторинг промышленных выбросов и уровней загрязнения атмосферы;</a:t>
            </a:r>
            <a:br>
              <a:rPr lang="ru-RU" dirty="0" smtClean="0">
                <a:solidFill>
                  <a:schemeClr val="accent1">
                    <a:lumMod val="50000"/>
                  </a:schemeClr>
                </a:solidFill>
              </a:rPr>
            </a:br>
            <a:r>
              <a:rPr lang="ru-RU" dirty="0" smtClean="0">
                <a:solidFill>
                  <a:schemeClr val="accent1">
                    <a:lumMod val="50000"/>
                  </a:schemeClr>
                </a:solidFill>
              </a:rPr>
              <a:t>-планирование и реализация </a:t>
            </a:r>
            <a:r>
              <a:rPr lang="ru-RU" dirty="0" err="1" smtClean="0">
                <a:solidFill>
                  <a:schemeClr val="accent1">
                    <a:lumMod val="50000"/>
                  </a:schemeClr>
                </a:solidFill>
              </a:rPr>
              <a:t>воздухоохранных</a:t>
            </a:r>
            <a:r>
              <a:rPr lang="ru-RU" dirty="0" smtClean="0">
                <a:solidFill>
                  <a:schemeClr val="accent1">
                    <a:lumMod val="50000"/>
                  </a:schemeClr>
                </a:solidFill>
              </a:rPr>
              <a:t> мероприятий</a:t>
            </a:r>
            <a:r>
              <a:rPr lang="ru-RU" dirty="0" smtClean="0"/>
              <a:t>.</a:t>
            </a:r>
            <a:endParaRPr lang="ru-RU" dirty="0"/>
          </a:p>
        </p:txBody>
      </p:sp>
      <p:pic>
        <p:nvPicPr>
          <p:cNvPr id="32770" name="Picture 2" descr="http://im6-tub-ru.yandex.net/i?id=134728577-15-72&amp;n=21"/>
          <p:cNvPicPr>
            <a:picLocks noChangeAspect="1" noChangeArrowheads="1"/>
          </p:cNvPicPr>
          <p:nvPr/>
        </p:nvPicPr>
        <p:blipFill>
          <a:blip r:embed="rId2" cstate="print"/>
          <a:srcRect/>
          <a:stretch>
            <a:fillRect/>
          </a:stretch>
        </p:blipFill>
        <p:spPr bwMode="auto">
          <a:xfrm>
            <a:off x="4932040" y="332656"/>
            <a:ext cx="3096344" cy="1932806"/>
          </a:xfrm>
          <a:prstGeom prst="rect">
            <a:avLst/>
          </a:prstGeom>
          <a:noFill/>
        </p:spPr>
      </p:pic>
      <p:pic>
        <p:nvPicPr>
          <p:cNvPr id="32772" name="Picture 4" descr="http://im3-tub-ru.yandex.net/i?id=523080201-51-72&amp;n=21"/>
          <p:cNvPicPr>
            <a:picLocks noChangeAspect="1" noChangeArrowheads="1"/>
          </p:cNvPicPr>
          <p:nvPr/>
        </p:nvPicPr>
        <p:blipFill>
          <a:blip r:embed="rId3" cstate="print"/>
          <a:srcRect/>
          <a:stretch>
            <a:fillRect/>
          </a:stretch>
        </p:blipFill>
        <p:spPr bwMode="auto">
          <a:xfrm>
            <a:off x="4932040" y="2492896"/>
            <a:ext cx="3096344" cy="1788790"/>
          </a:xfrm>
          <a:prstGeom prst="rect">
            <a:avLst/>
          </a:prstGeom>
          <a:noFill/>
        </p:spPr>
      </p:pic>
      <p:pic>
        <p:nvPicPr>
          <p:cNvPr id="32774" name="Picture 6" descr="http://im4-tub-ru.yandex.net/i?id=294430976-65-72&amp;n=21"/>
          <p:cNvPicPr>
            <a:picLocks noChangeAspect="1" noChangeArrowheads="1"/>
          </p:cNvPicPr>
          <p:nvPr/>
        </p:nvPicPr>
        <p:blipFill>
          <a:blip r:embed="rId4" cstate="print"/>
          <a:srcRect/>
          <a:stretch>
            <a:fillRect/>
          </a:stretch>
        </p:blipFill>
        <p:spPr bwMode="auto">
          <a:xfrm>
            <a:off x="5004048" y="4581128"/>
            <a:ext cx="3024336" cy="19442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800" decel="100000"/>
                                        <p:tgtEl>
                                          <p:spTgt spid="32770"/>
                                        </p:tgtEl>
                                      </p:cBhvr>
                                    </p:animEffect>
                                    <p:anim calcmode="lin" valueType="num">
                                      <p:cBhvr>
                                        <p:cTn id="8" dur="800" decel="100000" fill="hold"/>
                                        <p:tgtEl>
                                          <p:spTgt spid="32770"/>
                                        </p:tgtEl>
                                        <p:attrNameLst>
                                          <p:attrName>style.rotation</p:attrName>
                                        </p:attrNameLst>
                                      </p:cBhvr>
                                      <p:tavLst>
                                        <p:tav tm="0">
                                          <p:val>
                                            <p:fltVal val="-90"/>
                                          </p:val>
                                        </p:tav>
                                        <p:tav tm="100000">
                                          <p:val>
                                            <p:fltVal val="0"/>
                                          </p:val>
                                        </p:tav>
                                      </p:tavLst>
                                    </p:anim>
                                    <p:anim calcmode="lin" valueType="num">
                                      <p:cBhvr>
                                        <p:cTn id="9" dur="800" decel="100000" fill="hold"/>
                                        <p:tgtEl>
                                          <p:spTgt spid="32770"/>
                                        </p:tgtEl>
                                        <p:attrNameLst>
                                          <p:attrName>ppt_x</p:attrName>
                                        </p:attrNameLst>
                                      </p:cBhvr>
                                      <p:tavLst>
                                        <p:tav tm="0">
                                          <p:val>
                                            <p:strVal val="#ppt_x+0.4"/>
                                          </p:val>
                                        </p:tav>
                                        <p:tav tm="100000">
                                          <p:val>
                                            <p:strVal val="#ppt_x-0.05"/>
                                          </p:val>
                                        </p:tav>
                                      </p:tavLst>
                                    </p:anim>
                                    <p:anim calcmode="lin" valueType="num">
                                      <p:cBhvr>
                                        <p:cTn id="10" dur="800" decel="100000" fill="hold"/>
                                        <p:tgtEl>
                                          <p:spTgt spid="3277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277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277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2772"/>
                                        </p:tgtEl>
                                        <p:attrNameLst>
                                          <p:attrName>style.visibility</p:attrName>
                                        </p:attrNameLst>
                                      </p:cBhvr>
                                      <p:to>
                                        <p:strVal val="visible"/>
                                      </p:to>
                                    </p:set>
                                    <p:animEffect transition="in" filter="fade">
                                      <p:cBhvr>
                                        <p:cTn id="17" dur="800" decel="100000"/>
                                        <p:tgtEl>
                                          <p:spTgt spid="32772"/>
                                        </p:tgtEl>
                                      </p:cBhvr>
                                    </p:animEffect>
                                    <p:anim calcmode="lin" valueType="num">
                                      <p:cBhvr>
                                        <p:cTn id="18" dur="800" decel="100000" fill="hold"/>
                                        <p:tgtEl>
                                          <p:spTgt spid="32772"/>
                                        </p:tgtEl>
                                        <p:attrNameLst>
                                          <p:attrName>style.rotation</p:attrName>
                                        </p:attrNameLst>
                                      </p:cBhvr>
                                      <p:tavLst>
                                        <p:tav tm="0">
                                          <p:val>
                                            <p:fltVal val="-90"/>
                                          </p:val>
                                        </p:tav>
                                        <p:tav tm="100000">
                                          <p:val>
                                            <p:fltVal val="0"/>
                                          </p:val>
                                        </p:tav>
                                      </p:tavLst>
                                    </p:anim>
                                    <p:anim calcmode="lin" valueType="num">
                                      <p:cBhvr>
                                        <p:cTn id="19" dur="800" decel="100000" fill="hold"/>
                                        <p:tgtEl>
                                          <p:spTgt spid="32772"/>
                                        </p:tgtEl>
                                        <p:attrNameLst>
                                          <p:attrName>ppt_x</p:attrName>
                                        </p:attrNameLst>
                                      </p:cBhvr>
                                      <p:tavLst>
                                        <p:tav tm="0">
                                          <p:val>
                                            <p:strVal val="#ppt_x+0.4"/>
                                          </p:val>
                                        </p:tav>
                                        <p:tav tm="100000">
                                          <p:val>
                                            <p:strVal val="#ppt_x-0.05"/>
                                          </p:val>
                                        </p:tav>
                                      </p:tavLst>
                                    </p:anim>
                                    <p:anim calcmode="lin" valueType="num">
                                      <p:cBhvr>
                                        <p:cTn id="20" dur="800" decel="100000" fill="hold"/>
                                        <p:tgtEl>
                                          <p:spTgt spid="32772"/>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2772"/>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2772"/>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2774"/>
                                        </p:tgtEl>
                                        <p:attrNameLst>
                                          <p:attrName>style.visibility</p:attrName>
                                        </p:attrNameLst>
                                      </p:cBhvr>
                                      <p:to>
                                        <p:strVal val="visible"/>
                                      </p:to>
                                    </p:set>
                                    <p:animEffect transition="in" filter="fade">
                                      <p:cBhvr>
                                        <p:cTn id="27" dur="800" decel="100000"/>
                                        <p:tgtEl>
                                          <p:spTgt spid="32774"/>
                                        </p:tgtEl>
                                      </p:cBhvr>
                                    </p:animEffect>
                                    <p:anim calcmode="lin" valueType="num">
                                      <p:cBhvr>
                                        <p:cTn id="28" dur="800" decel="100000" fill="hold"/>
                                        <p:tgtEl>
                                          <p:spTgt spid="32774"/>
                                        </p:tgtEl>
                                        <p:attrNameLst>
                                          <p:attrName>style.rotation</p:attrName>
                                        </p:attrNameLst>
                                      </p:cBhvr>
                                      <p:tavLst>
                                        <p:tav tm="0">
                                          <p:val>
                                            <p:fltVal val="-90"/>
                                          </p:val>
                                        </p:tav>
                                        <p:tav tm="100000">
                                          <p:val>
                                            <p:fltVal val="0"/>
                                          </p:val>
                                        </p:tav>
                                      </p:tavLst>
                                    </p:anim>
                                    <p:anim calcmode="lin" valueType="num">
                                      <p:cBhvr>
                                        <p:cTn id="29" dur="800" decel="100000" fill="hold"/>
                                        <p:tgtEl>
                                          <p:spTgt spid="32774"/>
                                        </p:tgtEl>
                                        <p:attrNameLst>
                                          <p:attrName>ppt_x</p:attrName>
                                        </p:attrNameLst>
                                      </p:cBhvr>
                                      <p:tavLst>
                                        <p:tav tm="0">
                                          <p:val>
                                            <p:strVal val="#ppt_x+0.4"/>
                                          </p:val>
                                        </p:tav>
                                        <p:tav tm="100000">
                                          <p:val>
                                            <p:strVal val="#ppt_x-0.05"/>
                                          </p:val>
                                        </p:tav>
                                      </p:tavLst>
                                    </p:anim>
                                    <p:anim calcmode="lin" valueType="num">
                                      <p:cBhvr>
                                        <p:cTn id="30" dur="800" decel="100000" fill="hold"/>
                                        <p:tgtEl>
                                          <p:spTgt spid="3277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277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277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5362" name="Picture 2" descr="C:\Documents and Settings\User\Рабочий стол\экология\0014-014-Zagrjaznenie-okruzhajuschej-sredy-3-puti-reshenija-problemy.jpg"/>
          <p:cNvPicPr>
            <a:picLocks noGrp="1" noChangeAspect="1" noChangeArrowheads="1"/>
          </p:cNvPicPr>
          <p:nvPr>
            <p:ph sz="quarter" idx="13"/>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512" y="136585"/>
            <a:ext cx="8833860" cy="65327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373217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8434" name="Picture 2" descr="C:\Documents and Settings\User\Рабочий стол\экология\Ecology.jpg"/>
          <p:cNvPicPr>
            <a:picLocks noGrp="1" noChangeAspect="1" noChangeArrowheads="1"/>
          </p:cNvPicPr>
          <p:nvPr>
            <p:ph sz="quarter" idx="13"/>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3956" y="0"/>
            <a:ext cx="9247956"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179512" y="260173"/>
            <a:ext cx="4572000" cy="6186309"/>
          </a:xfrm>
          <a:prstGeom prst="rect">
            <a:avLst/>
          </a:prstGeom>
          <a:noFill/>
        </p:spPr>
        <p:txBody>
          <a:bodyPr>
            <a:spAutoFit/>
          </a:bodyPr>
          <a:lstStyle/>
          <a:p>
            <a:r>
              <a:rPr lang="ru-RU" dirty="0">
                <a:solidFill>
                  <a:schemeClr val="tx1">
                    <a:lumMod val="95000"/>
                  </a:schemeClr>
                </a:solidFill>
              </a:rPr>
              <a:t> </a:t>
            </a:r>
            <a:r>
              <a:rPr lang="ru-RU" b="1" dirty="0">
                <a:solidFill>
                  <a:schemeClr val="accent1">
                    <a:lumMod val="20000"/>
                    <a:lumOff val="80000"/>
                  </a:schemeClr>
                </a:solidFill>
              </a:rPr>
              <a:t>Много есть чудес на свете,</a:t>
            </a:r>
          </a:p>
          <a:p>
            <a:r>
              <a:rPr lang="ru-RU" b="1" dirty="0">
                <a:solidFill>
                  <a:schemeClr val="accent1">
                    <a:lumMod val="20000"/>
                    <a:lumOff val="80000"/>
                  </a:schemeClr>
                </a:solidFill>
              </a:rPr>
              <a:t>  Человек их всех чудесней.</a:t>
            </a:r>
          </a:p>
          <a:p>
            <a:r>
              <a:rPr lang="ru-RU" b="1" dirty="0">
                <a:solidFill>
                  <a:schemeClr val="accent1">
                    <a:lumMod val="20000"/>
                    <a:lumOff val="80000"/>
                  </a:schemeClr>
                </a:solidFill>
              </a:rPr>
              <a:t>  Но себя лишь он любил</a:t>
            </a:r>
          </a:p>
          <a:p>
            <a:r>
              <a:rPr lang="ru-RU" b="1" dirty="0">
                <a:solidFill>
                  <a:schemeClr val="accent1">
                    <a:lumMod val="20000"/>
                    <a:lumOff val="80000"/>
                  </a:schemeClr>
                </a:solidFill>
              </a:rPr>
              <a:t>  И природу погубил.</a:t>
            </a:r>
          </a:p>
          <a:p>
            <a:r>
              <a:rPr lang="ru-RU" b="1" dirty="0">
                <a:solidFill>
                  <a:schemeClr val="accent1">
                    <a:lumMod val="20000"/>
                    <a:lumOff val="80000"/>
                  </a:schemeClr>
                </a:solidFill>
              </a:rPr>
              <a:t>                Он никак не мог понять,</a:t>
            </a:r>
          </a:p>
          <a:p>
            <a:r>
              <a:rPr lang="ru-RU" b="1" dirty="0">
                <a:solidFill>
                  <a:schemeClr val="accent1">
                    <a:lumMod val="20000"/>
                    <a:lumOff val="80000"/>
                  </a:schemeClr>
                </a:solidFill>
              </a:rPr>
              <a:t>                Что природа - наша мать!</a:t>
            </a:r>
          </a:p>
          <a:p>
            <a:r>
              <a:rPr lang="ru-RU" b="1" dirty="0">
                <a:solidFill>
                  <a:schemeClr val="accent1">
                    <a:lumMod val="20000"/>
                    <a:lumOff val="80000"/>
                  </a:schemeClr>
                </a:solidFill>
              </a:rPr>
              <a:t>                Вырубаются леса, реки загрязняются,</a:t>
            </a:r>
          </a:p>
          <a:p>
            <a:r>
              <a:rPr lang="ru-RU" b="1" dirty="0">
                <a:solidFill>
                  <a:schemeClr val="accent1">
                    <a:lumMod val="20000"/>
                    <a:lumOff val="80000"/>
                  </a:schemeClr>
                </a:solidFill>
              </a:rPr>
              <a:t>                И вода у нас в реке нам уже не нравится</a:t>
            </a:r>
          </a:p>
          <a:p>
            <a:r>
              <a:rPr lang="ru-RU" b="1" dirty="0">
                <a:solidFill>
                  <a:schemeClr val="accent1">
                    <a:lumMod val="20000"/>
                    <a:lumOff val="80000"/>
                  </a:schemeClr>
                </a:solidFill>
              </a:rPr>
              <a:t>  Нет теперь в лесах зверей,</a:t>
            </a:r>
          </a:p>
          <a:p>
            <a:r>
              <a:rPr lang="ru-RU" b="1" dirty="0">
                <a:solidFill>
                  <a:schemeClr val="accent1">
                    <a:lumMod val="20000"/>
                    <a:lumOff val="80000"/>
                  </a:schemeClr>
                </a:solidFill>
              </a:rPr>
              <a:t>  Человек ведь всех главней!</a:t>
            </a:r>
          </a:p>
          <a:p>
            <a:r>
              <a:rPr lang="ru-RU" b="1" dirty="0">
                <a:solidFill>
                  <a:schemeClr val="accent1">
                    <a:lumMod val="20000"/>
                    <a:lumOff val="80000"/>
                  </a:schemeClr>
                </a:solidFill>
              </a:rPr>
              <a:t>  Удержаться он не смог,</a:t>
            </a:r>
          </a:p>
          <a:p>
            <a:r>
              <a:rPr lang="ru-RU" b="1" dirty="0">
                <a:solidFill>
                  <a:schemeClr val="accent1">
                    <a:lumMod val="20000"/>
                    <a:lumOff val="80000"/>
                  </a:schemeClr>
                </a:solidFill>
              </a:rPr>
              <a:t>  Это был его порок.</a:t>
            </a:r>
          </a:p>
          <a:p>
            <a:r>
              <a:rPr lang="ru-RU" b="1" dirty="0">
                <a:solidFill>
                  <a:schemeClr val="accent1">
                    <a:lumMod val="20000"/>
                    <a:lumOff val="80000"/>
                  </a:schemeClr>
                </a:solidFill>
              </a:rPr>
              <a:t>                Почему не может он</a:t>
            </a:r>
          </a:p>
          <a:p>
            <a:r>
              <a:rPr lang="ru-RU" b="1" dirty="0">
                <a:solidFill>
                  <a:schemeClr val="accent1">
                    <a:lumMod val="20000"/>
                    <a:lumOff val="80000"/>
                  </a:schemeClr>
                </a:solidFill>
              </a:rPr>
              <a:t>                Жить спокойно и с умом?</a:t>
            </a:r>
          </a:p>
          <a:p>
            <a:r>
              <a:rPr lang="ru-RU" b="1" dirty="0">
                <a:solidFill>
                  <a:schemeClr val="accent1">
                    <a:lumMod val="20000"/>
                    <a:lumOff val="80000"/>
                  </a:schemeClr>
                </a:solidFill>
              </a:rPr>
              <a:t>                Охранять, любить, ценить,</a:t>
            </a:r>
          </a:p>
          <a:p>
            <a:r>
              <a:rPr lang="ru-RU" b="1" dirty="0">
                <a:solidFill>
                  <a:schemeClr val="accent1">
                    <a:lumMod val="20000"/>
                    <a:lumOff val="80000"/>
                  </a:schemeClr>
                </a:solidFill>
              </a:rPr>
              <a:t>                Всей природой дорожить!</a:t>
            </a:r>
          </a:p>
          <a:p>
            <a:r>
              <a:rPr lang="ru-RU" b="1" dirty="0">
                <a:solidFill>
                  <a:schemeClr val="accent1">
                    <a:lumMod val="20000"/>
                    <a:lumOff val="80000"/>
                  </a:schemeClr>
                </a:solidFill>
              </a:rPr>
              <a:t>  А теперь вот видим мы</a:t>
            </a:r>
          </a:p>
          <a:p>
            <a:r>
              <a:rPr lang="ru-RU" b="1" dirty="0">
                <a:solidFill>
                  <a:schemeClr val="accent1">
                    <a:lumMod val="20000"/>
                    <a:lumOff val="80000"/>
                  </a:schemeClr>
                </a:solidFill>
              </a:rPr>
              <a:t>  Леса без птиц, и земли без воды...</a:t>
            </a:r>
          </a:p>
          <a:p>
            <a:r>
              <a:rPr lang="ru-RU" b="1" dirty="0">
                <a:solidFill>
                  <a:schemeClr val="accent1">
                    <a:lumMod val="20000"/>
                    <a:lumOff val="80000"/>
                  </a:schemeClr>
                </a:solidFill>
              </a:rPr>
              <a:t>  Все меньше окружающей природы, </a:t>
            </a:r>
          </a:p>
          <a:p>
            <a:r>
              <a:rPr lang="ru-RU" b="1" dirty="0">
                <a:solidFill>
                  <a:schemeClr val="accent1">
                    <a:lumMod val="20000"/>
                    <a:lumOff val="80000"/>
                  </a:schemeClr>
                </a:solidFill>
              </a:rPr>
              <a:t>  Все больше окружающей среды. </a:t>
            </a:r>
          </a:p>
        </p:txBody>
      </p:sp>
      <p:sp>
        <p:nvSpPr>
          <p:cNvPr id="5" name="Прямоугольник 4"/>
          <p:cNvSpPr/>
          <p:nvPr/>
        </p:nvSpPr>
        <p:spPr>
          <a:xfrm>
            <a:off x="5148064" y="260648"/>
            <a:ext cx="3457828" cy="5632311"/>
          </a:xfrm>
          <a:prstGeom prst="rect">
            <a:avLst/>
          </a:prstGeom>
        </p:spPr>
        <p:txBody>
          <a:bodyPr wrap="square">
            <a:spAutoFit/>
          </a:bodyPr>
          <a:lstStyle/>
          <a:p>
            <a:r>
              <a:rPr lang="ru-RU" b="1" dirty="0">
                <a:solidFill>
                  <a:schemeClr val="accent3">
                    <a:lumMod val="20000"/>
                    <a:lumOff val="80000"/>
                  </a:schemeClr>
                </a:solidFill>
              </a:rPr>
              <a:t>Как хороша была у нас вода,</a:t>
            </a:r>
          </a:p>
          <a:p>
            <a:r>
              <a:rPr lang="ru-RU" b="1" dirty="0">
                <a:solidFill>
                  <a:schemeClr val="accent3">
                    <a:lumMod val="20000"/>
                    <a:lumOff val="80000"/>
                  </a:schemeClr>
                </a:solidFill>
              </a:rPr>
              <a:t>И как легко у нас дышалось,</a:t>
            </a:r>
          </a:p>
          <a:p>
            <a:r>
              <a:rPr lang="ru-RU" b="1" dirty="0">
                <a:solidFill>
                  <a:schemeClr val="accent3">
                    <a:lumMod val="20000"/>
                    <a:lumOff val="80000"/>
                  </a:schemeClr>
                </a:solidFill>
              </a:rPr>
              <a:t>Но человек </a:t>
            </a:r>
            <a:r>
              <a:rPr lang="ru-RU" b="1" dirty="0" smtClean="0">
                <a:solidFill>
                  <a:schemeClr val="accent3">
                    <a:lumMod val="20000"/>
                    <a:lumOff val="80000"/>
                  </a:schemeClr>
                </a:solidFill>
              </a:rPr>
              <a:t> пришел </a:t>
            </a:r>
            <a:r>
              <a:rPr lang="ru-RU" b="1" dirty="0">
                <a:solidFill>
                  <a:schemeClr val="accent3">
                    <a:lumMod val="20000"/>
                    <a:lumOff val="80000"/>
                  </a:schemeClr>
                </a:solidFill>
              </a:rPr>
              <a:t>- беда!</a:t>
            </a:r>
          </a:p>
          <a:p>
            <a:r>
              <a:rPr lang="ru-RU" b="1" dirty="0">
                <a:solidFill>
                  <a:schemeClr val="accent3">
                    <a:lumMod val="20000"/>
                    <a:lumOff val="80000"/>
                  </a:schemeClr>
                </a:solidFill>
              </a:rPr>
              <a:t>И вся природа испугалась.</a:t>
            </a:r>
          </a:p>
          <a:p>
            <a:r>
              <a:rPr lang="ru-RU" b="1" dirty="0">
                <a:solidFill>
                  <a:schemeClr val="accent3">
                    <a:lumMod val="20000"/>
                    <a:lumOff val="80000"/>
                  </a:schemeClr>
                </a:solidFill>
              </a:rPr>
              <a:t>И точно: потемнело все -</a:t>
            </a:r>
          </a:p>
          <a:p>
            <a:r>
              <a:rPr lang="ru-RU" b="1" dirty="0">
                <a:solidFill>
                  <a:schemeClr val="accent3">
                    <a:lumMod val="20000"/>
                    <a:lumOff val="80000"/>
                  </a:schemeClr>
                </a:solidFill>
              </a:rPr>
              <a:t>Дышать нам стало нечем,</a:t>
            </a:r>
          </a:p>
          <a:p>
            <a:r>
              <a:rPr lang="ru-RU" b="1" dirty="0">
                <a:solidFill>
                  <a:schemeClr val="accent3">
                    <a:lumMod val="20000"/>
                    <a:lumOff val="80000"/>
                  </a:schemeClr>
                </a:solidFill>
              </a:rPr>
              <a:t>А человек сказал: "Мое!" –</a:t>
            </a:r>
          </a:p>
          <a:p>
            <a:r>
              <a:rPr lang="ru-RU" b="1" dirty="0">
                <a:solidFill>
                  <a:schemeClr val="accent3">
                    <a:lumMod val="20000"/>
                    <a:lumOff val="80000"/>
                  </a:schemeClr>
                </a:solidFill>
              </a:rPr>
              <a:t>Настал природы вечер! </a:t>
            </a:r>
          </a:p>
          <a:p>
            <a:r>
              <a:rPr lang="ru-RU" b="1" dirty="0">
                <a:solidFill>
                  <a:schemeClr val="accent3">
                    <a:lumMod val="20000"/>
                    <a:lumOff val="80000"/>
                  </a:schemeClr>
                </a:solidFill>
              </a:rPr>
              <a:t>Но, человек, подумай сам,</a:t>
            </a:r>
          </a:p>
          <a:p>
            <a:r>
              <a:rPr lang="ru-RU" b="1" dirty="0">
                <a:solidFill>
                  <a:schemeClr val="accent3">
                    <a:lumMod val="20000"/>
                    <a:lumOff val="80000"/>
                  </a:schemeClr>
                </a:solidFill>
              </a:rPr>
              <a:t>Ты - царь природы,</a:t>
            </a:r>
          </a:p>
          <a:p>
            <a:r>
              <a:rPr lang="ru-RU" b="1" dirty="0">
                <a:solidFill>
                  <a:schemeClr val="accent3">
                    <a:lumMod val="20000"/>
                    <a:lumOff val="80000"/>
                  </a:schemeClr>
                </a:solidFill>
              </a:rPr>
              <a:t>Не сможешь жить ни тут, ни там</a:t>
            </a:r>
          </a:p>
          <a:p>
            <a:r>
              <a:rPr lang="ru-RU" b="1" dirty="0">
                <a:solidFill>
                  <a:schemeClr val="accent3">
                    <a:lumMod val="20000"/>
                    <a:lumOff val="80000"/>
                  </a:schemeClr>
                </a:solidFill>
              </a:rPr>
              <a:t>И не видать тебе свободы!</a:t>
            </a:r>
          </a:p>
          <a:p>
            <a:r>
              <a:rPr lang="ru-RU" b="1" dirty="0">
                <a:solidFill>
                  <a:schemeClr val="accent3">
                    <a:lumMod val="20000"/>
                    <a:lumOff val="80000"/>
                  </a:schemeClr>
                </a:solidFill>
              </a:rPr>
              <a:t>Жизнь превратится в сущий ад,</a:t>
            </a:r>
          </a:p>
          <a:p>
            <a:r>
              <a:rPr lang="ru-RU" b="1" dirty="0">
                <a:solidFill>
                  <a:schemeClr val="accent3">
                    <a:lumMod val="20000"/>
                    <a:lumOff val="80000"/>
                  </a:schemeClr>
                </a:solidFill>
              </a:rPr>
              <a:t>Не зацветет </a:t>
            </a:r>
            <a:r>
              <a:rPr lang="ru-RU" b="1" dirty="0" smtClean="0">
                <a:solidFill>
                  <a:schemeClr val="accent3">
                    <a:lumMod val="20000"/>
                    <a:lumOff val="80000"/>
                  </a:schemeClr>
                </a:solidFill>
              </a:rPr>
              <a:t>прекрасный  сад</a:t>
            </a:r>
            <a:r>
              <a:rPr lang="ru-RU" b="1" dirty="0">
                <a:solidFill>
                  <a:schemeClr val="accent3">
                    <a:lumMod val="20000"/>
                    <a:lumOff val="80000"/>
                  </a:schemeClr>
                </a:solidFill>
              </a:rPr>
              <a:t>,</a:t>
            </a:r>
          </a:p>
          <a:p>
            <a:r>
              <a:rPr lang="ru-RU" b="1" dirty="0">
                <a:solidFill>
                  <a:schemeClr val="accent3">
                    <a:lumMod val="20000"/>
                    <a:lumOff val="80000"/>
                  </a:schemeClr>
                </a:solidFill>
              </a:rPr>
              <a:t>И сам себе ты станешь враг!</a:t>
            </a:r>
          </a:p>
          <a:p>
            <a:r>
              <a:rPr lang="ru-RU" b="1" dirty="0">
                <a:solidFill>
                  <a:schemeClr val="accent3">
                    <a:lumMod val="20000"/>
                    <a:lumOff val="80000"/>
                  </a:schemeClr>
                </a:solidFill>
              </a:rPr>
              <a:t>И сам поймешь, что ты вредить "мастак"! </a:t>
            </a:r>
          </a:p>
        </p:txBody>
      </p:sp>
    </p:spTree>
    <p:extLst>
      <p:ext uri="{BB962C8B-B14F-4D97-AF65-F5344CB8AC3E}">
        <p14:creationId xmlns:p14="http://schemas.microsoft.com/office/powerpoint/2010/main" xmlns="" val="3923602442"/>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7" y="404664"/>
            <a:ext cx="6480719" cy="1080120"/>
          </a:xfrm>
        </p:spPr>
        <p:txBody>
          <a:bodyPr/>
          <a:lstStyle/>
          <a:p>
            <a:pPr>
              <a:buNone/>
            </a:pPr>
            <a:r>
              <a:rPr lang="ru-RU" dirty="0" smtClean="0"/>
              <a:t>ИНТЕРНЕТ-РЕСУРСЫ</a:t>
            </a:r>
            <a:endParaRPr lang="ru-RU" dirty="0"/>
          </a:p>
        </p:txBody>
      </p:sp>
      <p:sp>
        <p:nvSpPr>
          <p:cNvPr id="3" name="Прямоугольник 2"/>
          <p:cNvSpPr/>
          <p:nvPr/>
        </p:nvSpPr>
        <p:spPr>
          <a:xfrm>
            <a:off x="539552" y="1844824"/>
            <a:ext cx="7920880" cy="1754326"/>
          </a:xfrm>
          <a:prstGeom prst="rect">
            <a:avLst/>
          </a:prstGeom>
        </p:spPr>
        <p:txBody>
          <a:bodyPr wrap="square">
            <a:spAutoFit/>
          </a:bodyPr>
          <a:lstStyle/>
          <a:p>
            <a:r>
              <a:rPr lang="ru-RU" dirty="0" smtClean="0">
                <a:solidFill>
                  <a:schemeClr val="accent1">
                    <a:lumMod val="50000"/>
                  </a:schemeClr>
                </a:solidFill>
              </a:rPr>
              <a:t>1.</a:t>
            </a:r>
            <a:r>
              <a:rPr lang="en-US" dirty="0" smtClean="0">
                <a:solidFill>
                  <a:schemeClr val="accent1">
                    <a:lumMod val="50000"/>
                  </a:schemeClr>
                </a:solidFill>
              </a:rPr>
              <a:t>http://www.ecology-portal.ru/publ/9-1-0-147</a:t>
            </a:r>
            <a:endParaRPr lang="ru-RU" dirty="0" smtClean="0">
              <a:solidFill>
                <a:schemeClr val="accent1">
                  <a:lumMod val="50000"/>
                </a:schemeClr>
              </a:solidFill>
            </a:endParaRPr>
          </a:p>
          <a:p>
            <a:r>
              <a:rPr lang="ru-RU" dirty="0" smtClean="0">
                <a:solidFill>
                  <a:schemeClr val="accent1">
                    <a:lumMod val="50000"/>
                  </a:schemeClr>
                </a:solidFill>
              </a:rPr>
              <a:t>2.</a:t>
            </a:r>
            <a:r>
              <a:rPr lang="en-US" dirty="0" smtClean="0">
                <a:solidFill>
                  <a:schemeClr val="accent1">
                    <a:lumMod val="50000"/>
                  </a:schemeClr>
                </a:solidFill>
              </a:rPr>
              <a:t> http://images.yandex.ru/yandsearch?source=wiz&amp;text=</a:t>
            </a:r>
            <a:r>
              <a:rPr lang="ru-RU" dirty="0" smtClean="0">
                <a:solidFill>
                  <a:schemeClr val="accent1">
                    <a:lumMod val="50000"/>
                  </a:schemeClr>
                </a:solidFill>
              </a:rPr>
              <a:t>экология атмосферы картинки</a:t>
            </a:r>
          </a:p>
          <a:p>
            <a:r>
              <a:rPr lang="ru-RU" dirty="0" smtClean="0">
                <a:solidFill>
                  <a:schemeClr val="accent1">
                    <a:lumMod val="50000"/>
                  </a:schemeClr>
                </a:solidFill>
              </a:rPr>
              <a:t>3.</a:t>
            </a:r>
            <a:r>
              <a:rPr lang="en-US" dirty="0" smtClean="0">
                <a:solidFill>
                  <a:schemeClr val="accent1">
                    <a:lumMod val="50000"/>
                  </a:schemeClr>
                </a:solidFill>
              </a:rPr>
              <a:t> </a:t>
            </a:r>
            <a:r>
              <a:rPr lang="en-US" dirty="0" smtClean="0">
                <a:solidFill>
                  <a:schemeClr val="accent1">
                    <a:lumMod val="50000"/>
                  </a:schemeClr>
                </a:solidFill>
                <a:hlinkClick r:id="rId2"/>
              </a:rPr>
              <a:t>http://blue-planet.ru/air/673-uchenye-nauchilis-otslezhivat-dvizhenie-vrednyx-veshhestv-v-atmosfere.html</a:t>
            </a:r>
            <a:endParaRPr lang="ru-RU" dirty="0" smtClean="0">
              <a:solidFill>
                <a:schemeClr val="accent1">
                  <a:lumMod val="50000"/>
                </a:schemeClr>
              </a:solidFill>
            </a:endParaRPr>
          </a:p>
          <a:p>
            <a:r>
              <a:rPr lang="ru-RU" dirty="0" smtClean="0">
                <a:solidFill>
                  <a:schemeClr val="accent1">
                    <a:lumMod val="50000"/>
                  </a:schemeClr>
                </a:solidFill>
              </a:rPr>
              <a:t>4.</a:t>
            </a:r>
            <a:r>
              <a:rPr lang="en-US" dirty="0" smtClean="0">
                <a:solidFill>
                  <a:schemeClr val="accent1">
                    <a:lumMod val="50000"/>
                  </a:schemeClr>
                </a:solidFill>
              </a:rPr>
              <a:t> http://images.yandex.ru/yandsearch?stype=image&amp;lr=47&amp;noreask</a:t>
            </a:r>
            <a:endParaRPr lang="ru-RU" dirty="0">
              <a:solidFill>
                <a:schemeClr val="accent1">
                  <a:lumMod val="50000"/>
                </a:schemeClr>
              </a:solidFill>
            </a:endParaRPr>
          </a:p>
        </p:txBody>
      </p:sp>
      <p:pic>
        <p:nvPicPr>
          <p:cNvPr id="1026" name="Picture 2" descr="http://im3-tub-ru.yandex.net/i?id=36074710-42-72&amp;n=21"/>
          <p:cNvPicPr>
            <a:picLocks noChangeAspect="1" noChangeArrowheads="1"/>
          </p:cNvPicPr>
          <p:nvPr/>
        </p:nvPicPr>
        <p:blipFill>
          <a:blip r:embed="rId3" cstate="print"/>
          <a:srcRect/>
          <a:stretch>
            <a:fillRect/>
          </a:stretch>
        </p:blipFill>
        <p:spPr bwMode="auto">
          <a:xfrm>
            <a:off x="2411760" y="3861048"/>
            <a:ext cx="3888432" cy="252028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ecology-portal.ru/photo/1024-50-1/991_syinyous-yoe-s-yocn-ubsub.jpg"/>
          <p:cNvPicPr>
            <a:picLocks noChangeAspect="1" noChangeArrowheads="1"/>
          </p:cNvPicPr>
          <p:nvPr/>
        </p:nvPicPr>
        <p:blipFill>
          <a:blip r:embed="rId2" cstate="print"/>
          <a:srcRect/>
          <a:stretch>
            <a:fillRect/>
          </a:stretch>
        </p:blipFill>
        <p:spPr bwMode="auto">
          <a:xfrm>
            <a:off x="179512" y="162000"/>
            <a:ext cx="8748488" cy="6561366"/>
          </a:xfrm>
          <a:prstGeom prst="rect">
            <a:avLst/>
          </a:prstGeom>
          <a:noFill/>
        </p:spPr>
      </p:pic>
      <p:sp>
        <p:nvSpPr>
          <p:cNvPr id="3" name="TextBox 2"/>
          <p:cNvSpPr txBox="1"/>
          <p:nvPr/>
        </p:nvSpPr>
        <p:spPr>
          <a:xfrm>
            <a:off x="827585" y="908720"/>
            <a:ext cx="7920880" cy="2554545"/>
          </a:xfrm>
          <a:prstGeom prst="rect">
            <a:avLst/>
          </a:prstGeom>
          <a:noFill/>
        </p:spPr>
        <p:txBody>
          <a:bodyPr wrap="square" rtlCol="0">
            <a:spAutoFit/>
          </a:bodyPr>
          <a:lstStyle/>
          <a:p>
            <a:r>
              <a:rPr lang="ru-RU" sz="2000" b="1" dirty="0" smtClean="0">
                <a:solidFill>
                  <a:schemeClr val="bg1"/>
                </a:solidFill>
              </a:rPr>
              <a:t>    Природа  доставит  нам  всяческие  блага, если  мы  воздадим  ей  должные  почести.  Она  нас  карает  тогда, когда  отвернувшись  от  нее  мы  начинаем  кощунственно  курить  фимиам  идолам, возведенным  нашим  воображением, на  принадлежащий  ей  трон.</a:t>
            </a:r>
          </a:p>
          <a:p>
            <a:r>
              <a:rPr lang="ru-RU" sz="2000" b="1" dirty="0" smtClean="0">
                <a:solidFill>
                  <a:schemeClr val="bg1"/>
                </a:solidFill>
              </a:rPr>
              <a:t>К. ГОЛЬДБАХ</a:t>
            </a:r>
          </a:p>
          <a:p>
            <a:r>
              <a:rPr lang="ru-RU" sz="2000" b="1" dirty="0" smtClean="0">
                <a:solidFill>
                  <a:schemeClr val="bg1"/>
                </a:solidFill>
              </a:rPr>
              <a:t>Система  природы</a:t>
            </a:r>
          </a:p>
          <a:p>
            <a:r>
              <a:rPr lang="ru-RU" sz="2000" b="1" dirty="0" smtClean="0">
                <a:solidFill>
                  <a:schemeClr val="bg1"/>
                </a:solidFill>
              </a:rPr>
              <a:t>   </a:t>
            </a:r>
            <a:endParaRPr lang="ru-RU" sz="2000"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99592" y="4293096"/>
            <a:ext cx="7272808" cy="2448272"/>
          </a:xfrm>
        </p:spPr>
        <p:txBody>
          <a:bodyPr>
            <a:normAutofit/>
          </a:bodyPr>
          <a:lstStyle/>
          <a:p>
            <a:r>
              <a:rPr lang="ru-RU" sz="1600" dirty="0">
                <a:solidFill>
                  <a:schemeClr val="accent1">
                    <a:lumMod val="50000"/>
                  </a:schemeClr>
                </a:solidFill>
              </a:rPr>
              <a:t>Проблема охраны окружающей среды является одной из наиболее актуальных, поскольку от ее решения зависят жизнь на Земле, здоровье и благосостояние человека. Эта проблема обострилась в XX в., когда интенсивное развитие промышленности и транспорта, а также несовершенство технологических процессов привели к загрязнению атмосферы, воды и почвы. Ежегодно мировое хозяйство выбрасывает в атмосферу 350 млн. т окиси углерода, более 50 млн. т различных углеводородов, 150 млн. т двуокиси серы. В атмосфере накапливается углекислый газ, уменьшается количество кислорода.</a:t>
            </a:r>
          </a:p>
        </p:txBody>
      </p:sp>
      <p:pic>
        <p:nvPicPr>
          <p:cNvPr id="5122" name="Picture 2" descr="C:\Documents and Settings\User\Рабочий стол\экология\ecologiy_zagryznenie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1680" y="260648"/>
            <a:ext cx="5544616" cy="38164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449027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146" name="Picture 2" descr="C:\Documents and Settings\User\Рабочий стол\экология\40-1.jpg"/>
          <p:cNvPicPr>
            <a:picLocks noGrp="1" noChangeAspect="1" noChangeArrowheads="1"/>
          </p:cNvPicPr>
          <p:nvPr>
            <p:ph sz="quarter" idx="13"/>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613"/>
            <a:ext cx="9144000" cy="685338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09960283"/>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1266" name="Picture 2" descr="C:\Documents and Settings\User\Рабочий стол\экология\1_html_m7da3dc1.gif"/>
          <p:cNvPicPr>
            <a:picLocks noGrp="1" noChangeAspect="1" noChangeArrowheads="1"/>
          </p:cNvPicPr>
          <p:nvPr>
            <p:ph sz="quarter" idx="13"/>
          </p:nvPr>
        </p:nvPicPr>
        <p:blipFill>
          <a:blip r:embed="rId2" cstate="print">
            <a:extLst>
              <a:ext uri="{28A0092B-C50C-407E-A947-70E740481C1C}">
                <a14:useLocalDpi xmlns:a14="http://schemas.microsoft.com/office/drawing/2010/main" xmlns=""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7726179"/>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quarter" idx="13"/>
          </p:nvPr>
        </p:nvSpPr>
        <p:spPr/>
        <p:txBody>
          <a:bodyPr/>
          <a:lstStyle/>
          <a:p>
            <a:endParaRPr lang="ru-RU" dirty="0"/>
          </a:p>
        </p:txBody>
      </p:sp>
      <p:pic>
        <p:nvPicPr>
          <p:cNvPr id="14340" name="Picture 4" descr="http://apravda.com/sites/default/files/styles/530px/public/field/image/samie_opasnie_rauoni_moskow.jpg"/>
          <p:cNvPicPr>
            <a:picLocks noChangeAspect="1" noChangeArrowheads="1"/>
          </p:cNvPicPr>
          <p:nvPr/>
        </p:nvPicPr>
        <p:blipFill>
          <a:blip r:embed="rId2" cstate="print"/>
          <a:srcRect/>
          <a:stretch>
            <a:fillRect/>
          </a:stretch>
        </p:blipFill>
        <p:spPr bwMode="auto">
          <a:xfrm>
            <a:off x="179512" y="134634"/>
            <a:ext cx="8712968" cy="6534726"/>
          </a:xfrm>
          <a:prstGeom prst="rect">
            <a:avLst/>
          </a:prstGeom>
          <a:noFill/>
        </p:spPr>
      </p:pic>
      <p:sp>
        <p:nvSpPr>
          <p:cNvPr id="7" name="Прямоугольник 6"/>
          <p:cNvSpPr/>
          <p:nvPr/>
        </p:nvSpPr>
        <p:spPr>
          <a:xfrm>
            <a:off x="4211960" y="404665"/>
            <a:ext cx="4608512" cy="4247317"/>
          </a:xfrm>
          <a:prstGeom prst="rect">
            <a:avLst/>
          </a:prstGeom>
        </p:spPr>
        <p:txBody>
          <a:bodyPr wrap="square">
            <a:spAutoFit/>
          </a:bodyPr>
          <a:lstStyle/>
          <a:p>
            <a:r>
              <a:rPr lang="ru-RU" b="1" dirty="0" smtClean="0">
                <a:solidFill>
                  <a:schemeClr val="bg1"/>
                </a:solidFill>
              </a:rPr>
              <a:t>Существуют природные ресурсы, необходимые человечеству, как воздух. Но нет, пожалуй, такого ресурса, кроме самого воздуха, отсутствие которого становилось бы неразрешимой проблемой для человека уже менее чем через минуту. </a:t>
            </a:r>
          </a:p>
          <a:p>
            <a:r>
              <a:rPr lang="ru-RU" b="1" dirty="0" smtClean="0">
                <a:solidFill>
                  <a:schemeClr val="bg1"/>
                </a:solidFill>
              </a:rPr>
              <a:t>Известно, что загрязнение атмосферы происходит в основном в результате работы промышленности, транспорта и т. п., которые в совокупности выбрасывают ежегодно выбрасывают «на ветер» более миллиарда твердых и газообразных частиц. </a:t>
            </a:r>
            <a:endParaRPr lang="ru-RU" b="1" dirty="0">
              <a:solidFill>
                <a:schemeClr val="bg1"/>
              </a:solidFill>
            </a:endParaRPr>
          </a:p>
        </p:txBody>
      </p:sp>
    </p:spTree>
    <p:extLst>
      <p:ext uri="{BB962C8B-B14F-4D97-AF65-F5344CB8AC3E}">
        <p14:creationId xmlns:p14="http://schemas.microsoft.com/office/powerpoint/2010/main" xmlns="" val="112365342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quarter" idx="13"/>
          </p:nvPr>
        </p:nvSpPr>
        <p:spPr/>
        <p:txBody>
          <a:bodyPr/>
          <a:lstStyle/>
          <a:p>
            <a:endParaRPr lang="ru-RU"/>
          </a:p>
        </p:txBody>
      </p:sp>
      <p:pic>
        <p:nvPicPr>
          <p:cNvPr id="10242" name="Picture 2" descr="http://900igr.net/datai/ekologija/Ekologija-atmosfery/0013-018-Ekologija-atmosfery.jpg"/>
          <p:cNvPicPr>
            <a:picLocks noChangeAspect="1" noChangeArrowheads="1"/>
          </p:cNvPicPr>
          <p:nvPr/>
        </p:nvPicPr>
        <p:blipFill>
          <a:blip r:embed="rId2" cstate="print"/>
          <a:srcRect/>
          <a:stretch>
            <a:fillRect/>
          </a:stretch>
        </p:blipFill>
        <p:spPr bwMode="auto">
          <a:xfrm>
            <a:off x="179512" y="188640"/>
            <a:ext cx="8736971" cy="6436096"/>
          </a:xfrm>
          <a:prstGeom prst="rect">
            <a:avLst/>
          </a:prstGeom>
          <a:noFill/>
        </p:spPr>
      </p:pic>
      <p:sp>
        <p:nvSpPr>
          <p:cNvPr id="6" name="Прямоугольник 5"/>
          <p:cNvSpPr/>
          <p:nvPr/>
        </p:nvSpPr>
        <p:spPr>
          <a:xfrm>
            <a:off x="3635896" y="2204864"/>
            <a:ext cx="5256584" cy="4247317"/>
          </a:xfrm>
          <a:prstGeom prst="rect">
            <a:avLst/>
          </a:prstGeom>
        </p:spPr>
        <p:txBody>
          <a:bodyPr wrap="square">
            <a:spAutoFit/>
          </a:bodyPr>
          <a:lstStyle/>
          <a:p>
            <a:r>
              <a:rPr lang="ru-RU" b="1" dirty="0" smtClean="0">
                <a:solidFill>
                  <a:schemeClr val="bg1"/>
                </a:solidFill>
              </a:rPr>
              <a:t>Основными загрязнителями атмосферы на сегодняшний день являются окись углерода и сернистый газ. Но, конечно, нельзя забывать и о фреонах, или </a:t>
            </a:r>
            <a:r>
              <a:rPr lang="ru-RU" b="1" dirty="0" err="1" smtClean="0">
                <a:solidFill>
                  <a:schemeClr val="bg1"/>
                </a:solidFill>
              </a:rPr>
              <a:t>хлорфторуглеводородах</a:t>
            </a:r>
            <a:r>
              <a:rPr lang="ru-RU" b="1" dirty="0" smtClean="0">
                <a:solidFill>
                  <a:schemeClr val="bg1"/>
                </a:solidFill>
              </a:rPr>
              <a:t>. Именно их большинство ученых считают причиной образования так называемых озоновых дыр в атмосфере. Фреоны широко используются в производстве и в быту в качестве </a:t>
            </a:r>
            <a:r>
              <a:rPr lang="ru-RU" b="1" dirty="0" err="1" smtClean="0">
                <a:solidFill>
                  <a:schemeClr val="bg1"/>
                </a:solidFill>
              </a:rPr>
              <a:t>хладореагентов</a:t>
            </a:r>
            <a:r>
              <a:rPr lang="ru-RU" b="1" dirty="0" smtClean="0">
                <a:solidFill>
                  <a:schemeClr val="bg1"/>
                </a:solidFill>
              </a:rPr>
              <a:t>, пенообразователей, растворителей, а также в аэрозольных упаковках. А именно с понижением содержания озона в верхних слоях атмосферы медики связывают рост количества раковых заболеваний кожи. </a:t>
            </a:r>
            <a:endParaRPr lang="ru-RU" b="1" dirty="0">
              <a:solidFill>
                <a:schemeClr val="bg1"/>
              </a:solidFill>
            </a:endParaRPr>
          </a:p>
        </p:txBody>
      </p:sp>
    </p:spTree>
    <p:extLst>
      <p:ext uri="{BB962C8B-B14F-4D97-AF65-F5344CB8AC3E}">
        <p14:creationId xmlns:p14="http://schemas.microsoft.com/office/powerpoint/2010/main" xmlns="" val="178080774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23928" y="751344"/>
            <a:ext cx="4824536" cy="5355312"/>
          </a:xfrm>
          <a:prstGeom prst="rect">
            <a:avLst/>
          </a:prstGeom>
        </p:spPr>
        <p:txBody>
          <a:bodyPr wrap="square">
            <a:spAutoFit/>
          </a:bodyPr>
          <a:lstStyle/>
          <a:p>
            <a:r>
              <a:rPr lang="ru-RU" b="1" dirty="0" smtClean="0">
                <a:solidFill>
                  <a:schemeClr val="accent3">
                    <a:lumMod val="50000"/>
                  </a:schemeClr>
                </a:solidFill>
              </a:rPr>
              <a:t>Благодатные капли дождя – еще один дар небес – всегда радовали человека. Но в некоторых районах земного шара дожди превратились в серьезную опасность. Возникла сложная и трудная в своем решении проблема кислотных дождей, которая на международном уровне была впервые поднята Швецией на конференции ООН по окружающей среде. С тех пор она превратилась в одну из главных природоохранных проблем человечества. </a:t>
            </a:r>
            <a:br>
              <a:rPr lang="ru-RU" b="1" dirty="0" smtClean="0">
                <a:solidFill>
                  <a:schemeClr val="accent3">
                    <a:lumMod val="50000"/>
                  </a:schemeClr>
                </a:solidFill>
              </a:rPr>
            </a:br>
            <a:r>
              <a:rPr lang="ru-RU" b="1" dirty="0" smtClean="0">
                <a:solidFill>
                  <a:schemeClr val="accent3">
                    <a:lumMod val="50000"/>
                  </a:schemeClr>
                </a:solidFill>
              </a:rPr>
              <a:t>Кислотные дожди губительно действуют на природу водоёмов, наносят ущерб лесной растительности и сельскохозяйственным культурам, наконец, все эти вещества представляют определенную опасность для жизни человека. </a:t>
            </a:r>
            <a:endParaRPr lang="ru-RU" b="1" dirty="0">
              <a:solidFill>
                <a:schemeClr val="accent3">
                  <a:lumMod val="50000"/>
                </a:schemeClr>
              </a:solidFill>
            </a:endParaRPr>
          </a:p>
        </p:txBody>
      </p:sp>
      <p:pic>
        <p:nvPicPr>
          <p:cNvPr id="30722" name="Picture 2" descr="http://im6-tub-ru.yandex.net/i?id=82350170-17-72&amp;n=21"/>
          <p:cNvPicPr>
            <a:picLocks noChangeAspect="1" noChangeArrowheads="1"/>
          </p:cNvPicPr>
          <p:nvPr/>
        </p:nvPicPr>
        <p:blipFill>
          <a:blip r:embed="rId2" cstate="print"/>
          <a:srcRect/>
          <a:stretch>
            <a:fillRect/>
          </a:stretch>
        </p:blipFill>
        <p:spPr bwMode="auto">
          <a:xfrm>
            <a:off x="179512" y="1700808"/>
            <a:ext cx="3706571" cy="3564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quarter" idx="13"/>
          </p:nvPr>
        </p:nvSpPr>
        <p:spPr/>
        <p:txBody>
          <a:bodyPr/>
          <a:lstStyle/>
          <a:p>
            <a:endParaRPr lang="ru-RU"/>
          </a:p>
        </p:txBody>
      </p:sp>
      <p:pic>
        <p:nvPicPr>
          <p:cNvPr id="4098" name="Picture 2" descr="&amp;Ucy;&amp;chcy;&amp;iecy;&amp;ncy;&amp;ycy;&amp;iecy; &amp;ncy;&amp;acy;&amp;ucy;&amp;chcy;&amp;icy;&amp;lcy;&amp;icy;&amp;scy;&amp;softcy; &amp;ocy;&amp;tcy;&amp;scy;&amp;lcy;&amp;iecy;&amp;zhcy;&amp;icy;&amp;vcy;&amp;acy;&amp;tcy;&amp;softcy; &amp;dcy;&amp;vcy;&amp;icy;&amp;zhcy;&amp;iecy;&amp;ncy;&amp;icy;&amp;iecy; &amp;vcy;&amp;rcy;&amp;iecy;&amp;dcy;&amp;ncy;&amp;ycy;&amp;khcy; &amp;vcy;&amp;iecy;&amp;shchcy;&amp;iecy;&amp;scy;&amp;tcy;&amp;vcy; &amp;vcy; &amp;acy;&amp;tcy;&amp;mcy;&amp;ocy;&amp;scy;&amp;fcy;&amp;iecy;&amp;rcy;&amp;iecy;"/>
          <p:cNvPicPr>
            <a:picLocks noChangeAspect="1" noChangeArrowheads="1"/>
          </p:cNvPicPr>
          <p:nvPr/>
        </p:nvPicPr>
        <p:blipFill>
          <a:blip r:embed="rId2" cstate="print"/>
          <a:srcRect/>
          <a:stretch>
            <a:fillRect/>
          </a:stretch>
        </p:blipFill>
        <p:spPr bwMode="auto">
          <a:xfrm>
            <a:off x="179512" y="116632"/>
            <a:ext cx="8712968" cy="6552728"/>
          </a:xfrm>
          <a:prstGeom prst="rect">
            <a:avLst/>
          </a:prstGeom>
          <a:noFill/>
        </p:spPr>
      </p:pic>
      <p:sp>
        <p:nvSpPr>
          <p:cNvPr id="6" name="Прямоугольник 5"/>
          <p:cNvSpPr/>
          <p:nvPr/>
        </p:nvSpPr>
        <p:spPr>
          <a:xfrm>
            <a:off x="467544" y="764704"/>
            <a:ext cx="4392488" cy="4708981"/>
          </a:xfrm>
          <a:prstGeom prst="rect">
            <a:avLst/>
          </a:prstGeom>
        </p:spPr>
        <p:txBody>
          <a:bodyPr wrap="square">
            <a:spAutoFit/>
          </a:bodyPr>
          <a:lstStyle/>
          <a:p>
            <a:r>
              <a:rPr lang="ru-RU" sz="2000" b="1" dirty="0" smtClean="0">
                <a:solidFill>
                  <a:schemeClr val="bg1"/>
                </a:solidFill>
              </a:rPr>
              <a:t>Израильские ученые провели ряд исследований, направленных на изучение атмосферных потоков и их влияния на загрязнение воздуха над территорией своей страны.</a:t>
            </a:r>
            <a:br>
              <a:rPr lang="ru-RU" sz="2000" b="1" dirty="0" smtClean="0">
                <a:solidFill>
                  <a:schemeClr val="bg1"/>
                </a:solidFill>
              </a:rPr>
            </a:br>
            <a:r>
              <a:rPr lang="ru-RU" sz="2000" b="1" dirty="0" smtClean="0">
                <a:solidFill>
                  <a:schemeClr val="bg1"/>
                </a:solidFill>
              </a:rPr>
              <a:t/>
            </a:r>
            <a:br>
              <a:rPr lang="ru-RU" sz="2000" b="1" dirty="0" smtClean="0">
                <a:solidFill>
                  <a:schemeClr val="bg1"/>
                </a:solidFill>
              </a:rPr>
            </a:br>
            <a:r>
              <a:rPr lang="ru-RU" sz="2000" b="1" dirty="0" smtClean="0">
                <a:solidFill>
                  <a:schemeClr val="bg1"/>
                </a:solidFill>
              </a:rPr>
              <a:t>Результаты ошеломили ученых, оказывается, что две трети всех токсичных отходов, находящихся над территорией Израиля, принесены из Европы, а одна пятая из Иордании, Северной Африки и Саудовской Аравии.</a:t>
            </a:r>
            <a:endParaRPr lang="ru-RU" sz="2000" b="1" dirty="0">
              <a:solidFill>
                <a:schemeClr val="bg1"/>
              </a:solidFill>
            </a:endParaRPr>
          </a:p>
        </p:txBody>
      </p:sp>
    </p:spTree>
    <p:extLst>
      <p:ext uri="{BB962C8B-B14F-4D97-AF65-F5344CB8AC3E}">
        <p14:creationId xmlns:p14="http://schemas.microsoft.com/office/powerpoint/2010/main" xmlns="" val="3708120068"/>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1191</TotalTime>
  <Words>803</Words>
  <Application>Microsoft Office PowerPoint</Application>
  <PresentationFormat>Экран (4:3)</PresentationFormat>
  <Paragraphs>60</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Воздушный 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ИНТЕРНЕТ-РЕСУРСЫ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интел</cp:lastModifiedBy>
  <cp:revision>84</cp:revision>
  <dcterms:modified xsi:type="dcterms:W3CDTF">2013-04-08T08:03:44Z</dcterms:modified>
</cp:coreProperties>
</file>