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9" r:id="rId3"/>
    <p:sldId id="274" r:id="rId4"/>
    <p:sldId id="268" r:id="rId5"/>
    <p:sldId id="267" r:id="rId6"/>
    <p:sldId id="275" r:id="rId7"/>
    <p:sldId id="279" r:id="rId8"/>
    <p:sldId id="280" r:id="rId9"/>
    <p:sldId id="281" r:id="rId10"/>
    <p:sldId id="283" r:id="rId11"/>
    <p:sldId id="284" r:id="rId12"/>
    <p:sldId id="282" r:id="rId13"/>
    <p:sldId id="286" r:id="rId14"/>
    <p:sldId id="285" r:id="rId15"/>
    <p:sldId id="277" r:id="rId16"/>
    <p:sldId id="278" r:id="rId17"/>
    <p:sldId id="287" r:id="rId18"/>
    <p:sldId id="276" r:id="rId19"/>
    <p:sldId id="272" r:id="rId20"/>
    <p:sldId id="28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CC"/>
    <a:srgbClr val="660066"/>
    <a:srgbClr val="006666"/>
    <a:srgbClr val="6600FF"/>
    <a:srgbClr val="CC0066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03" autoAdjust="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620EF8E-8BA0-4507-A0BF-05079C2305BA}" type="datetimeFigureOut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A380DBD-D7CD-480A-A92A-4756BA64E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380DBD-D7CD-480A-A92A-4756BA64E236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42764A-F0A7-4D76-A4D5-5BBA318FB689}" type="datetimeFigureOut">
              <a:rPr lang="ru-RU" smtClean="0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722150-3547-46CB-8892-910798C748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EE6C70-AE27-4D69-BFB7-94EE092A54DF}" type="datetimeFigureOut">
              <a:rPr lang="ru-RU" smtClean="0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7E82C7-2FDB-4467-B544-804FE55308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7A2C1C-FBA4-427A-BF81-1106122E6743}" type="datetimeFigureOut">
              <a:rPr lang="ru-RU" smtClean="0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8BE899-0A45-4693-8E0B-A2B93555B1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9D90F8-971A-41A0-8DC2-97C017D23D4A}" type="datetimeFigureOut">
              <a:rPr lang="ru-RU" smtClean="0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FBF0A8-5AF0-45DC-A84F-2D0D477FC8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5408C-EEF0-4772-B797-D38E5CBB5539}" type="datetimeFigureOut">
              <a:rPr lang="ru-RU" smtClean="0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7C655C-BBA2-4F0F-8B84-8A8BA2195D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1293A3-1B82-4FDA-86AF-5573CE42B00E}" type="datetimeFigureOut">
              <a:rPr lang="ru-RU" smtClean="0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B5BF8-5ECD-4E97-99CF-567315CA75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5B822B-EE94-4AEE-9CE9-8A43086AF378}" type="datetimeFigureOut">
              <a:rPr lang="ru-RU" smtClean="0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AF5860-67F7-42A8-8A70-4355C6370C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C8ABC1-6528-4827-B22A-FE35982EAD26}" type="datetimeFigureOut">
              <a:rPr lang="ru-RU" smtClean="0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8647A4-4615-409B-A01C-8E4A42940D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382888-A367-459B-AFCC-FFFC7D93D863}" type="datetimeFigureOut">
              <a:rPr lang="ru-RU" smtClean="0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8DF723-B93F-4458-AF2D-6264E93DB5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DD1F59-1E74-465C-9592-640E55C6B900}" type="datetimeFigureOut">
              <a:rPr lang="ru-RU" smtClean="0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E021D0-D90A-4081-B226-B81D7643A4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EAF70A-C41E-4C2C-903D-A5EEA5BF9099}" type="datetimeFigureOut">
              <a:rPr lang="ru-RU" smtClean="0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60BDFA5-1081-4118-A4A8-C9CA8DB833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242E26C-0890-459B-93E6-8C3BBCA3D225}" type="datetimeFigureOut">
              <a:rPr lang="ru-RU" smtClean="0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5946DE9-5958-4F45-A077-EFB293BE96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685800" y="549275"/>
            <a:ext cx="7772400" cy="1584325"/>
          </a:xfrm>
        </p:spPr>
        <p:txBody>
          <a:bodyPr/>
          <a:lstStyle/>
          <a:p>
            <a:r>
              <a:rPr lang="tt-RU" sz="3200" b="1" i="1" dirty="0" smtClean="0">
                <a:solidFill>
                  <a:srgbClr val="008000"/>
                </a:solidFill>
                <a:latin typeface="Times New Roman" pitchFamily="18" charset="0"/>
              </a:rPr>
              <a:t>Кешенең иң зур бәхете – иң камил җан иясе булып дөньяга килүе һәм яшәве.</a:t>
            </a:r>
            <a:br>
              <a:rPr lang="tt-RU" sz="3200" b="1" i="1" dirty="0" smtClean="0">
                <a:solidFill>
                  <a:srgbClr val="008000"/>
                </a:solidFill>
                <a:latin typeface="Times New Roman" pitchFamily="18" charset="0"/>
              </a:rPr>
            </a:br>
            <a:endParaRPr lang="ru-RU" sz="24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2204864"/>
            <a:ext cx="3600450" cy="18716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solidFill>
                <a:srgbClr val="008000"/>
              </a:solidFill>
              <a:latin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8000"/>
                </a:solidFill>
                <a:latin typeface="Times New Roman" pitchFamily="18" charset="0"/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8000"/>
                </a:solidFill>
                <a:latin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8000"/>
                </a:solidFill>
                <a:latin typeface="Times New Roman" pitchFamily="18" charset="0"/>
              </a:rPr>
              <a:t>Шәриф Хөсәенов</a:t>
            </a:r>
            <a:endParaRPr lang="ru-RU" b="1" i="1" dirty="0" smtClean="0">
              <a:solidFill>
                <a:srgbClr val="008000"/>
              </a:solidFill>
              <a:latin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t-RU" b="1" i="1" dirty="0" smtClean="0">
                <a:solidFill>
                  <a:srgbClr val="008000"/>
                </a:solidFill>
                <a:latin typeface="Times New Roman" pitchFamily="18" charset="0"/>
              </a:rPr>
              <a:t>(1929 – 1999)</a:t>
            </a:r>
            <a:endParaRPr lang="ru-RU" dirty="0"/>
          </a:p>
        </p:txBody>
      </p:sp>
      <p:pic>
        <p:nvPicPr>
          <p:cNvPr id="8" name="Рисунок 7" descr="http://www.matbugat.ru/extrafiles/image/100(2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88840"/>
            <a:ext cx="302433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proza.ru/photos/jcfrhfcf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t="5384" r="5376" b="6965"/>
          <a:stretch>
            <a:fillRect/>
          </a:stretch>
        </p:blipFill>
        <p:spPr bwMode="auto">
          <a:xfrm>
            <a:off x="5580112" y="4149080"/>
            <a:ext cx="1728192" cy="2482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Викторина &quot;Занимательная грамматика&quot;. Квн &quot;Путешествие по стране русского язык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356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1196752"/>
            <a:ext cx="670879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 һәм балалар мөнәсәбәте</a:t>
            </a:r>
          </a:p>
          <a:p>
            <a:pPr algn="ctr"/>
            <a:endParaRPr lang="tt-RU" sz="2800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28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Ана</a:t>
            </a:r>
            <a:r>
              <a:rPr lang="tt-RU" sz="2800" i="1" dirty="0" smtClean="0"/>
              <a:t> </a:t>
            </a:r>
            <a:r>
              <a:rPr lang="tt-RU" sz="2800" b="1" i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балаларының барысын да тигез күрә, аерым-аерым хәлләрен сораша,</a:t>
            </a:r>
          </a:p>
          <a:p>
            <a:pPr algn="ctr"/>
            <a:endParaRPr lang="tt-RU" sz="2800" i="1" dirty="0" smtClean="0">
              <a:solidFill>
                <a:srgbClr val="6600FF"/>
              </a:solidFill>
            </a:endParaRPr>
          </a:p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ләкин</a:t>
            </a:r>
          </a:p>
          <a:p>
            <a:pPr algn="ctr"/>
            <a:endParaRPr lang="tt-RU" sz="2800" b="1" i="1" dirty="0" smtClean="0">
              <a:solidFill>
                <a:srgbClr val="C00000"/>
              </a:solidFill>
            </a:endParaRPr>
          </a:p>
          <a:p>
            <a:pPr algn="ctr"/>
            <a:r>
              <a:rPr lang="tt-RU" sz="2800" i="1" dirty="0" smtClean="0">
                <a:solidFill>
                  <a:srgbClr val="6600FF"/>
                </a:solidFill>
              </a:rPr>
              <a:t> </a:t>
            </a:r>
            <a:r>
              <a:rPr lang="tt-RU" sz="2800" b="1" i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балалар үзләрен күбрәк кайгырталар</a:t>
            </a:r>
          </a:p>
          <a:p>
            <a:pPr algn="ctr"/>
            <a:endParaRPr lang="tt-RU" sz="2800" b="1" i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800" b="1" i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800" b="1" i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800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ЕГЭ 2014. фоны для презентаций школа Единый государственный экзамен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476672"/>
            <a:ext cx="71287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Зөләйха образы</a:t>
            </a:r>
          </a:p>
          <a:p>
            <a:pPr algn="ctr"/>
            <a:endParaRPr lang="tt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tt-RU" sz="2400" b="1" i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Бик игелекле кеше ул. Үзенең сугышта үлгән иренең әтисе Әлмөхәммәт бабайны да тәрбияли. Авыру Ананы больницага салучы да, больницадан чыккач үз өендә караучы да Зөләйха апа була.  </a:t>
            </a:r>
            <a:endParaRPr lang="ru-RU" sz="2400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Прекрасные фоны. Много где была такой подборки не - Клипарт 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35696" y="548680"/>
            <a:ext cx="5832647" cy="9694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Әсәрдәге конфликтлар</a:t>
            </a: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Сәяр                      Римма</a:t>
            </a:r>
          </a:p>
          <a:p>
            <a:pPr algn="ctr"/>
            <a:endParaRPr lang="tt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Туганнар                             Римма</a:t>
            </a:r>
          </a:p>
          <a:p>
            <a:pPr algn="ctr"/>
            <a:endParaRPr lang="tt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Туганнар                    Максуд, Саимә</a:t>
            </a:r>
          </a:p>
          <a:p>
            <a:pPr algn="ctr"/>
            <a:endParaRPr lang="tt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Туганнар                       Ислам, Расиха</a:t>
            </a:r>
          </a:p>
          <a:p>
            <a:pPr algn="ctr"/>
            <a:endParaRPr lang="tt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Туганнар                          Гөлчирә</a:t>
            </a:r>
          </a:p>
          <a:p>
            <a:pPr algn="ctr"/>
            <a:endParaRPr lang="tt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Туганнар                      Инсаф</a:t>
            </a:r>
          </a:p>
          <a:p>
            <a:pPr algn="ctr"/>
            <a:endParaRPr lang="tt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4067944" y="1412776"/>
            <a:ext cx="864096" cy="216024"/>
          </a:xfrm>
          <a:prstGeom prst="left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войная стрелка влево/вправо 4"/>
          <p:cNvSpPr/>
          <p:nvPr/>
        </p:nvSpPr>
        <p:spPr>
          <a:xfrm>
            <a:off x="4067944" y="2132856"/>
            <a:ext cx="864096" cy="216024"/>
          </a:xfrm>
          <a:prstGeom prst="left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войная стрелка влево/вправо 5"/>
          <p:cNvSpPr/>
          <p:nvPr/>
        </p:nvSpPr>
        <p:spPr>
          <a:xfrm>
            <a:off x="4067944" y="2924944"/>
            <a:ext cx="864096" cy="216024"/>
          </a:xfrm>
          <a:prstGeom prst="left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4067944" y="3645024"/>
            <a:ext cx="864096" cy="216024"/>
          </a:xfrm>
          <a:prstGeom prst="left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войная стрелка влево/вправо 7"/>
          <p:cNvSpPr/>
          <p:nvPr/>
        </p:nvSpPr>
        <p:spPr>
          <a:xfrm>
            <a:off x="4067944" y="4365104"/>
            <a:ext cx="864096" cy="216024"/>
          </a:xfrm>
          <a:prstGeom prst="left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4139952" y="5085184"/>
            <a:ext cx="864096" cy="216024"/>
          </a:xfrm>
          <a:prstGeom prst="left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lowers Wallpapers * Фанд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7704" y="404664"/>
            <a:ext cx="576064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Эчке конфликт</a:t>
            </a:r>
          </a:p>
          <a:p>
            <a:endParaRPr lang="tt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Ана күңелендә балаларына карата көчле мәхәббәт бар,</a:t>
            </a:r>
          </a:p>
          <a:p>
            <a:endParaRPr lang="tt-RU" sz="2800" b="1" i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тик</a:t>
            </a:r>
          </a:p>
          <a:p>
            <a:endParaRPr lang="tt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аларга карата үпкәсе дә зур.</a:t>
            </a:r>
          </a:p>
          <a:p>
            <a:endParaRPr lang="tt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t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lowers Wallpapers * Фандей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95736" y="764704"/>
            <a:ext cx="458645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Әсәрдәге метафоралар</a:t>
            </a:r>
          </a:p>
          <a:p>
            <a:endParaRPr lang="tt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Ак шәл</a:t>
            </a:r>
          </a:p>
          <a:p>
            <a:endParaRPr lang="tt-RU" sz="28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Ак яулык</a:t>
            </a:r>
          </a:p>
          <a:p>
            <a:endParaRPr lang="tt-RU" sz="28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Ак күлмәк</a:t>
            </a:r>
          </a:p>
          <a:p>
            <a:endParaRPr lang="tt-RU" sz="28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Ак кар</a:t>
            </a:r>
          </a:p>
          <a:p>
            <a:endParaRPr lang="tt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t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Япония, japan , basik.ru"/>
          <p:cNvPicPr>
            <a:picLocks noChangeAspect="1" noChangeArrowheads="1"/>
          </p:cNvPicPr>
          <p:nvPr/>
        </p:nvPicPr>
        <p:blipFill>
          <a:blip r:embed="rId2" cstate="print"/>
          <a:srcRect l="389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836712"/>
            <a:ext cx="734481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Әсәрнең идеясе нинди?</a:t>
            </a:r>
          </a:p>
          <a:p>
            <a:endParaRPr lang="tt-RU" sz="28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tt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Намус, гаделлек, җирдә дөрес итеп яшәү, әти-әни һәм Ватан алдындагы бурычны үтәү кебек төшенчәләр мәңгелек, һәркем өчен уртак. Аларны үзеңдә булдыру өчен кеше булу кирәк.</a:t>
            </a:r>
          </a:p>
          <a:p>
            <a:endParaRPr lang="tt-RU" sz="28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Все для твоей странички- я.ру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83568" y="688340"/>
            <a:ext cx="727280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“Кеше булыгыз! Куркак җан булудан сакланыгыз! Кеше куркак бул-са, үзенең җанын саклап калу өчен, теләсә нинди түбәнлеккә бара. Атасын  да, анасын да ,хәтта Ватанын да сата!..”</a:t>
            </a:r>
            <a:endParaRPr kumimoji="0" lang="tt-RU" sz="32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124744"/>
            <a:ext cx="6403420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Драмада күтәрелгән  мәсьәләләр:</a:t>
            </a:r>
          </a:p>
          <a:p>
            <a:endParaRPr lang="tt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tt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балаларның Анага карата бурычы;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tt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гаилә төзүгә җиңел караш;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tt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гаиләдә бала тәрбиясе;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tt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туганнар арасында җылы мөнәсәбәт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Фоны для презентации - природа справки на работ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35"/>
            <a:ext cx="9103784" cy="684676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835696" y="1916832"/>
            <a:ext cx="59046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err="1" smtClean="0">
                <a:solidFill>
                  <a:srgbClr val="0000CC"/>
                </a:solidFill>
                <a:latin typeface="Times New Roman" pitchFamily="18" charset="0"/>
              </a:rPr>
              <a:t>«Адәм баласы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  </a:t>
            </a:r>
            <a:r>
              <a:rPr lang="ru-RU" sz="2800" b="1" dirty="0" err="1" smtClean="0">
                <a:solidFill>
                  <a:srgbClr val="0000CC"/>
                </a:solidFill>
                <a:latin typeface="Times New Roman" pitchFamily="18" charset="0"/>
              </a:rPr>
              <a:t>дөньягә килүе өчен әти 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– </a:t>
            </a:r>
            <a:r>
              <a:rPr lang="ru-RU" sz="2800" b="1" dirty="0" err="1" smtClean="0">
                <a:solidFill>
                  <a:srgbClr val="0000CC"/>
                </a:solidFill>
                <a:latin typeface="Times New Roman" pitchFamily="18" charset="0"/>
              </a:rPr>
              <a:t>әнисенә бурычлы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. </a:t>
            </a:r>
            <a:r>
              <a:rPr lang="ru-RU" sz="2800" b="1" dirty="0" err="1" smtClean="0">
                <a:solidFill>
                  <a:srgbClr val="0000CC"/>
                </a:solidFill>
                <a:latin typeface="Times New Roman" pitchFamily="18" charset="0"/>
              </a:rPr>
              <a:t>Ата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 – </a:t>
            </a:r>
            <a:r>
              <a:rPr lang="ru-RU" sz="2800" b="1" dirty="0" err="1" smtClean="0">
                <a:solidFill>
                  <a:srgbClr val="0000CC"/>
                </a:solidFill>
                <a:latin typeface="Times New Roman" pitchFamily="18" charset="0"/>
              </a:rPr>
              <a:t>анага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Times New Roman" pitchFamily="18" charset="0"/>
              </a:rPr>
              <a:t>бурычны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 бары тик Кеше </a:t>
            </a:r>
            <a:r>
              <a:rPr lang="ru-RU" sz="2800" b="1" dirty="0" err="1" smtClean="0">
                <a:solidFill>
                  <a:srgbClr val="0000CC"/>
                </a:solidFill>
                <a:latin typeface="Times New Roman" pitchFamily="18" charset="0"/>
              </a:rPr>
              <a:t>булып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Times New Roman" pitchFamily="18" charset="0"/>
              </a:rPr>
              <a:t>кына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00CC"/>
                </a:solidFill>
                <a:latin typeface="Times New Roman" pitchFamily="18" charset="0"/>
              </a:rPr>
              <a:t>түләп була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.</a:t>
            </a:r>
          </a:p>
          <a:p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                                    </a:t>
            </a:r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</a:rPr>
              <a:t>(Т. </a:t>
            </a:r>
            <a:r>
              <a:rPr lang="ru-RU" sz="2800" b="1" i="1" dirty="0" err="1" smtClean="0">
                <a:solidFill>
                  <a:srgbClr val="0000CC"/>
                </a:solidFill>
                <a:latin typeface="Times New Roman" pitchFamily="18" charset="0"/>
              </a:rPr>
              <a:t>Миңнуллин</a:t>
            </a:r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</a:rPr>
              <a:t>)</a:t>
            </a:r>
            <a:r>
              <a:rPr lang="tt-RU" sz="2800" i="1" dirty="0" smtClean="0">
                <a:solidFill>
                  <a:srgbClr val="0000CC"/>
                </a:solidFill>
              </a:rPr>
              <a:t> </a:t>
            </a:r>
            <a:endParaRPr lang="ru-RU" sz="28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Очень красивые большие фоны. Комментарии : Дневники на КП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36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Ш. Хөсәенов иҗаты үлемсез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Радик\Desktop\513941c763ece794ab566661fae[2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916832"/>
            <a:ext cx="4038600" cy="36347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707904" y="2132856"/>
            <a:ext cx="4974704" cy="3888432"/>
          </a:xfrm>
        </p:spPr>
        <p:txBody>
          <a:bodyPr/>
          <a:lstStyle/>
          <a:p>
            <a:pPr algn="just">
              <a:buNone/>
            </a:pPr>
            <a:r>
              <a:rPr lang="tt-RU" b="1" i="1" dirty="0" smtClean="0">
                <a:solidFill>
                  <a:srgbClr val="0000CC"/>
                </a:solidFill>
                <a:latin typeface="Arial" charset="0"/>
              </a:rPr>
              <a:t>      Мин үлгәч, каберем өстендә сиреньнәр чәчәк атсын. Узган –барган юлыксын да кайгыларын онытсын.</a:t>
            </a:r>
          </a:p>
          <a:p>
            <a:pPr>
              <a:buNone/>
            </a:pPr>
            <a:r>
              <a:rPr lang="tt-RU" b="1" i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                   Ш. Хөсәенов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sz="3200" b="1" i="1" dirty="0" smtClean="0">
                <a:solidFill>
                  <a:srgbClr val="008000"/>
                </a:solidFill>
                <a:latin typeface="Arial" charset="0"/>
              </a:rPr>
              <a:t/>
            </a:r>
            <a:br>
              <a:rPr lang="tt-RU" sz="3200" b="1" i="1" dirty="0" smtClean="0">
                <a:solidFill>
                  <a:srgbClr val="008000"/>
                </a:solidFill>
                <a:latin typeface="Arial" charset="0"/>
              </a:rPr>
            </a:br>
            <a:r>
              <a:rPr lang="tt-RU" sz="3200" b="1" i="1" dirty="0" smtClean="0">
                <a:solidFill>
                  <a:srgbClr val="008000"/>
                </a:solidFill>
                <a:latin typeface="Arial" charset="0"/>
              </a:rPr>
              <a:t>Ш. Хөсәеновны драматург буларак таныткан әсәрләр </a:t>
            </a:r>
            <a:r>
              <a:rPr lang="ru-RU" sz="4000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sz="4000" dirty="0" smtClean="0">
                <a:solidFill>
                  <a:srgbClr val="000000"/>
                </a:solidFill>
                <a:latin typeface="Arial" charset="0"/>
              </a:rPr>
            </a:br>
            <a:endParaRPr lang="ru-RU" sz="4000" dirty="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5" name="Содержимое 11" descr="http://miras.belem.ru/system/files/portrait/sherif%20xoseen.jpg?1249650155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87209" y="1920875"/>
            <a:ext cx="2978581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t-RU" sz="2400" b="1" i="1" dirty="0" smtClean="0">
                <a:solidFill>
                  <a:srgbClr val="008000"/>
                </a:solidFill>
                <a:latin typeface="Times New Roman" pitchFamily="18" charset="0"/>
              </a:rPr>
              <a:t>“Профессор кияве” (1952)</a:t>
            </a:r>
          </a:p>
          <a:p>
            <a:r>
              <a:rPr lang="tt-RU" sz="2400" b="1" i="1" dirty="0" smtClean="0">
                <a:solidFill>
                  <a:srgbClr val="008000"/>
                </a:solidFill>
                <a:latin typeface="Times New Roman" pitchFamily="18" charset="0"/>
              </a:rPr>
              <a:t>“Бирнәле кыз” (1954)</a:t>
            </a:r>
          </a:p>
          <a:p>
            <a:r>
              <a:rPr lang="tt-RU" sz="2400" b="1" i="1" dirty="0" smtClean="0">
                <a:solidFill>
                  <a:srgbClr val="008000"/>
                </a:solidFill>
                <a:latin typeface="Times New Roman" pitchFamily="18" charset="0"/>
              </a:rPr>
              <a:t>“Зөбәйдә – адәм баласы” (1961)</a:t>
            </a:r>
          </a:p>
          <a:p>
            <a:r>
              <a:rPr lang="tt-RU" sz="2400" b="1" i="1" dirty="0" smtClean="0">
                <a:solidFill>
                  <a:srgbClr val="008000"/>
                </a:solidFill>
                <a:latin typeface="Times New Roman" pitchFamily="18" charset="0"/>
              </a:rPr>
              <a:t>“Егерме ел үткәч” (1962)</a:t>
            </a:r>
          </a:p>
          <a:p>
            <a:r>
              <a:rPr lang="tt-RU" sz="2400" b="1" i="1" dirty="0" smtClean="0">
                <a:solidFill>
                  <a:srgbClr val="008000"/>
                </a:solidFill>
                <a:latin typeface="Times New Roman" pitchFamily="18" charset="0"/>
              </a:rPr>
              <a:t>“Әниемнең ак күлмәге” (”Әни килде” )(1968)</a:t>
            </a:r>
            <a:endParaRPr lang="ru-RU" sz="2400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755650" y="1916113"/>
            <a:ext cx="82296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tt-RU" sz="4400" b="1" i="1" kern="0" dirty="0">
                <a:solidFill>
                  <a:srgbClr val="008000"/>
                </a:solidFill>
                <a:latin typeface="+mj-lt"/>
                <a:ea typeface="+mj-ea"/>
                <a:cs typeface="+mj-cs"/>
              </a:rPr>
              <a:t/>
            </a:r>
            <a:br>
              <a:rPr lang="tt-RU" sz="4400" b="1" i="1" kern="0" dirty="0">
                <a:solidFill>
                  <a:srgbClr val="008000"/>
                </a:solidFill>
                <a:latin typeface="+mj-lt"/>
                <a:ea typeface="+mj-ea"/>
                <a:cs typeface="+mj-cs"/>
              </a:rPr>
            </a:br>
            <a:endParaRPr lang="ru-RU" sz="2400" b="1" i="1" kern="0" dirty="0">
              <a:solidFill>
                <a:srgbClr val="008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620713" y="2141538"/>
            <a:ext cx="82296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tt-RU" sz="4400" b="1" i="1" kern="0" dirty="0">
                <a:solidFill>
                  <a:srgbClr val="008000"/>
                </a:solidFill>
                <a:latin typeface="+mj-lt"/>
                <a:ea typeface="+mj-ea"/>
                <a:cs typeface="+mj-cs"/>
              </a:rPr>
              <a:t/>
            </a:r>
            <a:br>
              <a:rPr lang="tt-RU" sz="4400" b="1" i="1" kern="0" dirty="0">
                <a:solidFill>
                  <a:srgbClr val="008000"/>
                </a:solidFill>
                <a:latin typeface="+mj-lt"/>
                <a:ea typeface="+mj-ea"/>
                <a:cs typeface="+mj-cs"/>
              </a:rPr>
            </a:br>
            <a:endParaRPr lang="ru-RU" sz="2400" b="1" i="1" kern="0" dirty="0">
              <a:solidFill>
                <a:srgbClr val="008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" name="Picture 7" descr="ромаш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725144"/>
            <a:ext cx="248597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556792"/>
            <a:ext cx="561662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Өй эше</a:t>
            </a:r>
          </a:p>
          <a:p>
            <a:endParaRPr lang="tt-RU" dirty="0" smtClean="0"/>
          </a:p>
          <a:p>
            <a:pPr algn="just"/>
            <a:r>
              <a:rPr lang="tt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Әниләр, ана һәм бала мөнәсәбәте турында 5 мәкал</a:t>
            </a:r>
            <a:r>
              <a:rPr lang="ru-RU" sz="28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язып килергә һәм аңлатырга әзерләнергә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2002234"/>
          </a:xfrm>
        </p:spPr>
        <p:txBody>
          <a:bodyPr>
            <a:normAutofit fontScale="90000"/>
          </a:bodyPr>
          <a:lstStyle/>
          <a:p>
            <a:r>
              <a:rPr lang="tt-RU" sz="2800" b="1" dirty="0" smtClean="0">
                <a:solidFill>
                  <a:srgbClr val="008000"/>
                </a:solidFill>
                <a:latin typeface="Times New Roman" pitchFamily="18" charset="0"/>
              </a:rPr>
              <a:t>“Зөбәйдә – адәм баласы” трагикомедиясе (1961)</a:t>
            </a:r>
            <a:br>
              <a:rPr lang="tt-RU" sz="2800" b="1" dirty="0" smtClean="0">
                <a:solidFill>
                  <a:srgbClr val="008000"/>
                </a:solidFill>
                <a:latin typeface="Times New Roman" pitchFamily="18" charset="0"/>
              </a:rPr>
            </a:br>
            <a:r>
              <a:rPr lang="tt-RU" sz="2400" b="1" dirty="0" smtClean="0">
                <a:solidFill>
                  <a:srgbClr val="008000"/>
                </a:solidFill>
                <a:latin typeface="Times New Roman" pitchFamily="18" charset="0"/>
              </a:rPr>
              <a:t> (Беренче куелыш)</a:t>
            </a:r>
            <a:br>
              <a:rPr lang="tt-RU" sz="2400" b="1" dirty="0" smtClean="0">
                <a:solidFill>
                  <a:srgbClr val="008000"/>
                </a:solidFill>
                <a:latin typeface="Times New Roman" pitchFamily="18" charset="0"/>
              </a:rPr>
            </a:br>
            <a:r>
              <a:rPr lang="tt-RU" sz="2800" b="1" dirty="0" smtClean="0">
                <a:solidFill>
                  <a:srgbClr val="008000"/>
                </a:solidFill>
                <a:latin typeface="Times New Roman" pitchFamily="18" charset="0"/>
              </a:rPr>
              <a:t>Зөбәйдә ролендә – Наилә Гәрәева</a:t>
            </a:r>
            <a:r>
              <a:rPr lang="tt-RU" sz="2800" b="1" i="1" dirty="0" smtClean="0">
                <a:solidFill>
                  <a:srgbClr val="008000"/>
                </a:solidFill>
                <a:latin typeface="Times New Roman" pitchFamily="18" charset="0"/>
              </a:rPr>
              <a:t/>
            </a:r>
            <a:br>
              <a:rPr lang="tt-RU" sz="2800" b="1" i="1" dirty="0" smtClean="0">
                <a:solidFill>
                  <a:srgbClr val="008000"/>
                </a:solidFill>
                <a:latin typeface="Times New Roman" pitchFamily="18" charset="0"/>
              </a:rPr>
            </a:br>
            <a:r>
              <a:rPr lang="tt-RU" sz="2800" b="1" i="1" dirty="0" smtClean="0">
                <a:solidFill>
                  <a:srgbClr val="008000"/>
                </a:solidFill>
                <a:latin typeface="Times New Roman" pitchFamily="18" charset="0"/>
              </a:rPr>
              <a:t>Кешеләр! Сез Зөбәйдәгә дөрес юлны сайларга булышыгыз, аны сукмактан читкә этәрмәгез!</a:t>
            </a:r>
            <a:endParaRPr lang="ru-RU" sz="2800" dirty="0"/>
          </a:p>
        </p:txBody>
      </p:sp>
      <p:pic>
        <p:nvPicPr>
          <p:cNvPr id="7" name="Picture 2" descr="C:\Users\Радик\Desktop\1201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660738"/>
            <a:ext cx="4038600" cy="29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Users\Радик\Desktop\poster_Zubaida_edem_balasi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i="1" dirty="0" smtClean="0">
                <a:solidFill>
                  <a:srgbClr val="008000"/>
                </a:solidFill>
                <a:latin typeface="Times New Roman" pitchFamily="18" charset="0"/>
              </a:rPr>
              <a:t/>
            </a:r>
            <a:br>
              <a:rPr lang="ru-RU" sz="1800" b="1" i="1" dirty="0" smtClean="0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1800" b="1" i="1" dirty="0" smtClean="0">
                <a:solidFill>
                  <a:srgbClr val="008000"/>
                </a:solidFill>
                <a:latin typeface="Times New Roman" pitchFamily="18" charset="0"/>
              </a:rPr>
              <a:t/>
            </a:r>
            <a:br>
              <a:rPr lang="ru-RU" sz="1800" b="1" i="1" dirty="0" smtClean="0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1800" b="1" i="1" dirty="0" smtClean="0">
                <a:solidFill>
                  <a:srgbClr val="008000"/>
                </a:solidFill>
                <a:latin typeface="Times New Roman" pitchFamily="18" charset="0"/>
              </a:rPr>
              <a:t/>
            </a:r>
            <a:br>
              <a:rPr lang="ru-RU" sz="1800" b="1" i="1" dirty="0" smtClean="0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1800" b="1" i="1" dirty="0" smtClean="0">
                <a:solidFill>
                  <a:srgbClr val="008000"/>
                </a:solidFill>
                <a:latin typeface="Times New Roman" pitchFamily="18" charset="0"/>
              </a:rPr>
              <a:t/>
            </a:r>
            <a:br>
              <a:rPr lang="ru-RU" sz="1800" b="1" i="1" dirty="0" smtClean="0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1800" b="1" i="1" dirty="0" smtClean="0">
                <a:solidFill>
                  <a:srgbClr val="008000"/>
                </a:solidFill>
                <a:latin typeface="Times New Roman" pitchFamily="18" charset="0"/>
              </a:rPr>
              <a:t/>
            </a:r>
            <a:br>
              <a:rPr lang="ru-RU" sz="1800" b="1" i="1" dirty="0" smtClean="0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008000"/>
                </a:solidFill>
                <a:latin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http://www.matbugat.ru/extrafiles/image/4(55)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304573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283968" y="332656"/>
            <a:ext cx="4038600" cy="4525963"/>
          </a:xfrm>
        </p:spPr>
        <p:txBody>
          <a:bodyPr/>
          <a:lstStyle/>
          <a:p>
            <a:endParaRPr lang="ru-RU" b="1" i="1" dirty="0" smtClean="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8000"/>
                </a:solidFill>
                <a:latin typeface="Times New Roman" pitchFamily="18" charset="0"/>
              </a:rPr>
              <a:t>Г. </a:t>
            </a:r>
            <a:r>
              <a:rPr lang="ru-RU" b="1" i="1" dirty="0" err="1" smtClean="0">
                <a:solidFill>
                  <a:srgbClr val="008000"/>
                </a:solidFill>
                <a:latin typeface="Times New Roman" pitchFamily="18" charset="0"/>
              </a:rPr>
              <a:t>Камал</a:t>
            </a:r>
            <a:r>
              <a:rPr lang="ru-RU" b="1" i="1" dirty="0" smtClean="0">
                <a:solidFill>
                  <a:srgbClr val="008000"/>
                </a:solidFill>
                <a:latin typeface="Times New Roman" pitchFamily="18" charset="0"/>
              </a:rPr>
              <a:t> театры.</a:t>
            </a:r>
          </a:p>
          <a:p>
            <a:pPr>
              <a:buNone/>
            </a:pPr>
            <a:r>
              <a:rPr lang="tt-RU" b="1" i="1" dirty="0" smtClean="0">
                <a:solidFill>
                  <a:srgbClr val="008000"/>
                </a:solidFill>
                <a:latin typeface="Times New Roman" pitchFamily="18" charset="0"/>
              </a:rPr>
              <a:t>“Әни килде” Беренче куелыш. (1970).</a:t>
            </a:r>
          </a:p>
          <a:p>
            <a:pPr>
              <a:buNone/>
            </a:pPr>
            <a:r>
              <a:rPr lang="tt-RU" b="1" i="1" dirty="0" smtClean="0">
                <a:solidFill>
                  <a:srgbClr val="008000"/>
                </a:solidFill>
                <a:latin typeface="Times New Roman" pitchFamily="18" charset="0"/>
              </a:rPr>
              <a:t>Ана ролендә – Галимә Ибраһимова.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3200" b="1" i="1" dirty="0" smtClean="0">
                <a:solidFill>
                  <a:srgbClr val="008000"/>
                </a:solidFill>
                <a:latin typeface="Arial" charset="0"/>
              </a:rPr>
              <a:t>Ана йөрәге барысын да сыйдыра.</a:t>
            </a:r>
            <a:endParaRPr lang="ru-RU" sz="3200" dirty="0"/>
          </a:p>
        </p:txBody>
      </p:sp>
      <p:pic>
        <p:nvPicPr>
          <p:cNvPr id="5" name="Содержимое 4" descr="http://www.matbugat.ru/extrafiles/image/3(71)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82602" y="1920875"/>
            <a:ext cx="2987795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39952" y="1600200"/>
            <a:ext cx="4546848" cy="4525963"/>
          </a:xfrm>
        </p:spPr>
        <p:txBody>
          <a:bodyPr/>
          <a:lstStyle/>
          <a:p>
            <a:pPr>
              <a:buNone/>
            </a:pPr>
            <a:r>
              <a:rPr lang="tt-RU" b="1" i="1" dirty="0" smtClean="0">
                <a:solidFill>
                  <a:srgbClr val="008000"/>
                </a:solidFill>
                <a:latin typeface="Arial" charset="0"/>
              </a:rPr>
              <a:t>Г. Камал театры. </a:t>
            </a:r>
          </a:p>
          <a:p>
            <a:pPr>
              <a:buNone/>
            </a:pPr>
            <a:r>
              <a:rPr lang="tt-RU" b="1" i="1" dirty="0" smtClean="0">
                <a:solidFill>
                  <a:srgbClr val="008000"/>
                </a:solidFill>
                <a:latin typeface="Arial" charset="0"/>
              </a:rPr>
              <a:t>“Әни килде”. Икенче куелыш.(1999) </a:t>
            </a:r>
          </a:p>
          <a:p>
            <a:pPr>
              <a:buNone/>
            </a:pPr>
            <a:r>
              <a:rPr lang="tt-RU" b="1" i="1" dirty="0" smtClean="0">
                <a:solidFill>
                  <a:srgbClr val="008000"/>
                </a:solidFill>
                <a:latin typeface="Arial" charset="0"/>
              </a:rPr>
              <a:t>Ана ролендә –</a:t>
            </a:r>
          </a:p>
          <a:p>
            <a:pPr>
              <a:buNone/>
            </a:pPr>
            <a:r>
              <a:rPr lang="tt-RU" b="1" i="1" dirty="0" smtClean="0">
                <a:solidFill>
                  <a:srgbClr val="008000"/>
                </a:solidFill>
                <a:latin typeface="Arial" charset="0"/>
              </a:rPr>
              <a:t>           Наилә Гәрәева</a:t>
            </a:r>
            <a:endParaRPr lang="ru-RU" dirty="0"/>
          </a:p>
        </p:txBody>
      </p:sp>
      <p:pic>
        <p:nvPicPr>
          <p:cNvPr id="7" name="Picture 6" descr="тюлпа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221088"/>
            <a:ext cx="2017712" cy="2017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әни килде.jpeg"/>
          <p:cNvPicPr>
            <a:picLocks noChangeAspect="1" noChangeArrowheads="1"/>
          </p:cNvPicPr>
          <p:nvPr/>
        </p:nvPicPr>
        <p:blipFill>
          <a:blip r:embed="rId2" cstate="print"/>
          <a:srcRect l="2751" t="9313" r="13250" b="4063"/>
          <a:stretch>
            <a:fillRect/>
          </a:stretch>
        </p:blipFill>
        <p:spPr bwMode="auto">
          <a:xfrm>
            <a:off x="1763688" y="1772816"/>
            <a:ext cx="5760640" cy="4752528"/>
          </a:xfrm>
          <a:prstGeom prst="rect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691680" y="476672"/>
            <a:ext cx="568052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t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Дәреснең темасы:</a:t>
            </a:r>
          </a:p>
          <a:p>
            <a:pPr algn="ctr"/>
            <a:r>
              <a:rPr lang="tt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“Әни килде” драмасына анализ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артинки, альбомы, обои, аватарки, иконки / fotosklad.org.u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620688"/>
            <a:ext cx="6876178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t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Драма әсәренә анализ ясау тәртибе</a:t>
            </a:r>
          </a:p>
          <a:p>
            <a:pPr>
              <a:lnSpc>
                <a:spcPct val="150000"/>
              </a:lnSpc>
            </a:pPr>
            <a:endParaRPr lang="tt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tt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Эчтәлекне кыскача сөйләп чыгу.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tt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Төп һәм ярдәмче конфликтларны билгеләү.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tt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Геройларны өйрәнү.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tt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Әсәрне өлешләргә бүлү.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tt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Өлешләр арасындагы бәйләнешне ачыклау.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tt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Идеяне билгеләү</a:t>
            </a:r>
          </a:p>
          <a:p>
            <a:pPr marL="457200" indent="-457200">
              <a:buAutoNum type="arabicPeriod"/>
            </a:pPr>
            <a:endParaRPr lang="tt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Готовые презентации powerpoint для студен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476672"/>
            <a:ext cx="7632848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Конфликт</a:t>
            </a:r>
            <a:r>
              <a:rPr lang="tt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вакыйга-күренешләр,  хәрәкәт нигезенә салынган</a:t>
            </a:r>
            <a:r>
              <a:rPr lang="ru-RU" sz="2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характерлар</a:t>
            </a:r>
            <a:r>
              <a:rPr lang="ru-RU" sz="2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һәм хәлләр, карашлар</a:t>
            </a:r>
            <a:r>
              <a:rPr lang="ru-RU" sz="2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бәрелеше.</a:t>
            </a:r>
            <a:r>
              <a:rPr lang="ru-RU" sz="2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2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tt-RU" sz="2400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кешеләр арасында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кеше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һәм тирәлек арасында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кеше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һәм яшәү рәвеше арасында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кешенең үз эчендә булырга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мөмкин.</a:t>
            </a:r>
            <a:endParaRPr lang="tt-RU" sz="24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рекрасные фоны. Много где была такой подборки не - Клипарт 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692696"/>
            <a:ext cx="626469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Әсәрдәге конфликтлар</a:t>
            </a: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Сәяр                    туганнары</a:t>
            </a: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войная стрелка влево/вправо 4"/>
          <p:cNvSpPr/>
          <p:nvPr/>
        </p:nvSpPr>
        <p:spPr>
          <a:xfrm>
            <a:off x="3851920" y="2348880"/>
            <a:ext cx="864096" cy="216024"/>
          </a:xfrm>
          <a:prstGeom prst="left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479</TotalTime>
  <Words>467</Words>
  <Application>Microsoft Office PowerPoint</Application>
  <PresentationFormat>Экран (4:3)</PresentationFormat>
  <Paragraphs>117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Кешенең иң зур бәхете – иң камил җан иясе булып дөньяга килүе һәм яшәве. </vt:lpstr>
      <vt:lpstr> Ш. Хөсәеновны драматург буларак таныткан әсәрләр  </vt:lpstr>
      <vt:lpstr>“Зөбәйдә – адәм баласы” трагикомедиясе (1961)  (Беренче куелыш) Зөбәйдә ролендә – Наилә Гәрәева Кешеләр! Сез Зөбәйдәгә дөрес юлны сайларга булышыгыз, аны сукмактан читкә этәрмәгез!</vt:lpstr>
      <vt:lpstr>       </vt:lpstr>
      <vt:lpstr>Ана йөрәге барысын да сыйдыра.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Ш. Хөсәенов иҗаты үлемсез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Шагыйрьлек – тиңсез бәхет ул</dc:title>
  <dc:creator>Радик</dc:creator>
  <cp:lastModifiedBy>User</cp:lastModifiedBy>
  <cp:revision>57</cp:revision>
  <dcterms:created xsi:type="dcterms:W3CDTF">2011-10-11T19:27:31Z</dcterms:created>
  <dcterms:modified xsi:type="dcterms:W3CDTF">2015-02-23T20:24:47Z</dcterms:modified>
</cp:coreProperties>
</file>