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90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82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1BBB154-606E-46BC-8F0F-BDF69AD26B8B}" type="datetimeFigureOut">
              <a:rPr lang="ru-RU" smtClean="0"/>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BBB154-606E-46BC-8F0F-BDF69AD26B8B}" type="datetimeFigureOut">
              <a:rPr lang="ru-RU" smtClean="0"/>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BBB154-606E-46BC-8F0F-BDF69AD26B8B}" type="datetimeFigureOut">
              <a:rPr lang="ru-RU" smtClean="0"/>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BBB154-606E-46BC-8F0F-BDF69AD26B8B}" type="datetimeFigureOut">
              <a:rPr lang="ru-RU" smtClean="0"/>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1BBB154-606E-46BC-8F0F-BDF69AD26B8B}" type="datetimeFigureOut">
              <a:rPr lang="ru-RU" smtClean="0"/>
              <a:t>01.03.2015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1BBB154-606E-46BC-8F0F-BDF69AD26B8B}" type="datetimeFigureOut">
              <a:rPr lang="ru-RU" smtClean="0"/>
              <a:t>01.03.2015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1BBB154-606E-46BC-8F0F-BDF69AD26B8B}" type="datetimeFigureOut">
              <a:rPr lang="ru-RU" smtClean="0"/>
              <a:t>01.03.2015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1BBB154-606E-46BC-8F0F-BDF69AD26B8B}" type="datetimeFigureOut">
              <a:rPr lang="ru-RU" smtClean="0"/>
              <a:t>01.03.2015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1BBB154-606E-46BC-8F0F-BDF69AD26B8B}" type="datetimeFigureOut">
              <a:rPr lang="ru-RU" smtClean="0"/>
              <a:t>01.03.2015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1BBB154-606E-46BC-8F0F-BDF69AD26B8B}" type="datetimeFigureOut">
              <a:rPr lang="ru-RU" smtClean="0"/>
              <a:t>01.03.2015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1BBB154-606E-46BC-8F0F-BDF69AD26B8B}" type="datetimeFigureOut">
              <a:rPr lang="ru-RU" smtClean="0"/>
              <a:t>01.03.2015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0E5CED-7003-4BE0-A28C-53A09DEDE2C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BB154-606E-46BC-8F0F-BDF69AD26B8B}" type="datetimeFigureOut">
              <a:rPr lang="ru-RU" smtClean="0"/>
              <a:t>01.03.2015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0E5CED-7003-4BE0-A28C-53A09DEDE2C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32657"/>
            <a:ext cx="7772400" cy="1008111"/>
          </a:xfrm>
        </p:spPr>
        <p:txBody>
          <a:bodyPr>
            <a:normAutofit/>
          </a:bodyPr>
          <a:lstStyle/>
          <a:p>
            <a:r>
              <a:rPr lang="ru-RU" sz="4000" b="1" dirty="0" smtClean="0">
                <a:solidFill>
                  <a:schemeClr val="bg1"/>
                </a:solidFill>
                <a:latin typeface="Gabriola" pitchFamily="82" charset="0"/>
              </a:rPr>
              <a:t>Творческий проект по технологии</a:t>
            </a:r>
            <a:endParaRPr lang="ru-RU" sz="4000" b="1" dirty="0">
              <a:solidFill>
                <a:schemeClr val="bg1"/>
              </a:solidFill>
              <a:latin typeface="Gabriola" pitchFamily="82" charset="0"/>
            </a:endParaRPr>
          </a:p>
        </p:txBody>
      </p:sp>
      <p:sp>
        <p:nvSpPr>
          <p:cNvPr id="3" name="Подзаголовок 2"/>
          <p:cNvSpPr>
            <a:spLocks noGrp="1"/>
          </p:cNvSpPr>
          <p:nvPr>
            <p:ph type="subTitle" idx="1"/>
          </p:nvPr>
        </p:nvSpPr>
        <p:spPr>
          <a:xfrm>
            <a:off x="1371600" y="1340768"/>
            <a:ext cx="6400800" cy="4298032"/>
          </a:xfrm>
        </p:spPr>
        <p:txBody>
          <a:bodyPr>
            <a:normAutofit lnSpcReduction="10000"/>
          </a:bodyPr>
          <a:lstStyle/>
          <a:p>
            <a:r>
              <a:rPr lang="ru-RU" b="1" dirty="0" smtClean="0">
                <a:solidFill>
                  <a:schemeClr val="bg1"/>
                </a:solidFill>
                <a:latin typeface="Gabriola" pitchFamily="82" charset="0"/>
              </a:rPr>
              <a:t>«Котята» </a:t>
            </a:r>
            <a:endParaRPr lang="ru-RU" b="1" dirty="0" smtClean="0">
              <a:solidFill>
                <a:schemeClr val="bg1"/>
              </a:solidFill>
              <a:latin typeface="Gabriola" pitchFamily="82" charset="0"/>
            </a:endParaRPr>
          </a:p>
          <a:p>
            <a:endParaRPr lang="ru-RU" b="1" dirty="0">
              <a:solidFill>
                <a:schemeClr val="tx1"/>
              </a:solidFill>
              <a:latin typeface="Gabriola" pitchFamily="82" charset="0"/>
            </a:endParaRPr>
          </a:p>
          <a:p>
            <a:endParaRPr lang="ru-RU" b="1" dirty="0" smtClean="0">
              <a:solidFill>
                <a:schemeClr val="tx1"/>
              </a:solidFill>
              <a:latin typeface="Gabriola" pitchFamily="82" charset="0"/>
            </a:endParaRPr>
          </a:p>
          <a:p>
            <a:endParaRPr lang="ru-RU" b="1" dirty="0">
              <a:solidFill>
                <a:schemeClr val="tx1"/>
              </a:solidFill>
              <a:latin typeface="Gabriola" pitchFamily="82" charset="0"/>
            </a:endParaRPr>
          </a:p>
          <a:p>
            <a:pPr algn="r"/>
            <a:r>
              <a:rPr lang="ru-RU" b="1" dirty="0" smtClean="0">
                <a:solidFill>
                  <a:schemeClr val="bg1"/>
                </a:solidFill>
                <a:latin typeface="Gabriola" pitchFamily="82" charset="0"/>
              </a:rPr>
              <a:t> </a:t>
            </a:r>
            <a:r>
              <a:rPr lang="ru-RU" sz="2400" b="1" dirty="0" smtClean="0">
                <a:solidFill>
                  <a:schemeClr val="bg1"/>
                </a:solidFill>
                <a:latin typeface="Gabriola" pitchFamily="82" charset="0"/>
              </a:rPr>
              <a:t>Проект выполнила</a:t>
            </a:r>
          </a:p>
          <a:p>
            <a:pPr algn="r"/>
            <a:r>
              <a:rPr lang="ru-RU" sz="2400" b="1" dirty="0" smtClean="0">
                <a:solidFill>
                  <a:schemeClr val="bg1"/>
                </a:solidFill>
                <a:latin typeface="Gabriola" pitchFamily="82" charset="0"/>
              </a:rPr>
              <a:t>Ученица  9В класса</a:t>
            </a:r>
          </a:p>
          <a:p>
            <a:pPr algn="r"/>
            <a:r>
              <a:rPr lang="ru-RU" sz="2400" b="1" dirty="0" smtClean="0">
                <a:solidFill>
                  <a:schemeClr val="bg1"/>
                </a:solidFill>
                <a:latin typeface="Gabriola" pitchFamily="82" charset="0"/>
              </a:rPr>
              <a:t>Кошкарова Валерия</a:t>
            </a:r>
          </a:p>
          <a:p>
            <a:pPr algn="r"/>
            <a:r>
              <a:rPr lang="ru-RU" sz="2400" b="1" dirty="0" smtClean="0">
                <a:solidFill>
                  <a:schemeClr val="bg1"/>
                </a:solidFill>
                <a:latin typeface="Gabriola" pitchFamily="82" charset="0"/>
              </a:rPr>
              <a:t>Проверила</a:t>
            </a:r>
          </a:p>
          <a:p>
            <a:pPr algn="r"/>
            <a:r>
              <a:rPr lang="ru-RU" sz="2400" b="1" dirty="0" smtClean="0">
                <a:solidFill>
                  <a:schemeClr val="bg1"/>
                </a:solidFill>
                <a:latin typeface="Gabriola" pitchFamily="82" charset="0"/>
              </a:rPr>
              <a:t>Проценко Е.Н</a:t>
            </a:r>
            <a:endParaRPr lang="ru-RU" b="1" dirty="0">
              <a:solidFill>
                <a:schemeClr val="bg1"/>
              </a:solidFill>
              <a:latin typeface="Gabriola" pitchFamily="8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78098"/>
          </a:xfrm>
        </p:spPr>
        <p:txBody>
          <a:bodyPr/>
          <a:lstStyle/>
          <a:p>
            <a:r>
              <a:rPr lang="ru-RU" b="1" dirty="0" smtClean="0">
                <a:solidFill>
                  <a:schemeClr val="bg1"/>
                </a:solidFill>
                <a:latin typeface="Gabriola" pitchFamily="82" charset="0"/>
              </a:rPr>
              <a:t>Пяльцы</a:t>
            </a:r>
            <a:endParaRPr lang="ru-RU" b="1" dirty="0">
              <a:solidFill>
                <a:schemeClr val="bg1"/>
              </a:solidFill>
              <a:latin typeface="Gabriola" pitchFamily="82" charset="0"/>
            </a:endParaRPr>
          </a:p>
        </p:txBody>
      </p:sp>
      <p:pic>
        <p:nvPicPr>
          <p:cNvPr id="3" name="Содержимое 5" descr="4194eed44fdc.jpg"/>
          <p:cNvPicPr>
            <a:picLocks noChangeAspect="1"/>
          </p:cNvPicPr>
          <p:nvPr/>
        </p:nvPicPr>
        <p:blipFill>
          <a:blip r:embed="rId3" cstate="print"/>
          <a:stretch>
            <a:fillRect/>
          </a:stretch>
        </p:blipFill>
        <p:spPr>
          <a:xfrm>
            <a:off x="323528" y="1052736"/>
            <a:ext cx="1728192" cy="1368152"/>
          </a:xfrm>
          <a:prstGeom prst="rect">
            <a:avLst/>
          </a:prstGeom>
        </p:spPr>
      </p:pic>
      <p:sp>
        <p:nvSpPr>
          <p:cNvPr id="4" name="Прямоугольник 3"/>
          <p:cNvSpPr/>
          <p:nvPr/>
        </p:nvSpPr>
        <p:spPr>
          <a:xfrm>
            <a:off x="2483768" y="1124744"/>
            <a:ext cx="5868144" cy="1200329"/>
          </a:xfrm>
          <a:prstGeom prst="rect">
            <a:avLst/>
          </a:prstGeom>
        </p:spPr>
        <p:txBody>
          <a:bodyPr wrap="square">
            <a:spAutoFit/>
          </a:bodyPr>
          <a:lstStyle/>
          <a:p>
            <a:r>
              <a:rPr lang="ru-RU" b="1" dirty="0">
                <a:solidFill>
                  <a:schemeClr val="bg1"/>
                </a:solidFill>
                <a:latin typeface="Gabriola" pitchFamily="82" charset="0"/>
              </a:rPr>
              <a:t>Традиционные пяльцы – круглые (или овальные), состоящие из двух колец – на меньшее кольцо кладется канва и зажимается сверху другим, большим кольцом. Такие пяльцы бывают как пластмассовыми, так и деревянными, размеры варьируются от 10 до 30 см</a:t>
            </a:r>
          </a:p>
        </p:txBody>
      </p:sp>
      <p:pic>
        <p:nvPicPr>
          <p:cNvPr id="5" name="Рисунок 4" descr="kak-vybrat-pyalcy3.jpg"/>
          <p:cNvPicPr>
            <a:picLocks noChangeAspect="1"/>
          </p:cNvPicPr>
          <p:nvPr/>
        </p:nvPicPr>
        <p:blipFill>
          <a:blip r:embed="rId4" cstate="print"/>
          <a:stretch>
            <a:fillRect/>
          </a:stretch>
        </p:blipFill>
        <p:spPr>
          <a:xfrm>
            <a:off x="323528" y="2852936"/>
            <a:ext cx="1728192" cy="1440160"/>
          </a:xfrm>
          <a:prstGeom prst="rect">
            <a:avLst/>
          </a:prstGeom>
        </p:spPr>
      </p:pic>
      <p:sp>
        <p:nvSpPr>
          <p:cNvPr id="6" name="Прямоугольник 5"/>
          <p:cNvSpPr/>
          <p:nvPr/>
        </p:nvSpPr>
        <p:spPr>
          <a:xfrm>
            <a:off x="2555776" y="2852936"/>
            <a:ext cx="5526360" cy="1477328"/>
          </a:xfrm>
          <a:prstGeom prst="rect">
            <a:avLst/>
          </a:prstGeom>
        </p:spPr>
        <p:txBody>
          <a:bodyPr wrap="square">
            <a:spAutoFit/>
          </a:bodyPr>
          <a:lstStyle/>
          <a:p>
            <a:r>
              <a:rPr lang="ru-RU" b="1" dirty="0">
                <a:solidFill>
                  <a:schemeClr val="bg1"/>
                </a:solidFill>
                <a:latin typeface="Gabriola" pitchFamily="82" charset="0"/>
              </a:rPr>
              <a:t>Другая разновидность - это пяльца-рамки с клипами. К таким пяльцам канва крепится при помощи специальных пластмассовых зажимов. Клипы фиксируют ткань либо с 2-х, либо со всех 4-х </a:t>
            </a:r>
            <a:r>
              <a:rPr lang="ru-RU" b="1" dirty="0" smtClean="0">
                <a:solidFill>
                  <a:schemeClr val="bg1"/>
                </a:solidFill>
                <a:latin typeface="Gabriola" pitchFamily="82" charset="0"/>
              </a:rPr>
              <a:t>сторон. Преимуществом </a:t>
            </a:r>
            <a:r>
              <a:rPr lang="ru-RU" b="1" dirty="0">
                <a:solidFill>
                  <a:schemeClr val="bg1"/>
                </a:solidFill>
                <a:latin typeface="Gabriola" pitchFamily="82" charset="0"/>
              </a:rPr>
              <a:t>пялец-рамок является то, что ткань не теряет свою форму и меньше пачкается.</a:t>
            </a:r>
          </a:p>
        </p:txBody>
      </p:sp>
      <p:pic>
        <p:nvPicPr>
          <p:cNvPr id="7" name="Рисунок 6" descr="kak-vybrat-pyalcy6.jpg"/>
          <p:cNvPicPr>
            <a:picLocks noChangeAspect="1"/>
          </p:cNvPicPr>
          <p:nvPr/>
        </p:nvPicPr>
        <p:blipFill>
          <a:blip r:embed="rId5" cstate="print"/>
          <a:stretch>
            <a:fillRect/>
          </a:stretch>
        </p:blipFill>
        <p:spPr>
          <a:xfrm>
            <a:off x="251520" y="4509120"/>
            <a:ext cx="1800200" cy="2174861"/>
          </a:xfrm>
          <a:prstGeom prst="rect">
            <a:avLst/>
          </a:prstGeom>
        </p:spPr>
      </p:pic>
      <p:sp>
        <p:nvSpPr>
          <p:cNvPr id="8" name="Прямоугольник 7"/>
          <p:cNvSpPr/>
          <p:nvPr/>
        </p:nvSpPr>
        <p:spPr>
          <a:xfrm>
            <a:off x="2627784" y="4653136"/>
            <a:ext cx="4572000" cy="1477328"/>
          </a:xfrm>
          <a:prstGeom prst="rect">
            <a:avLst/>
          </a:prstGeom>
        </p:spPr>
        <p:txBody>
          <a:bodyPr>
            <a:spAutoFit/>
          </a:bodyPr>
          <a:lstStyle/>
          <a:p>
            <a:r>
              <a:rPr lang="ru-RU" b="1" dirty="0">
                <a:solidFill>
                  <a:schemeClr val="bg1"/>
                </a:solidFill>
                <a:latin typeface="Gabriola" pitchFamily="82" charset="0"/>
              </a:rPr>
              <a:t>Кроме того, существуют стационарные пяльцы, которые можно установить на стол или поставить перед собой, когда Вы вышиваете в кресле или на диване. Такие пяльцы освобождают Ваши руки, что позволяет Вам увеличить скорость вышивания.</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bg1"/>
                </a:solidFill>
                <a:latin typeface="Gabriola" pitchFamily="82" charset="0"/>
              </a:rPr>
              <a:t>Выбор  вышивки</a:t>
            </a:r>
            <a:endParaRPr lang="ru-RU" b="1" dirty="0">
              <a:solidFill>
                <a:schemeClr val="bg1"/>
              </a:solidFill>
              <a:latin typeface="Gabriola" pitchFamily="82" charset="0"/>
            </a:endParaRPr>
          </a:p>
        </p:txBody>
      </p:sp>
      <p:sp>
        <p:nvSpPr>
          <p:cNvPr id="4" name="Содержимое 3"/>
          <p:cNvSpPr>
            <a:spLocks noGrp="1"/>
          </p:cNvSpPr>
          <p:nvPr>
            <p:ph idx="1"/>
          </p:nvPr>
        </p:nvSpPr>
        <p:spPr>
          <a:xfrm>
            <a:off x="457200" y="764704"/>
            <a:ext cx="8229600" cy="5361459"/>
          </a:xfrm>
        </p:spPr>
        <p:txBody>
          <a:bodyPr/>
          <a:lstStyle/>
          <a:p>
            <a:pPr algn="ctr"/>
            <a:endParaRPr lang="ru-RU" dirty="0" smtClean="0"/>
          </a:p>
          <a:p>
            <a:pPr algn="ctr">
              <a:buNone/>
            </a:pPr>
            <a:endParaRPr lang="ru-RU" dirty="0">
              <a:solidFill>
                <a:schemeClr val="bg1"/>
              </a:solidFill>
            </a:endParaRPr>
          </a:p>
        </p:txBody>
      </p:sp>
      <p:pic>
        <p:nvPicPr>
          <p:cNvPr id="3" name="Содержимое 11" descr="3.jpg"/>
          <p:cNvPicPr>
            <a:picLocks noChangeAspect="1"/>
          </p:cNvPicPr>
          <p:nvPr/>
        </p:nvPicPr>
        <p:blipFill>
          <a:blip r:embed="rId3" cstate="print"/>
          <a:stretch>
            <a:fillRect/>
          </a:stretch>
        </p:blipFill>
        <p:spPr>
          <a:xfrm>
            <a:off x="539552" y="1268760"/>
            <a:ext cx="1944216" cy="1512168"/>
          </a:xfrm>
          <a:prstGeom prst="rect">
            <a:avLst/>
          </a:prstGeom>
        </p:spPr>
      </p:pic>
      <p:sp>
        <p:nvSpPr>
          <p:cNvPr id="5" name="Прямоугольник 4"/>
          <p:cNvSpPr/>
          <p:nvPr/>
        </p:nvSpPr>
        <p:spPr>
          <a:xfrm>
            <a:off x="3779912" y="1340768"/>
            <a:ext cx="4572000" cy="923330"/>
          </a:xfrm>
          <a:prstGeom prst="rect">
            <a:avLst/>
          </a:prstGeom>
        </p:spPr>
        <p:txBody>
          <a:bodyPr>
            <a:spAutoFit/>
          </a:bodyPr>
          <a:lstStyle/>
          <a:p>
            <a:r>
              <a:rPr lang="ru-RU" b="1" dirty="0" smtClean="0">
                <a:solidFill>
                  <a:schemeClr val="bg1"/>
                </a:solidFill>
                <a:latin typeface="Monotype Corsiva" pitchFamily="66" charset="0"/>
              </a:rPr>
              <a:t>Модель № 1</a:t>
            </a:r>
          </a:p>
          <a:p>
            <a:r>
              <a:rPr lang="ru-RU" b="1" dirty="0" smtClean="0">
                <a:solidFill>
                  <a:schemeClr val="bg1"/>
                </a:solidFill>
                <a:latin typeface="Monotype Corsiva" pitchFamily="66" charset="0"/>
              </a:rPr>
              <a:t>Эта модель мне не подходит, потому что я хочу сделать что – нибудь  побольше и более милое)</a:t>
            </a:r>
            <a:endParaRPr lang="ru-RU" b="1" dirty="0">
              <a:solidFill>
                <a:schemeClr val="bg1"/>
              </a:solidFill>
              <a:latin typeface="Monotype Corsiva" pitchFamily="66" charset="0"/>
            </a:endParaRPr>
          </a:p>
        </p:txBody>
      </p:sp>
      <p:pic>
        <p:nvPicPr>
          <p:cNvPr id="6" name="Содержимое 5" descr="2.jpg"/>
          <p:cNvPicPr>
            <a:picLocks noChangeAspect="1"/>
          </p:cNvPicPr>
          <p:nvPr/>
        </p:nvPicPr>
        <p:blipFill>
          <a:blip r:embed="rId4" cstate="print"/>
          <a:stretch>
            <a:fillRect/>
          </a:stretch>
        </p:blipFill>
        <p:spPr>
          <a:xfrm>
            <a:off x="611560" y="2996952"/>
            <a:ext cx="1872208" cy="1854751"/>
          </a:xfrm>
          <a:prstGeom prst="rect">
            <a:avLst/>
          </a:prstGeom>
        </p:spPr>
      </p:pic>
      <p:sp>
        <p:nvSpPr>
          <p:cNvPr id="7" name="Прямоугольник 6"/>
          <p:cNvSpPr/>
          <p:nvPr/>
        </p:nvSpPr>
        <p:spPr>
          <a:xfrm>
            <a:off x="3779912" y="3068960"/>
            <a:ext cx="4572000" cy="3416320"/>
          </a:xfrm>
          <a:prstGeom prst="rect">
            <a:avLst/>
          </a:prstGeom>
        </p:spPr>
        <p:txBody>
          <a:bodyPr wrap="square">
            <a:spAutoFit/>
          </a:bodyPr>
          <a:lstStyle/>
          <a:p>
            <a:r>
              <a:rPr lang="ru-RU" b="1" dirty="0" smtClean="0">
                <a:solidFill>
                  <a:schemeClr val="bg1"/>
                </a:solidFill>
                <a:latin typeface="Monotype Corsiva" pitchFamily="66" charset="0"/>
              </a:rPr>
              <a:t>Модель №2</a:t>
            </a:r>
          </a:p>
          <a:p>
            <a:r>
              <a:rPr lang="ru-RU" b="1" dirty="0" smtClean="0">
                <a:solidFill>
                  <a:schemeClr val="bg1"/>
                </a:solidFill>
                <a:latin typeface="Monotype Corsiva" pitchFamily="66" charset="0"/>
              </a:rPr>
              <a:t>Эта модель мне очень нравится. Но вышивать я её не буду, так как на неё нужно затратить большое количество времени. </a:t>
            </a:r>
          </a:p>
          <a:p>
            <a:endParaRPr lang="ru-RU" b="1" dirty="0">
              <a:solidFill>
                <a:schemeClr val="bg1"/>
              </a:solidFill>
              <a:latin typeface="Monotype Corsiva" pitchFamily="66" charset="0"/>
            </a:endParaRPr>
          </a:p>
          <a:p>
            <a:endParaRPr lang="ru-RU" b="1" dirty="0" smtClean="0">
              <a:solidFill>
                <a:schemeClr val="bg1"/>
              </a:solidFill>
              <a:latin typeface="Monotype Corsiva" pitchFamily="66" charset="0"/>
            </a:endParaRPr>
          </a:p>
          <a:p>
            <a:endParaRPr lang="ru-RU" b="1" dirty="0">
              <a:solidFill>
                <a:schemeClr val="bg1"/>
              </a:solidFill>
              <a:latin typeface="Monotype Corsiva" pitchFamily="66" charset="0"/>
            </a:endParaRPr>
          </a:p>
          <a:p>
            <a:r>
              <a:rPr lang="ru-RU" b="1" dirty="0" smtClean="0">
                <a:solidFill>
                  <a:schemeClr val="bg1"/>
                </a:solidFill>
                <a:latin typeface="Monotype Corsiva" pitchFamily="66" charset="0"/>
              </a:rPr>
              <a:t>Модель №3</a:t>
            </a:r>
          </a:p>
          <a:p>
            <a:r>
              <a:rPr lang="ru-RU" b="1" dirty="0" smtClean="0">
                <a:solidFill>
                  <a:schemeClr val="bg1"/>
                </a:solidFill>
                <a:latin typeface="Monotype Corsiva" pitchFamily="66" charset="0"/>
              </a:rPr>
              <a:t>Эта модель мне идеально подходит. Её не сложно выполнять. Также она очень красивы. На ней изображены котята. А котятки – это символ нежности.</a:t>
            </a:r>
            <a:endParaRPr lang="ru-RU" b="1" dirty="0">
              <a:solidFill>
                <a:schemeClr val="bg1"/>
              </a:solidFill>
              <a:latin typeface="Monotype Corsiva" pitchFamily="66" charset="0"/>
            </a:endParaRPr>
          </a:p>
        </p:txBody>
      </p:sp>
      <p:pic>
        <p:nvPicPr>
          <p:cNvPr id="8" name="Рисунок 7" descr="кк.jpg"/>
          <p:cNvPicPr>
            <a:picLocks noChangeAspect="1"/>
          </p:cNvPicPr>
          <p:nvPr/>
        </p:nvPicPr>
        <p:blipFill>
          <a:blip r:embed="rId5" cstate="print"/>
          <a:stretch>
            <a:fillRect/>
          </a:stretch>
        </p:blipFill>
        <p:spPr>
          <a:xfrm>
            <a:off x="611560" y="5048250"/>
            <a:ext cx="1872208" cy="18097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23528" y="260648"/>
            <a:ext cx="7920880" cy="646331"/>
          </a:xfrm>
          <a:prstGeom prst="rect">
            <a:avLst/>
          </a:prstGeom>
        </p:spPr>
        <p:txBody>
          <a:bodyPr wrap="square">
            <a:spAutoFit/>
          </a:bodyPr>
          <a:lstStyle/>
          <a:p>
            <a:r>
              <a:rPr lang="ru-RU" dirty="0" smtClean="0">
                <a:solidFill>
                  <a:srgbClr val="8C4306"/>
                </a:solidFill>
                <a:latin typeface="Monotype Corsiva" pitchFamily="66" charset="0"/>
              </a:rPr>
              <a:t>                                         </a:t>
            </a:r>
            <a:r>
              <a:rPr lang="ru-RU" sz="3600" b="1" dirty="0" smtClean="0">
                <a:solidFill>
                  <a:schemeClr val="bg1"/>
                </a:solidFill>
                <a:latin typeface="Gabriola" pitchFamily="82" charset="0"/>
              </a:rPr>
              <a:t>Методы вышивания крестом</a:t>
            </a:r>
            <a:endParaRPr lang="ru-RU" sz="3600" b="1" dirty="0">
              <a:solidFill>
                <a:schemeClr val="bg1"/>
              </a:solidFill>
              <a:latin typeface="Gabriola" pitchFamily="82" charset="0"/>
            </a:endParaRPr>
          </a:p>
        </p:txBody>
      </p:sp>
      <p:sp>
        <p:nvSpPr>
          <p:cNvPr id="3" name="Прямоугольник 2"/>
          <p:cNvSpPr/>
          <p:nvPr/>
        </p:nvSpPr>
        <p:spPr>
          <a:xfrm>
            <a:off x="2987824" y="1268760"/>
            <a:ext cx="5976664" cy="646331"/>
          </a:xfrm>
          <a:prstGeom prst="rect">
            <a:avLst/>
          </a:prstGeom>
        </p:spPr>
        <p:txBody>
          <a:bodyPr wrap="square">
            <a:spAutoFit/>
          </a:bodyPr>
          <a:lstStyle/>
          <a:p>
            <a:r>
              <a:rPr lang="ru-RU" b="1" dirty="0">
                <a:solidFill>
                  <a:schemeClr val="bg1"/>
                </a:solidFill>
                <a:latin typeface="Monotype Corsiva" pitchFamily="66" charset="0"/>
              </a:rPr>
              <a:t>«Традиционный метод»</a:t>
            </a:r>
          </a:p>
          <a:p>
            <a:r>
              <a:rPr lang="ru-RU" b="1" dirty="0">
                <a:solidFill>
                  <a:schemeClr val="bg1"/>
                </a:solidFill>
                <a:latin typeface="Monotype Corsiva" pitchFamily="66" charset="0"/>
              </a:rPr>
              <a:t>Вы заканчиваете предыдущий крестик и начинаете следующий.</a:t>
            </a:r>
          </a:p>
        </p:txBody>
      </p:sp>
      <p:pic>
        <p:nvPicPr>
          <p:cNvPr id="4" name="Рисунок 3" descr="viewer.png"/>
          <p:cNvPicPr>
            <a:picLocks noChangeAspect="1"/>
          </p:cNvPicPr>
          <p:nvPr/>
        </p:nvPicPr>
        <p:blipFill>
          <a:blip r:embed="rId3" cstate="print"/>
          <a:stretch>
            <a:fillRect/>
          </a:stretch>
        </p:blipFill>
        <p:spPr>
          <a:xfrm>
            <a:off x="755576" y="1412776"/>
            <a:ext cx="1217365" cy="357190"/>
          </a:xfrm>
          <a:prstGeom prst="rect">
            <a:avLst/>
          </a:prstGeom>
        </p:spPr>
      </p:pic>
      <p:sp>
        <p:nvSpPr>
          <p:cNvPr id="5" name="Прямоугольник 4"/>
          <p:cNvSpPr/>
          <p:nvPr/>
        </p:nvSpPr>
        <p:spPr>
          <a:xfrm>
            <a:off x="2987824" y="2420888"/>
            <a:ext cx="6156176" cy="923330"/>
          </a:xfrm>
          <a:prstGeom prst="rect">
            <a:avLst/>
          </a:prstGeom>
        </p:spPr>
        <p:txBody>
          <a:bodyPr wrap="square">
            <a:spAutoFit/>
          </a:bodyPr>
          <a:lstStyle/>
          <a:p>
            <a:r>
              <a:rPr lang="ru-RU" b="1" dirty="0">
                <a:solidFill>
                  <a:schemeClr val="bg1"/>
                </a:solidFill>
                <a:latin typeface="Monotype Corsiva" pitchFamily="66" charset="0"/>
              </a:rPr>
              <a:t>«Датский метод»</a:t>
            </a:r>
          </a:p>
          <a:p>
            <a:r>
              <a:rPr lang="ru-RU" b="1" dirty="0">
                <a:solidFill>
                  <a:schemeClr val="bg1"/>
                </a:solidFill>
                <a:latin typeface="Monotype Corsiva" pitchFamily="66" charset="0"/>
              </a:rPr>
              <a:t>Сначала вышиваете половину крестика и заканчиваете крестики по</a:t>
            </a:r>
          </a:p>
          <a:p>
            <a:r>
              <a:rPr lang="ru-RU" b="1" dirty="0">
                <a:solidFill>
                  <a:schemeClr val="bg1"/>
                </a:solidFill>
                <a:latin typeface="Monotype Corsiva" pitchFamily="66" charset="0"/>
              </a:rPr>
              <a:t>мере того, как возвращаетесь .</a:t>
            </a:r>
          </a:p>
        </p:txBody>
      </p:sp>
      <p:pic>
        <p:nvPicPr>
          <p:cNvPr id="6" name="Рисунок 5" descr="viewer (1).png"/>
          <p:cNvPicPr>
            <a:picLocks noChangeAspect="1"/>
          </p:cNvPicPr>
          <p:nvPr/>
        </p:nvPicPr>
        <p:blipFill>
          <a:blip r:embed="rId4" cstate="print"/>
          <a:stretch>
            <a:fillRect/>
          </a:stretch>
        </p:blipFill>
        <p:spPr>
          <a:xfrm>
            <a:off x="467544" y="2780928"/>
            <a:ext cx="1833578" cy="285752"/>
          </a:xfrm>
          <a:prstGeom prst="rect">
            <a:avLst/>
          </a:prstGeom>
        </p:spPr>
      </p:pic>
      <p:sp>
        <p:nvSpPr>
          <p:cNvPr id="7" name="Прямоугольник 6"/>
          <p:cNvSpPr/>
          <p:nvPr/>
        </p:nvSpPr>
        <p:spPr>
          <a:xfrm>
            <a:off x="2987824" y="3356992"/>
            <a:ext cx="5904656" cy="923330"/>
          </a:xfrm>
          <a:prstGeom prst="rect">
            <a:avLst/>
          </a:prstGeom>
        </p:spPr>
        <p:txBody>
          <a:bodyPr wrap="square">
            <a:spAutoFit/>
          </a:bodyPr>
          <a:lstStyle/>
          <a:p>
            <a:r>
              <a:rPr lang="ru-RU" b="1" dirty="0">
                <a:solidFill>
                  <a:schemeClr val="bg1"/>
                </a:solidFill>
                <a:latin typeface="Monotype Corsiva" pitchFamily="66" charset="0"/>
              </a:rPr>
              <a:t>В большинстве случаев используются оба метода. Например,</a:t>
            </a:r>
          </a:p>
          <a:p>
            <a:r>
              <a:rPr lang="ru-RU" b="1" dirty="0">
                <a:solidFill>
                  <a:schemeClr val="bg1"/>
                </a:solidFill>
                <a:latin typeface="Monotype Corsiva" pitchFamily="66" charset="0"/>
              </a:rPr>
              <a:t>«датский метод» для большинства стежков и «традиционный» -</a:t>
            </a:r>
          </a:p>
          <a:p>
            <a:r>
              <a:rPr lang="ru-RU" b="1" dirty="0">
                <a:solidFill>
                  <a:schemeClr val="bg1"/>
                </a:solidFill>
                <a:latin typeface="Monotype Corsiva" pitchFamily="66" charset="0"/>
              </a:rPr>
              <a:t>для изолированных крестиков.</a:t>
            </a:r>
          </a:p>
        </p:txBody>
      </p:sp>
      <p:sp>
        <p:nvSpPr>
          <p:cNvPr id="8" name="Прямоугольник 7"/>
          <p:cNvSpPr/>
          <p:nvPr/>
        </p:nvSpPr>
        <p:spPr>
          <a:xfrm>
            <a:off x="3131840" y="4725144"/>
            <a:ext cx="4572000" cy="1754326"/>
          </a:xfrm>
          <a:prstGeom prst="rect">
            <a:avLst/>
          </a:prstGeom>
        </p:spPr>
        <p:txBody>
          <a:bodyPr>
            <a:spAutoFit/>
          </a:bodyPr>
          <a:lstStyle/>
          <a:p>
            <a:r>
              <a:rPr lang="ru-RU" b="1" dirty="0" smtClean="0">
                <a:solidFill>
                  <a:schemeClr val="bg1"/>
                </a:solidFill>
                <a:latin typeface="Monotype Corsiva" pitchFamily="66" charset="0"/>
              </a:rPr>
              <a:t>Пропуск стежков</a:t>
            </a:r>
          </a:p>
          <a:p>
            <a:r>
              <a:rPr lang="ru-RU" b="1" dirty="0" smtClean="0">
                <a:solidFill>
                  <a:schemeClr val="bg1"/>
                </a:solidFill>
                <a:latin typeface="Monotype Corsiva" pitchFamily="66" charset="0"/>
              </a:rPr>
              <a:t>Если внутри строки есть пропуск (не более 3 стежков), то можно соединить строку, пропустив нить по диагонали под тканью.</a:t>
            </a:r>
          </a:p>
          <a:p>
            <a:r>
              <a:rPr lang="ru-RU" b="1" dirty="0" smtClean="0">
                <a:solidFill>
                  <a:schemeClr val="bg1"/>
                </a:solidFill>
                <a:latin typeface="Monotype Corsiva" pitchFamily="66" charset="0"/>
              </a:rPr>
              <a:t>Пунктиром показано прохождение нити по изнаночной стороне.</a:t>
            </a:r>
          </a:p>
        </p:txBody>
      </p:sp>
      <p:pic>
        <p:nvPicPr>
          <p:cNvPr id="9" name="Рисунок 8" descr="vie6457676wer (2).png"/>
          <p:cNvPicPr>
            <a:picLocks noChangeAspect="1"/>
          </p:cNvPicPr>
          <p:nvPr/>
        </p:nvPicPr>
        <p:blipFill>
          <a:blip r:embed="rId5" cstate="print"/>
          <a:stretch>
            <a:fillRect/>
          </a:stretch>
        </p:blipFill>
        <p:spPr>
          <a:xfrm>
            <a:off x="467544" y="5373216"/>
            <a:ext cx="2376264" cy="42862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619672" y="404664"/>
            <a:ext cx="6316153" cy="646331"/>
          </a:xfrm>
          <a:prstGeom prst="rect">
            <a:avLst/>
          </a:prstGeom>
        </p:spPr>
        <p:txBody>
          <a:bodyPr wrap="none">
            <a:spAutoFit/>
          </a:bodyPr>
          <a:lstStyle/>
          <a:p>
            <a:r>
              <a:rPr lang="ru-RU" sz="3600" b="1" dirty="0" smtClean="0">
                <a:solidFill>
                  <a:schemeClr val="bg1"/>
                </a:solidFill>
                <a:latin typeface="Monotype Corsiva" pitchFamily="66" charset="0"/>
              </a:rPr>
              <a:t>Экологическое обоснование проекта</a:t>
            </a:r>
            <a:endParaRPr lang="ru-RU" sz="3600" b="1" dirty="0">
              <a:solidFill>
                <a:schemeClr val="bg1"/>
              </a:solidFill>
            </a:endParaRPr>
          </a:p>
        </p:txBody>
      </p:sp>
      <p:sp>
        <p:nvSpPr>
          <p:cNvPr id="3" name="Прямоугольник 2"/>
          <p:cNvSpPr/>
          <p:nvPr/>
        </p:nvSpPr>
        <p:spPr>
          <a:xfrm>
            <a:off x="2267744" y="1988840"/>
            <a:ext cx="4572000" cy="2862322"/>
          </a:xfrm>
          <a:prstGeom prst="rect">
            <a:avLst/>
          </a:prstGeom>
        </p:spPr>
        <p:txBody>
          <a:bodyPr wrap="square">
            <a:spAutoFit/>
          </a:bodyPr>
          <a:lstStyle/>
          <a:p>
            <a:r>
              <a:rPr lang="ru-RU" sz="2000" b="1" dirty="0" smtClean="0">
                <a:solidFill>
                  <a:schemeClr val="bg1"/>
                </a:solidFill>
                <a:latin typeface="Monotype Corsiva" pitchFamily="66" charset="0"/>
              </a:rPr>
              <a:t>Выполняя « Творческий проект» по технологии, мы учитываем, на сколько изготовленная работа не вредит окружающей среде. Основу вышивки составляют натуральные материалы, которые не имеют химических или искусственных примесей, т.е. экологически чистые. Шерстяные нитки и </a:t>
            </a:r>
            <a:r>
              <a:rPr lang="ru-RU" sz="2000" b="1" dirty="0" err="1" smtClean="0">
                <a:solidFill>
                  <a:schemeClr val="bg1"/>
                </a:solidFill>
                <a:latin typeface="Monotype Corsiva" pitchFamily="66" charset="0"/>
              </a:rPr>
              <a:t>х</a:t>
            </a:r>
            <a:r>
              <a:rPr lang="ru-RU" sz="2000" b="1" dirty="0" smtClean="0">
                <a:solidFill>
                  <a:schemeClr val="bg1"/>
                </a:solidFill>
                <a:latin typeface="Monotype Corsiva" pitchFamily="66" charset="0"/>
              </a:rPr>
              <a:t>/б ткань хорошо утилизируются.</a:t>
            </a:r>
            <a:endParaRPr lang="ru-RU" sz="2000" b="1" dirty="0">
              <a:solidFill>
                <a:schemeClr val="bg1"/>
              </a:solidFill>
              <a:latin typeface="Monotype Corsiva"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1115616" y="332656"/>
            <a:ext cx="8271843" cy="646331"/>
          </a:xfrm>
          <a:prstGeom prst="rect">
            <a:avLst/>
          </a:prstGeom>
        </p:spPr>
        <p:txBody>
          <a:bodyPr wrap="square">
            <a:spAutoFit/>
          </a:bodyPr>
          <a:lstStyle/>
          <a:p>
            <a:r>
              <a:rPr lang="ru-RU" sz="3600" b="1" dirty="0" smtClean="0">
                <a:solidFill>
                  <a:schemeClr val="bg1"/>
                </a:solidFill>
                <a:latin typeface="Monotype Corsiva" pitchFamily="66" charset="0"/>
              </a:rPr>
              <a:t>Экономическое обоснование проекта</a:t>
            </a:r>
            <a:endParaRPr lang="ru-RU" sz="3600" b="1" dirty="0">
              <a:solidFill>
                <a:schemeClr val="bg1"/>
              </a:solidFill>
            </a:endParaRPr>
          </a:p>
        </p:txBody>
      </p:sp>
      <p:sp>
        <p:nvSpPr>
          <p:cNvPr id="6" name="Прямоугольник 5"/>
          <p:cNvSpPr/>
          <p:nvPr/>
        </p:nvSpPr>
        <p:spPr>
          <a:xfrm>
            <a:off x="2123728" y="1628800"/>
            <a:ext cx="4572000" cy="1200329"/>
          </a:xfrm>
          <a:prstGeom prst="rect">
            <a:avLst/>
          </a:prstGeom>
        </p:spPr>
        <p:txBody>
          <a:bodyPr>
            <a:spAutoFit/>
          </a:bodyPr>
          <a:lstStyle/>
          <a:p>
            <a:pPr lvl="0"/>
            <a:r>
              <a:rPr lang="ru-RU" b="1" dirty="0" smtClean="0">
                <a:solidFill>
                  <a:schemeClr val="bg1"/>
                </a:solidFill>
                <a:latin typeface="Gabriola" pitchFamily="82" charset="0"/>
              </a:rPr>
              <a:t>Набор для вышивания – 120 руб.</a:t>
            </a:r>
          </a:p>
          <a:p>
            <a:pPr lvl="0"/>
            <a:r>
              <a:rPr lang="ru-RU" b="1" dirty="0" smtClean="0">
                <a:solidFill>
                  <a:schemeClr val="bg1"/>
                </a:solidFill>
                <a:latin typeface="Gabriola" pitchFamily="82" charset="0"/>
              </a:rPr>
              <a:t>Набор иголок  - 15 руб.</a:t>
            </a:r>
          </a:p>
          <a:p>
            <a:pPr lvl="0"/>
            <a:r>
              <a:rPr lang="ru-RU" b="1" dirty="0" smtClean="0">
                <a:solidFill>
                  <a:schemeClr val="bg1"/>
                </a:solidFill>
                <a:latin typeface="Gabriola" pitchFamily="82" charset="0"/>
              </a:rPr>
              <a:t>Пяльце – 30 руб.</a:t>
            </a:r>
          </a:p>
          <a:p>
            <a:pPr lvl="0"/>
            <a:endParaRPr lang="ru-RU" b="1" dirty="0" smtClean="0">
              <a:solidFill>
                <a:schemeClr val="bg1"/>
              </a:solidFill>
              <a:latin typeface="Gabriola" pitchFamily="82" charset="0"/>
            </a:endParaRPr>
          </a:p>
        </p:txBody>
      </p:sp>
      <p:sp>
        <p:nvSpPr>
          <p:cNvPr id="7" name="Прямоугольник 6"/>
          <p:cNvSpPr/>
          <p:nvPr/>
        </p:nvSpPr>
        <p:spPr>
          <a:xfrm>
            <a:off x="2123728" y="2492896"/>
            <a:ext cx="4572000" cy="646331"/>
          </a:xfrm>
          <a:prstGeom prst="rect">
            <a:avLst/>
          </a:prstGeom>
        </p:spPr>
        <p:txBody>
          <a:bodyPr>
            <a:spAutoFit/>
          </a:bodyPr>
          <a:lstStyle/>
          <a:p>
            <a:r>
              <a:rPr lang="ru-RU" b="1" dirty="0" smtClean="0">
                <a:solidFill>
                  <a:schemeClr val="bg1"/>
                </a:solidFill>
                <a:latin typeface="Gabriola" pitchFamily="82" charset="0"/>
              </a:rPr>
              <a:t>Итоговая стоимость выполненной работы без учёта моего труда составляет:   рублей.</a:t>
            </a:r>
            <a:endParaRPr lang="ru-RU" b="1" dirty="0">
              <a:solidFill>
                <a:schemeClr val="bg1"/>
              </a:solidFill>
              <a:latin typeface="Gabriola" pitchFamily="8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ru-RU" b="1" dirty="0" smtClean="0">
                <a:solidFill>
                  <a:schemeClr val="bg1"/>
                </a:solidFill>
                <a:latin typeface="Gabriola" pitchFamily="82" charset="0"/>
              </a:rPr>
              <a:t>Реклама </a:t>
            </a:r>
            <a:endParaRPr lang="ru-RU" b="1" dirty="0">
              <a:solidFill>
                <a:schemeClr val="bg1"/>
              </a:solidFill>
              <a:latin typeface="Gabriola" pitchFamily="82" charset="0"/>
            </a:endParaRPr>
          </a:p>
        </p:txBody>
      </p:sp>
      <p:sp>
        <p:nvSpPr>
          <p:cNvPr id="3" name="Содержимое 2"/>
          <p:cNvSpPr>
            <a:spLocks noGrp="1"/>
          </p:cNvSpPr>
          <p:nvPr>
            <p:ph idx="1"/>
          </p:nvPr>
        </p:nvSpPr>
        <p:spPr>
          <a:xfrm>
            <a:off x="457200" y="1268760"/>
            <a:ext cx="8229600" cy="4857403"/>
          </a:xfrm>
        </p:spPr>
        <p:txBody>
          <a:bodyPr>
            <a:normAutofit/>
          </a:bodyPr>
          <a:lstStyle/>
          <a:p>
            <a:pPr>
              <a:buNone/>
            </a:pPr>
            <a:r>
              <a:rPr lang="en-US" sz="2000" b="1" dirty="0" smtClean="0">
                <a:solidFill>
                  <a:schemeClr val="bg1"/>
                </a:solidFill>
                <a:latin typeface="Gabriola" pitchFamily="82" charset="0"/>
              </a:rPr>
              <a:t>Universal </a:t>
            </a:r>
            <a:r>
              <a:rPr lang="ru-RU" sz="2000" b="1" dirty="0" smtClean="0">
                <a:solidFill>
                  <a:schemeClr val="bg1"/>
                </a:solidFill>
                <a:latin typeface="Gabriola" pitchFamily="82" charset="0"/>
              </a:rPr>
              <a:t>Самоделкин </a:t>
            </a:r>
            <a:r>
              <a:rPr lang="en-US" sz="2000" b="1" dirty="0" smtClean="0">
                <a:solidFill>
                  <a:schemeClr val="bg1"/>
                </a:solidFill>
                <a:latin typeface="Gabriola" pitchFamily="82" charset="0"/>
              </a:rPr>
              <a:t>Pictures </a:t>
            </a:r>
            <a:r>
              <a:rPr lang="ru-RU" sz="2000" b="1" dirty="0" smtClean="0">
                <a:solidFill>
                  <a:schemeClr val="bg1"/>
                </a:solidFill>
                <a:latin typeface="Gabriola" pitchFamily="82" charset="0"/>
              </a:rPr>
              <a:t>представляет:</a:t>
            </a:r>
          </a:p>
          <a:p>
            <a:pPr>
              <a:buNone/>
            </a:pPr>
            <a:r>
              <a:rPr lang="ru-RU" sz="2000" b="1" dirty="0" smtClean="0">
                <a:solidFill>
                  <a:schemeClr val="bg1"/>
                </a:solidFill>
                <a:latin typeface="Gabriola" pitchFamily="82" charset="0"/>
              </a:rPr>
              <a:t>Очень красивая , милая, нежная и ещё тысяча прилагательных для вышивки. Помимо её внешних достоинств ,  она может помогать человеку.  Во – первых , когда Вы сядете вышивать, то просто не сможете оторваться, тем самым , снимая нервное напряжение. Во-вторых, Вы получите неописуемое удовольствие от полученной работы. Будете прыгать до потолка.</a:t>
            </a:r>
            <a:r>
              <a:rPr lang="ru-RU" sz="2000" b="1" dirty="0">
                <a:solidFill>
                  <a:schemeClr val="bg1"/>
                </a:solidFill>
                <a:latin typeface="Gabriola" pitchFamily="82" charset="0"/>
              </a:rPr>
              <a:t> </a:t>
            </a:r>
            <a:r>
              <a:rPr lang="ru-RU" sz="2000" b="1" dirty="0" smtClean="0">
                <a:solidFill>
                  <a:schemeClr val="bg1"/>
                </a:solidFill>
                <a:latin typeface="Gabriola" pitchFamily="82" charset="0"/>
              </a:rPr>
              <a:t>В – третьих, </a:t>
            </a:r>
            <a:r>
              <a:rPr lang="ru-RU" sz="2000" b="1" dirty="0">
                <a:solidFill>
                  <a:schemeClr val="bg1"/>
                </a:solidFill>
                <a:latin typeface="Gabriola" pitchFamily="82" charset="0"/>
              </a:rPr>
              <a:t> </a:t>
            </a:r>
            <a:r>
              <a:rPr lang="ru-RU" sz="2000" b="1" dirty="0" smtClean="0">
                <a:solidFill>
                  <a:schemeClr val="bg1"/>
                </a:solidFill>
                <a:latin typeface="Gabriola" pitchFamily="82" charset="0"/>
              </a:rPr>
              <a:t>только представьте : Вы приходите домой после тяжёлого трудового дня, замученный начальством или же подчиненными. Наливаете чашку чая или кофе, садитесь в мягкое кресло,  накрываетесь тёплым пледом, делаете  глоток , поднимаете глаза и тут перед Вами она – КОРОЛЕВА!!!!Ваша вышивка , вы смотрите и умиротворяетесь.</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619672" y="548681"/>
            <a:ext cx="5688632" cy="4555093"/>
          </a:xfrm>
          <a:prstGeom prst="rect">
            <a:avLst/>
          </a:prstGeom>
        </p:spPr>
        <p:txBody>
          <a:bodyPr wrap="square">
            <a:spAutoFit/>
          </a:bodyPr>
          <a:lstStyle/>
          <a:p>
            <a:pPr algn="ctr">
              <a:buNone/>
            </a:pPr>
            <a:r>
              <a:rPr lang="ru-RU" sz="3200" b="1" dirty="0" smtClean="0">
                <a:solidFill>
                  <a:schemeClr val="bg1"/>
                </a:solidFill>
                <a:latin typeface="Monotype Corsiva" pitchFamily="66" charset="0"/>
              </a:rPr>
              <a:t>Содержание</a:t>
            </a:r>
          </a:p>
          <a:p>
            <a:endParaRPr lang="ru-RU" dirty="0" smtClean="0">
              <a:solidFill>
                <a:schemeClr val="accent6">
                  <a:lumMod val="50000"/>
                </a:schemeClr>
              </a:solidFill>
              <a:latin typeface="Monotype Corsiva" pitchFamily="66" charset="0"/>
            </a:endParaRPr>
          </a:p>
          <a:p>
            <a:pPr marL="457200" indent="-457200">
              <a:buFont typeface="+mj-lt"/>
              <a:buAutoNum type="arabicPeriod"/>
            </a:pPr>
            <a:r>
              <a:rPr lang="ru-RU" sz="2400" b="1" dirty="0" smtClean="0">
                <a:solidFill>
                  <a:schemeClr val="bg1"/>
                </a:solidFill>
                <a:latin typeface="Gabriola" pitchFamily="82" charset="0"/>
              </a:rPr>
              <a:t>Выбор идеи, её обоснование</a:t>
            </a:r>
          </a:p>
          <a:p>
            <a:pPr marL="457200" indent="-457200">
              <a:buFont typeface="+mj-lt"/>
              <a:buAutoNum type="arabicPeriod"/>
            </a:pPr>
            <a:r>
              <a:rPr lang="ru-RU" sz="2400" b="1" dirty="0" smtClean="0">
                <a:solidFill>
                  <a:schemeClr val="bg1"/>
                </a:solidFill>
                <a:latin typeface="Gabriola" pitchFamily="82" charset="0"/>
              </a:rPr>
              <a:t>История русской вышивки</a:t>
            </a:r>
          </a:p>
          <a:p>
            <a:pPr marL="457200" indent="-457200">
              <a:buFont typeface="+mj-lt"/>
              <a:buAutoNum type="arabicPeriod"/>
            </a:pPr>
            <a:r>
              <a:rPr lang="ru-RU" sz="2400" b="1" dirty="0" smtClean="0">
                <a:solidFill>
                  <a:schemeClr val="bg1"/>
                </a:solidFill>
                <a:latin typeface="Gabriola" pitchFamily="82" charset="0"/>
              </a:rPr>
              <a:t>Оборудование и инструменты</a:t>
            </a:r>
          </a:p>
          <a:p>
            <a:pPr marL="457200" indent="-457200">
              <a:buFont typeface="+mj-lt"/>
              <a:buAutoNum type="arabicPeriod"/>
            </a:pPr>
            <a:r>
              <a:rPr lang="ru-RU" sz="2400" b="1" dirty="0" smtClean="0">
                <a:solidFill>
                  <a:schemeClr val="bg1"/>
                </a:solidFill>
                <a:latin typeface="Gabriola" pitchFamily="82" charset="0"/>
              </a:rPr>
              <a:t>Выбор схемы вышивки</a:t>
            </a:r>
          </a:p>
          <a:p>
            <a:pPr marL="457200" indent="-457200">
              <a:buFont typeface="+mj-lt"/>
              <a:buAutoNum type="arabicPeriod"/>
            </a:pPr>
            <a:r>
              <a:rPr lang="ru-RU" sz="2400" b="1" dirty="0" smtClean="0">
                <a:solidFill>
                  <a:schemeClr val="bg1"/>
                </a:solidFill>
                <a:latin typeface="Gabriola" pitchFamily="82" charset="0"/>
              </a:rPr>
              <a:t>Схема вышивки.</a:t>
            </a:r>
          </a:p>
          <a:p>
            <a:pPr marL="457200" indent="-457200">
              <a:buFont typeface="+mj-lt"/>
              <a:buAutoNum type="arabicPeriod"/>
            </a:pPr>
            <a:r>
              <a:rPr lang="ru-RU" sz="2400" b="1" dirty="0" smtClean="0">
                <a:solidFill>
                  <a:schemeClr val="bg1"/>
                </a:solidFill>
                <a:latin typeface="Gabriola" pitchFamily="82" charset="0"/>
              </a:rPr>
              <a:t>Технология вышивания</a:t>
            </a:r>
          </a:p>
          <a:p>
            <a:pPr marL="457200" indent="-457200">
              <a:buFont typeface="+mj-lt"/>
              <a:buAutoNum type="arabicPeriod"/>
            </a:pPr>
            <a:r>
              <a:rPr lang="ru-RU" sz="2400" b="1" dirty="0" smtClean="0">
                <a:solidFill>
                  <a:schemeClr val="bg1"/>
                </a:solidFill>
                <a:latin typeface="Gabriola" pitchFamily="82" charset="0"/>
              </a:rPr>
              <a:t>Экологическое обоснование проекта</a:t>
            </a:r>
          </a:p>
          <a:p>
            <a:pPr marL="457200" indent="-457200">
              <a:buFont typeface="+mj-lt"/>
              <a:buAutoNum type="arabicPeriod"/>
            </a:pPr>
            <a:r>
              <a:rPr lang="ru-RU" sz="2400" b="1" dirty="0" smtClean="0">
                <a:solidFill>
                  <a:schemeClr val="bg1"/>
                </a:solidFill>
                <a:latin typeface="Gabriola" pitchFamily="82" charset="0"/>
              </a:rPr>
              <a:t>Экономическое обоснование проекта</a:t>
            </a:r>
          </a:p>
          <a:p>
            <a:pPr marL="457200" lvl="0" indent="-457200">
              <a:buFont typeface="+mj-lt"/>
              <a:buAutoNum type="arabicPeriod"/>
            </a:pPr>
            <a:r>
              <a:rPr lang="ru-RU" sz="2400" b="1" dirty="0" smtClean="0">
                <a:solidFill>
                  <a:schemeClr val="bg1"/>
                </a:solidFill>
                <a:latin typeface="Gabriola" pitchFamily="82" charset="0"/>
              </a:rPr>
              <a:t>Реклама</a:t>
            </a:r>
          </a:p>
          <a:p>
            <a:pPr marL="457200" lvl="0" indent="-457200">
              <a:buFont typeface="+mj-lt"/>
              <a:buAutoNum type="arabicPeriod"/>
            </a:pPr>
            <a:r>
              <a:rPr lang="ru-RU" sz="2400" b="1" dirty="0" smtClean="0">
                <a:solidFill>
                  <a:schemeClr val="bg1"/>
                </a:solidFill>
                <a:latin typeface="Gabriola" pitchFamily="82" charset="0"/>
              </a:rPr>
              <a:t>Литература</a:t>
            </a:r>
            <a:endParaRPr lang="ru-RU" sz="2400" b="1" dirty="0">
              <a:solidFill>
                <a:schemeClr val="bg1"/>
              </a:solidFill>
              <a:latin typeface="Gabriola" pitchFamily="8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55576" y="548680"/>
            <a:ext cx="6552728" cy="523220"/>
          </a:xfrm>
          <a:prstGeom prst="rect">
            <a:avLst/>
          </a:prstGeom>
        </p:spPr>
        <p:txBody>
          <a:bodyPr wrap="square">
            <a:spAutoFit/>
          </a:bodyPr>
          <a:lstStyle/>
          <a:p>
            <a:r>
              <a:rPr lang="ru-RU" dirty="0" smtClean="0">
                <a:solidFill>
                  <a:schemeClr val="accent6">
                    <a:lumMod val="75000"/>
                  </a:schemeClr>
                </a:solidFill>
                <a:latin typeface="Monotype Corsiva" pitchFamily="66" charset="0"/>
              </a:rPr>
              <a:t>                                  </a:t>
            </a:r>
            <a:r>
              <a:rPr lang="ru-RU" sz="2800" b="1" dirty="0" smtClean="0">
                <a:solidFill>
                  <a:schemeClr val="bg1"/>
                </a:solidFill>
                <a:latin typeface="Monotype Corsiva" pitchFamily="66" charset="0"/>
              </a:rPr>
              <a:t>Выбор идеи, её обоснование</a:t>
            </a:r>
            <a:endParaRPr lang="ru-RU" sz="2800" b="1" dirty="0">
              <a:solidFill>
                <a:schemeClr val="bg1"/>
              </a:solidFill>
            </a:endParaRPr>
          </a:p>
        </p:txBody>
      </p:sp>
      <p:sp>
        <p:nvSpPr>
          <p:cNvPr id="5" name="Прямоугольник 4"/>
          <p:cNvSpPr/>
          <p:nvPr/>
        </p:nvSpPr>
        <p:spPr>
          <a:xfrm>
            <a:off x="827584" y="1340768"/>
            <a:ext cx="6822504" cy="4801314"/>
          </a:xfrm>
          <a:prstGeom prst="rect">
            <a:avLst/>
          </a:prstGeom>
        </p:spPr>
        <p:txBody>
          <a:bodyPr wrap="square">
            <a:spAutoFit/>
          </a:bodyPr>
          <a:lstStyle/>
          <a:p>
            <a:r>
              <a:rPr lang="ru-RU" b="1" dirty="0" smtClean="0">
                <a:solidFill>
                  <a:schemeClr val="bg1"/>
                </a:solidFill>
                <a:latin typeface="Monotype Corsiva" pitchFamily="66" charset="0"/>
              </a:rPr>
              <a:t>Чтобы дом был уютным и красивым, не обязательно покупать дорогие вещи. Создать тепло и уют можно с помощью изделий, выполненных своими руками. Я решила украсить свою комнату.</a:t>
            </a:r>
          </a:p>
          <a:p>
            <a:r>
              <a:rPr lang="ru-RU" b="1" dirty="0" smtClean="0">
                <a:solidFill>
                  <a:schemeClr val="bg1"/>
                </a:solidFill>
                <a:latin typeface="Monotype Corsiva" pitchFamily="66" charset="0"/>
              </a:rPr>
              <a:t>Для этого мне нужен оригинальный сувенир ручной работы. У меня возникло несколько вариантов.</a:t>
            </a:r>
          </a:p>
          <a:p>
            <a:r>
              <a:rPr lang="ru-RU" b="1" i="1" dirty="0" smtClean="0">
                <a:solidFill>
                  <a:schemeClr val="bg1"/>
                </a:solidFill>
                <a:latin typeface="Monotype Corsiva" pitchFamily="66" charset="0"/>
              </a:rPr>
              <a:t>Вариант № 1</a:t>
            </a:r>
            <a:endParaRPr lang="ru-RU" b="1" dirty="0" smtClean="0">
              <a:solidFill>
                <a:schemeClr val="bg1"/>
              </a:solidFill>
              <a:latin typeface="Monotype Corsiva" pitchFamily="66" charset="0"/>
            </a:endParaRPr>
          </a:p>
          <a:p>
            <a:r>
              <a:rPr lang="ru-RU" b="1" dirty="0" smtClean="0">
                <a:solidFill>
                  <a:schemeClr val="bg1"/>
                </a:solidFill>
                <a:latin typeface="Monotype Corsiva" pitchFamily="66" charset="0"/>
              </a:rPr>
              <a:t>Мягкая игрушка. Этот вариант мне не подходит, потому что у меня нет необходимой ткани.</a:t>
            </a:r>
          </a:p>
          <a:p>
            <a:r>
              <a:rPr lang="ru-RU" b="1" i="1" dirty="0" smtClean="0">
                <a:solidFill>
                  <a:schemeClr val="bg1"/>
                </a:solidFill>
                <a:latin typeface="Monotype Corsiva" pitchFamily="66" charset="0"/>
              </a:rPr>
              <a:t>Вариант № 2</a:t>
            </a:r>
            <a:endParaRPr lang="ru-RU" b="1" dirty="0" smtClean="0">
              <a:solidFill>
                <a:schemeClr val="bg1"/>
              </a:solidFill>
              <a:latin typeface="Monotype Corsiva" pitchFamily="66" charset="0"/>
            </a:endParaRPr>
          </a:p>
          <a:p>
            <a:r>
              <a:rPr lang="ru-RU" b="1" i="1" dirty="0" smtClean="0">
                <a:solidFill>
                  <a:schemeClr val="bg1"/>
                </a:solidFill>
                <a:latin typeface="Monotype Corsiva" pitchFamily="66" charset="0"/>
              </a:rPr>
              <a:t>Вышивание бисером. Этот вариант мне не подходит, потому что мой прошлый опят не увенчался успехом.</a:t>
            </a:r>
            <a:endParaRPr lang="ru-RU" b="1" dirty="0" smtClean="0">
              <a:solidFill>
                <a:schemeClr val="bg1"/>
              </a:solidFill>
              <a:latin typeface="Monotype Corsiva" pitchFamily="66" charset="0"/>
            </a:endParaRPr>
          </a:p>
          <a:p>
            <a:r>
              <a:rPr lang="ru-RU" b="1" dirty="0" smtClean="0">
                <a:solidFill>
                  <a:schemeClr val="bg1"/>
                </a:solidFill>
                <a:latin typeface="Monotype Corsiva" pitchFamily="66" charset="0"/>
              </a:rPr>
              <a:t> </a:t>
            </a:r>
          </a:p>
          <a:p>
            <a:r>
              <a:rPr lang="ru-RU" b="1" i="1" dirty="0" smtClean="0">
                <a:solidFill>
                  <a:schemeClr val="bg1"/>
                </a:solidFill>
                <a:latin typeface="Monotype Corsiva" pitchFamily="66" charset="0"/>
              </a:rPr>
              <a:t>Вариант № 3</a:t>
            </a:r>
            <a:endParaRPr lang="ru-RU" b="1" dirty="0" smtClean="0">
              <a:solidFill>
                <a:schemeClr val="bg1"/>
              </a:solidFill>
              <a:latin typeface="Monotype Corsiva" pitchFamily="66" charset="0"/>
            </a:endParaRPr>
          </a:p>
          <a:p>
            <a:r>
              <a:rPr lang="ru-RU" b="1" dirty="0" smtClean="0">
                <a:solidFill>
                  <a:schemeClr val="bg1"/>
                </a:solidFill>
                <a:latin typeface="Monotype Corsiva" pitchFamily="66" charset="0"/>
              </a:rPr>
              <a:t>Вышивка крестом. Меня заинтересовала технология вышивки крестом. И вот мне представилась такая возможность, я не хочу её упускать. Кроме этого, вышивание, отдых созидательный и творческий, очень полезное занятие для нервной системы. </a:t>
            </a:r>
            <a:endParaRPr lang="ru-RU" b="1" dirty="0">
              <a:solidFill>
                <a:schemeClr val="bg1"/>
              </a:solidFill>
              <a:latin typeface="Monotype Corsiva"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0" y="332656"/>
            <a:ext cx="8460432" cy="584775"/>
          </a:xfrm>
          <a:prstGeom prst="rect">
            <a:avLst/>
          </a:prstGeom>
        </p:spPr>
        <p:txBody>
          <a:bodyPr wrap="square">
            <a:spAutoFit/>
          </a:bodyPr>
          <a:lstStyle/>
          <a:p>
            <a:r>
              <a:rPr lang="ru-RU" sz="3200" b="1" dirty="0" smtClean="0">
                <a:solidFill>
                  <a:schemeClr val="bg1"/>
                </a:solidFill>
                <a:latin typeface="Monotype Corsiva" pitchFamily="66" charset="0"/>
              </a:rPr>
              <a:t>                            История русской вышивки</a:t>
            </a:r>
            <a:endParaRPr lang="ru-RU" sz="3200" b="1" dirty="0">
              <a:solidFill>
                <a:schemeClr val="bg1"/>
              </a:solidFill>
            </a:endParaRPr>
          </a:p>
        </p:txBody>
      </p:sp>
      <p:sp>
        <p:nvSpPr>
          <p:cNvPr id="3" name="Прямоугольник 2"/>
          <p:cNvSpPr/>
          <p:nvPr/>
        </p:nvSpPr>
        <p:spPr>
          <a:xfrm>
            <a:off x="899592" y="1124744"/>
            <a:ext cx="7344816" cy="5324535"/>
          </a:xfrm>
          <a:prstGeom prst="rect">
            <a:avLst/>
          </a:prstGeom>
        </p:spPr>
        <p:txBody>
          <a:bodyPr wrap="square">
            <a:spAutoFit/>
          </a:bodyPr>
          <a:lstStyle/>
          <a:p>
            <a:r>
              <a:rPr lang="ru-RU" sz="2000" b="1" dirty="0">
                <a:solidFill>
                  <a:schemeClr val="bg1"/>
                </a:solidFill>
                <a:latin typeface="Gabriola" pitchFamily="82" charset="0"/>
              </a:rPr>
              <a:t> Искусство вышивания имеет многовековую историю. О существовании вышивки в эпоху Древней Руси говорят находки археологов, относящиеся к 9-10 веков. Это - фрагменты одежды, украшенные узорами, выполненные золотыми нитями. Золотым шитьём в далёкие времена украшали предметы быта, одежду знатных людей.</a:t>
            </a:r>
          </a:p>
          <a:p>
            <a:r>
              <a:rPr lang="ru-RU" sz="2000" b="1" dirty="0">
                <a:solidFill>
                  <a:schemeClr val="bg1"/>
                </a:solidFill>
                <a:latin typeface="Gabriola" pitchFamily="82" charset="0"/>
              </a:rPr>
              <a:t>Традиции вышивального искусства постоянно развивались, в 14- 17 веках вышивка приобретает ещё более широкое распространение в украшении костюма, предметов обихода. Золотыми и серебряными нитями в сочетании с жемчугом и самоцветами вышивали церковные облачения, богатую из шёлка и бархата одежду царей и бояр. Цветным шёлком и золотыми нитями украшали также свадебные полотенца, праздничные рубахи из тонкой льняной ткани, платки. Вышивание было в основном распространено среди женщин знатных семей и монахинь.</a:t>
            </a:r>
          </a:p>
          <a:p>
            <a:r>
              <a:rPr lang="ru-RU" sz="2000" b="1" dirty="0">
                <a:solidFill>
                  <a:schemeClr val="bg1"/>
                </a:solidFill>
                <a:latin typeface="Gabriola" pitchFamily="82" charset="0"/>
              </a:rPr>
              <a:t>Постепенно искусство вышивания распространяется повсеместно. С 18 века оно входит в жизнь всех слоёв населения, становится одним из основных занятий девушек - крестьянок. Вышивкой украшали предметы быта- полотенца, подзоры, столешники (скатерти), праздничную и повседневную одежду, передники, головные уборы и др. изделия, как правило, выполнялись из простых, недорогих материалов, но отличались они высоким художественным мастерством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763688" y="476672"/>
            <a:ext cx="6192688" cy="584775"/>
          </a:xfrm>
          <a:prstGeom prst="rect">
            <a:avLst/>
          </a:prstGeom>
        </p:spPr>
        <p:txBody>
          <a:bodyPr wrap="square">
            <a:spAutoFit/>
          </a:bodyPr>
          <a:lstStyle/>
          <a:p>
            <a:r>
              <a:rPr lang="ru-RU" sz="3200" b="1" dirty="0" smtClean="0">
                <a:solidFill>
                  <a:schemeClr val="bg1"/>
                </a:solidFill>
                <a:latin typeface="Monotype Corsiva" pitchFamily="66" charset="0"/>
              </a:rPr>
              <a:t>Оборудование и инструменты</a:t>
            </a:r>
            <a:endParaRPr lang="ru-RU" sz="3200" b="1" dirty="0">
              <a:solidFill>
                <a:schemeClr val="bg1"/>
              </a:solidFill>
            </a:endParaRPr>
          </a:p>
        </p:txBody>
      </p:sp>
      <p:sp>
        <p:nvSpPr>
          <p:cNvPr id="3" name="Овал 2"/>
          <p:cNvSpPr/>
          <p:nvPr/>
        </p:nvSpPr>
        <p:spPr>
          <a:xfrm>
            <a:off x="3203848" y="3212976"/>
            <a:ext cx="2520280"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Gabriola" pitchFamily="82" charset="0"/>
              </a:rPr>
              <a:t>ВЫШИВКА</a:t>
            </a:r>
            <a:endParaRPr lang="ru-RU" sz="2400" b="1" dirty="0">
              <a:latin typeface="Gabriola" pitchFamily="82" charset="0"/>
            </a:endParaRPr>
          </a:p>
        </p:txBody>
      </p:sp>
      <p:cxnSp>
        <p:nvCxnSpPr>
          <p:cNvPr id="20" name="Прямая соединительная линия 19"/>
          <p:cNvCxnSpPr>
            <a:stCxn id="3" idx="0"/>
          </p:cNvCxnSpPr>
          <p:nvPr/>
        </p:nvCxnSpPr>
        <p:spPr>
          <a:xfrm rot="16200000" flipV="1">
            <a:off x="4157954" y="2906942"/>
            <a:ext cx="576064" cy="36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a:stCxn id="3" idx="7"/>
          </p:cNvCxnSpPr>
          <p:nvPr/>
        </p:nvCxnSpPr>
        <p:spPr>
          <a:xfrm rot="5400000" flipH="1" flipV="1">
            <a:off x="5240102" y="2895867"/>
            <a:ext cx="526956" cy="29707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a:stCxn id="3" idx="1"/>
          </p:cNvCxnSpPr>
          <p:nvPr/>
        </p:nvCxnSpPr>
        <p:spPr>
          <a:xfrm rot="16200000" flipV="1">
            <a:off x="3196922" y="2931870"/>
            <a:ext cx="454948" cy="29707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3" idx="3"/>
          </p:cNvCxnSpPr>
          <p:nvPr/>
        </p:nvCxnSpPr>
        <p:spPr>
          <a:xfrm rot="5400000">
            <a:off x="3232926" y="3881079"/>
            <a:ext cx="454948" cy="2250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a:stCxn id="3" idx="4"/>
          </p:cNvCxnSpPr>
          <p:nvPr/>
        </p:nvCxnSpPr>
        <p:spPr>
          <a:xfrm rot="5400000">
            <a:off x="4157954" y="4131078"/>
            <a:ext cx="576064" cy="36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a:stCxn id="3" idx="5"/>
          </p:cNvCxnSpPr>
          <p:nvPr/>
        </p:nvCxnSpPr>
        <p:spPr>
          <a:xfrm rot="16200000" flipH="1">
            <a:off x="5348114" y="3773066"/>
            <a:ext cx="382940" cy="369087"/>
          </a:xfrm>
          <a:prstGeom prst="line">
            <a:avLst/>
          </a:prstGeom>
        </p:spPr>
        <p:style>
          <a:lnRef idx="1">
            <a:schemeClr val="accent1"/>
          </a:lnRef>
          <a:fillRef idx="0">
            <a:schemeClr val="accent1"/>
          </a:fillRef>
          <a:effectRef idx="0">
            <a:schemeClr val="accent1"/>
          </a:effectRef>
          <a:fontRef idx="minor">
            <a:schemeClr val="tx1"/>
          </a:fontRef>
        </p:style>
      </p:cxnSp>
      <p:sp>
        <p:nvSpPr>
          <p:cNvPr id="32" name="Овал 31"/>
          <p:cNvSpPr/>
          <p:nvPr/>
        </p:nvSpPr>
        <p:spPr>
          <a:xfrm rot="21305141">
            <a:off x="2627784" y="2420888"/>
            <a:ext cx="115212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Утюг</a:t>
            </a:r>
            <a:endParaRPr lang="ru-RU" dirty="0"/>
          </a:p>
        </p:txBody>
      </p:sp>
      <p:sp>
        <p:nvSpPr>
          <p:cNvPr id="33" name="Овал 32"/>
          <p:cNvSpPr/>
          <p:nvPr/>
        </p:nvSpPr>
        <p:spPr>
          <a:xfrm>
            <a:off x="3851920" y="2204864"/>
            <a:ext cx="115212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atin typeface="Gabriola" pitchFamily="82" charset="0"/>
              </a:rPr>
              <a:t>Иголки</a:t>
            </a:r>
            <a:endParaRPr lang="ru-RU" b="1" dirty="0">
              <a:latin typeface="Gabriola" pitchFamily="82" charset="0"/>
            </a:endParaRPr>
          </a:p>
        </p:txBody>
      </p:sp>
      <p:sp>
        <p:nvSpPr>
          <p:cNvPr id="34" name="Овал 33"/>
          <p:cNvSpPr/>
          <p:nvPr/>
        </p:nvSpPr>
        <p:spPr>
          <a:xfrm rot="1647782">
            <a:off x="5106583" y="2525272"/>
            <a:ext cx="1512168" cy="5018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latin typeface="Gabriola" pitchFamily="82" charset="0"/>
              </a:rPr>
              <a:t>Нитки «Мулине</a:t>
            </a:r>
            <a:r>
              <a:rPr lang="ru-RU" dirty="0" smtClean="0"/>
              <a:t>»</a:t>
            </a:r>
            <a:endParaRPr lang="ru-RU" dirty="0"/>
          </a:p>
        </p:txBody>
      </p:sp>
      <p:sp>
        <p:nvSpPr>
          <p:cNvPr id="35" name="Овал 34"/>
          <p:cNvSpPr/>
          <p:nvPr/>
        </p:nvSpPr>
        <p:spPr>
          <a:xfrm rot="468752">
            <a:off x="2411760" y="4221088"/>
            <a:ext cx="158417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atin typeface="Gabriola" pitchFamily="82" charset="0"/>
                <a:cs typeface="MV Boli" pitchFamily="2" charset="0"/>
              </a:rPr>
              <a:t>Канва</a:t>
            </a:r>
            <a:endParaRPr lang="ru-RU" b="1" dirty="0">
              <a:latin typeface="Gabriola" pitchFamily="82" charset="0"/>
              <a:cs typeface="MV Boli" pitchFamily="2" charset="0"/>
            </a:endParaRPr>
          </a:p>
        </p:txBody>
      </p:sp>
      <p:sp>
        <p:nvSpPr>
          <p:cNvPr id="36" name="Овал 35"/>
          <p:cNvSpPr/>
          <p:nvPr/>
        </p:nvSpPr>
        <p:spPr>
          <a:xfrm>
            <a:off x="3995936" y="4293096"/>
            <a:ext cx="1296144"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atin typeface="Gabriola" pitchFamily="82" charset="0"/>
              </a:rPr>
              <a:t>Ножницы </a:t>
            </a:r>
            <a:endParaRPr lang="ru-RU" b="1" dirty="0">
              <a:latin typeface="Gabriola" pitchFamily="82" charset="0"/>
            </a:endParaRPr>
          </a:p>
        </p:txBody>
      </p:sp>
      <p:sp>
        <p:nvSpPr>
          <p:cNvPr id="37" name="Овал 36"/>
          <p:cNvSpPr/>
          <p:nvPr/>
        </p:nvSpPr>
        <p:spPr>
          <a:xfrm rot="3286192">
            <a:off x="5796039" y="3391265"/>
            <a:ext cx="382434" cy="1432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latin typeface="Gabriola" pitchFamily="82" charset="0"/>
              </a:rPr>
              <a:t>П</a:t>
            </a:r>
            <a:r>
              <a:rPr lang="ru-RU" sz="1100" b="1" dirty="0" smtClean="0">
                <a:latin typeface="Gabriola" pitchFamily="82" charset="0"/>
              </a:rPr>
              <a:t>яльц</a:t>
            </a:r>
            <a:r>
              <a:rPr lang="ru-RU" dirty="0" smtClean="0"/>
              <a:t>ы</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2123728" y="620688"/>
            <a:ext cx="6408712" cy="646331"/>
          </a:xfrm>
          <a:prstGeom prst="rect">
            <a:avLst/>
          </a:prstGeom>
        </p:spPr>
        <p:txBody>
          <a:bodyPr wrap="square">
            <a:spAutoFit/>
          </a:bodyPr>
          <a:lstStyle/>
          <a:p>
            <a:r>
              <a:rPr lang="ru-RU" dirty="0" smtClean="0">
                <a:solidFill>
                  <a:schemeClr val="accent6">
                    <a:lumMod val="60000"/>
                    <a:lumOff val="40000"/>
                  </a:schemeClr>
                </a:solidFill>
                <a:latin typeface="Monotype Corsiva" pitchFamily="66" charset="0"/>
              </a:rPr>
              <a:t>                                </a:t>
            </a:r>
            <a:r>
              <a:rPr lang="ru-RU" sz="3600" b="1" dirty="0" smtClean="0">
                <a:solidFill>
                  <a:schemeClr val="bg1"/>
                </a:solidFill>
                <a:latin typeface="Monotype Corsiva" pitchFamily="66" charset="0"/>
              </a:rPr>
              <a:t>Канва</a:t>
            </a:r>
            <a:endParaRPr lang="ru-RU" sz="3600" b="1" dirty="0">
              <a:solidFill>
                <a:schemeClr val="bg1"/>
              </a:solidFill>
            </a:endParaRPr>
          </a:p>
        </p:txBody>
      </p:sp>
      <p:sp>
        <p:nvSpPr>
          <p:cNvPr id="4" name="Прямоугольник 3"/>
          <p:cNvSpPr/>
          <p:nvPr/>
        </p:nvSpPr>
        <p:spPr>
          <a:xfrm>
            <a:off x="539552" y="1340768"/>
            <a:ext cx="7992888" cy="1477328"/>
          </a:xfrm>
          <a:prstGeom prst="rect">
            <a:avLst/>
          </a:prstGeom>
        </p:spPr>
        <p:txBody>
          <a:bodyPr wrap="square">
            <a:spAutoFit/>
          </a:bodyPr>
          <a:lstStyle/>
          <a:p>
            <a:r>
              <a:rPr lang="ru-RU" b="1" dirty="0" smtClean="0">
                <a:solidFill>
                  <a:schemeClr val="bg1"/>
                </a:solidFill>
                <a:latin typeface="Gabriola" pitchFamily="82" charset="0"/>
              </a:rPr>
              <a:t>Основой для вышивки крестом может служить практически любая ткань - от нежного шелка до толстого драпа. Существует только одно условие: количество продольных и поперечных волокон на определенную величину длины ткани должно быть одинаковым. По общепринятым стандартам этой величиной является дюйм, который при переводе в привычную нам метрическую систему превращается в 2,5 см. </a:t>
            </a:r>
          </a:p>
        </p:txBody>
      </p:sp>
      <p:sp>
        <p:nvSpPr>
          <p:cNvPr id="5" name="Прямоугольник 4"/>
          <p:cNvSpPr/>
          <p:nvPr/>
        </p:nvSpPr>
        <p:spPr>
          <a:xfrm>
            <a:off x="467544" y="2780928"/>
            <a:ext cx="8280920" cy="2862322"/>
          </a:xfrm>
          <a:prstGeom prst="rect">
            <a:avLst/>
          </a:prstGeom>
        </p:spPr>
        <p:txBody>
          <a:bodyPr wrap="square">
            <a:spAutoFit/>
          </a:bodyPr>
          <a:lstStyle/>
          <a:p>
            <a:r>
              <a:rPr lang="ru-RU" b="1" dirty="0" smtClean="0">
                <a:solidFill>
                  <a:schemeClr val="bg1"/>
                </a:solidFill>
                <a:latin typeface="Gabriola" pitchFamily="82" charset="0"/>
              </a:rPr>
              <a:t>Как правило, для вышивки используются однотонные ткани с гладкой поверхностью. Хотя жестких ограничений нет, и все зависит от вышивальщицы. Вполне возможно кому-то захочется вышить узор на клетчатой скатерти или украсить вышивкой джинсовый костюм, а может и праздничную блузку.</a:t>
            </a:r>
          </a:p>
          <a:p>
            <a:r>
              <a:rPr lang="ru-RU" b="1" dirty="0" smtClean="0">
                <a:solidFill>
                  <a:schemeClr val="bg1"/>
                </a:solidFill>
                <a:latin typeface="Gabriola" pitchFamily="82" charset="0"/>
              </a:rPr>
              <a:t>Вышивка крестом относится к счетным видам вышивки. Для нее лучше взять ткань с полотняным переплетением нитей, чтобы их легко было считать, например, льняное полотно, рогожку или канву. Канву можно нашить на основу, чтобы по окончании вышивки продернуть ее (рисунок останется на основе). В настоящее время выпускается специальная канва, которая используется как основа. Нити канвы переплетены таким образом, что получаются клеточки, по которым удобно вышивать крестом или гобеленовым швом. Количество клеточек в сантиметре (в дюйме) варьируется. На рисунках можно видеть переплетение нитей разных видов канвы.</a:t>
            </a:r>
            <a:endParaRPr lang="ru-RU" b="1" dirty="0">
              <a:solidFill>
                <a:schemeClr val="bg1"/>
              </a:solidFill>
              <a:latin typeface="Gabriola" pitchFamily="8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solidFill>
                  <a:schemeClr val="bg1"/>
                </a:solidFill>
                <a:latin typeface="Gabriola" pitchFamily="82" charset="0"/>
              </a:rPr>
              <a:t>Виды канвы</a:t>
            </a:r>
            <a:endParaRPr lang="ru-RU" b="1" dirty="0">
              <a:solidFill>
                <a:schemeClr val="bg1"/>
              </a:solidFill>
              <a:latin typeface="Gabriola" pitchFamily="82" charset="0"/>
            </a:endParaRPr>
          </a:p>
        </p:txBody>
      </p:sp>
      <p:pic>
        <p:nvPicPr>
          <p:cNvPr id="3" name="Рисунок 2" descr="linda.jpg"/>
          <p:cNvPicPr>
            <a:picLocks noChangeAspect="1"/>
          </p:cNvPicPr>
          <p:nvPr/>
        </p:nvPicPr>
        <p:blipFill>
          <a:blip r:embed="rId3" cstate="print"/>
          <a:stretch>
            <a:fillRect/>
          </a:stretch>
        </p:blipFill>
        <p:spPr>
          <a:xfrm>
            <a:off x="395536" y="1340768"/>
            <a:ext cx="2448272" cy="1368152"/>
          </a:xfrm>
          <a:prstGeom prst="rect">
            <a:avLst/>
          </a:prstGeom>
        </p:spPr>
      </p:pic>
      <p:sp>
        <p:nvSpPr>
          <p:cNvPr id="6" name="Прямоугольник 5"/>
          <p:cNvSpPr/>
          <p:nvPr/>
        </p:nvSpPr>
        <p:spPr>
          <a:xfrm>
            <a:off x="3995936" y="1052736"/>
            <a:ext cx="4464496" cy="1877437"/>
          </a:xfrm>
          <a:prstGeom prst="rect">
            <a:avLst/>
          </a:prstGeom>
        </p:spPr>
        <p:txBody>
          <a:bodyPr wrap="square">
            <a:spAutoFit/>
          </a:bodyPr>
          <a:lstStyle/>
          <a:p>
            <a:r>
              <a:rPr lang="ru-RU" dirty="0" smtClean="0">
                <a:latin typeface="Verdana"/>
              </a:rPr>
              <a:t/>
            </a:r>
            <a:br>
              <a:rPr lang="ru-RU" dirty="0" smtClean="0">
                <a:latin typeface="Verdana"/>
              </a:rPr>
            </a:br>
            <a:r>
              <a:rPr lang="ru-RU" sz="1400" b="1" dirty="0" smtClean="0">
                <a:solidFill>
                  <a:schemeClr val="bg1"/>
                </a:solidFill>
                <a:latin typeface="Gabriola" pitchFamily="82" charset="0"/>
              </a:rPr>
              <a:t>"Лен". Это уже не канва с дырочками, а ткань для вышивки с равномерным переплетением нити. Такие ткани бывает разных размеров: от №22 (10 стежков на 1 см) до №36 (чем выше значение, тем </a:t>
            </a:r>
            <a:r>
              <a:rPr lang="ru-RU" sz="1400" b="1" dirty="0" err="1" smtClean="0">
                <a:solidFill>
                  <a:schemeClr val="bg1"/>
                </a:solidFill>
                <a:latin typeface="Gabriola" pitchFamily="82" charset="0"/>
              </a:rPr>
              <a:t>мелче</a:t>
            </a:r>
            <a:r>
              <a:rPr lang="ru-RU" sz="1400" b="1" dirty="0" smtClean="0">
                <a:solidFill>
                  <a:schemeClr val="bg1"/>
                </a:solidFill>
                <a:latin typeface="Gabriola" pitchFamily="82" charset="0"/>
              </a:rPr>
              <a:t> размер клеточек) и выпускается разными производителями. По составу бывает, лён, хлопок и смешанные ткани. Есть различные названия тканей с равномерным переплетением, например: LUGANA, Linda, Bellana, Davosa, Evenweave, Murano и т.д.</a:t>
            </a:r>
          </a:p>
        </p:txBody>
      </p:sp>
      <p:pic>
        <p:nvPicPr>
          <p:cNvPr id="7" name="Рисунок 6" descr="stramin.jpg"/>
          <p:cNvPicPr>
            <a:picLocks noChangeAspect="1"/>
          </p:cNvPicPr>
          <p:nvPr/>
        </p:nvPicPr>
        <p:blipFill>
          <a:blip r:embed="rId4" cstate="print"/>
          <a:stretch>
            <a:fillRect/>
          </a:stretch>
        </p:blipFill>
        <p:spPr>
          <a:xfrm>
            <a:off x="395536" y="2996952"/>
            <a:ext cx="2448272" cy="1584176"/>
          </a:xfrm>
          <a:prstGeom prst="rect">
            <a:avLst/>
          </a:prstGeom>
        </p:spPr>
      </p:pic>
      <p:sp>
        <p:nvSpPr>
          <p:cNvPr id="9" name="Прямоугольник 8"/>
          <p:cNvSpPr/>
          <p:nvPr/>
        </p:nvSpPr>
        <p:spPr>
          <a:xfrm>
            <a:off x="3923928" y="2924944"/>
            <a:ext cx="4572000" cy="1754326"/>
          </a:xfrm>
          <a:prstGeom prst="rect">
            <a:avLst/>
          </a:prstGeom>
        </p:spPr>
        <p:txBody>
          <a:bodyPr wrap="square">
            <a:spAutoFit/>
          </a:bodyPr>
          <a:lstStyle/>
          <a:p>
            <a:r>
              <a:rPr lang="ru-RU" b="1" dirty="0" smtClean="0">
                <a:solidFill>
                  <a:schemeClr val="bg1"/>
                </a:solidFill>
                <a:latin typeface="Gabriola" pitchFamily="82" charset="0"/>
              </a:rPr>
              <a:t>Stramin (Страмин) - жесткая сетка с большими просветами. Страмин бывает разных размеров, но чаще всего используется крупноразмерный для вышивки панно, подушек, гобеленовых пледов. Вышиваются такие изделия объёмными шерстяными нитками, или обычным мулине в несколько сложений.</a:t>
            </a:r>
            <a:endParaRPr lang="ru-RU" b="1" dirty="0">
              <a:solidFill>
                <a:schemeClr val="bg1"/>
              </a:solidFill>
              <a:latin typeface="Gabriola" pitchFamily="82" charset="0"/>
            </a:endParaRPr>
          </a:p>
        </p:txBody>
      </p:sp>
      <p:pic>
        <p:nvPicPr>
          <p:cNvPr id="10" name="Рисунок 9" descr="plst55.jpg"/>
          <p:cNvPicPr>
            <a:picLocks noChangeAspect="1"/>
          </p:cNvPicPr>
          <p:nvPr/>
        </p:nvPicPr>
        <p:blipFill>
          <a:blip r:embed="rId5" cstate="print"/>
          <a:stretch>
            <a:fillRect/>
          </a:stretch>
        </p:blipFill>
        <p:spPr>
          <a:xfrm>
            <a:off x="395536" y="4941168"/>
            <a:ext cx="2448272" cy="1584176"/>
          </a:xfrm>
          <a:prstGeom prst="rect">
            <a:avLst/>
          </a:prstGeom>
        </p:spPr>
      </p:pic>
      <p:sp>
        <p:nvSpPr>
          <p:cNvPr id="12" name="Прямоугольник 11"/>
          <p:cNvSpPr/>
          <p:nvPr/>
        </p:nvSpPr>
        <p:spPr>
          <a:xfrm>
            <a:off x="3851920" y="4941168"/>
            <a:ext cx="4672012" cy="1569660"/>
          </a:xfrm>
          <a:prstGeom prst="rect">
            <a:avLst/>
          </a:prstGeom>
        </p:spPr>
        <p:txBody>
          <a:bodyPr wrap="square">
            <a:spAutoFit/>
          </a:bodyPr>
          <a:lstStyle/>
          <a:p>
            <a:pPr lvl="0"/>
            <a:r>
              <a:rPr lang="ru-RU" sz="1600" b="1" dirty="0">
                <a:solidFill>
                  <a:schemeClr val="bg1"/>
                </a:solidFill>
                <a:latin typeface="Gabriola" pitchFamily="82" charset="0"/>
              </a:rPr>
              <a:t>Ну и наконец - пластиковая канва (пластик) - синтетическая сетка с отверстиями, нити которой плотно соединены между собой. Бывает разных размеров и оттенков, используется в основном для сувениров, открыток, ёлочных украшений, т.к. при обрезании контуров такая канва не имеет свойства "осыпаться" или распускаться.</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080120"/>
          </a:xfrm>
        </p:spPr>
        <p:txBody>
          <a:bodyPr/>
          <a:lstStyle/>
          <a:p>
            <a:r>
              <a:rPr lang="ru-RU" dirty="0" smtClean="0">
                <a:solidFill>
                  <a:schemeClr val="bg1"/>
                </a:solidFill>
                <a:latin typeface="Gabriola" pitchFamily="82" charset="0"/>
              </a:rPr>
              <a:t>Нити для вышивания</a:t>
            </a:r>
            <a:endParaRPr lang="ru-RU" dirty="0">
              <a:solidFill>
                <a:schemeClr val="bg1"/>
              </a:solidFill>
              <a:latin typeface="Gabriola" pitchFamily="82" charset="0"/>
            </a:endParaRPr>
          </a:p>
        </p:txBody>
      </p:sp>
      <p:sp>
        <p:nvSpPr>
          <p:cNvPr id="3" name="Прямоугольник 2"/>
          <p:cNvSpPr/>
          <p:nvPr/>
        </p:nvSpPr>
        <p:spPr>
          <a:xfrm>
            <a:off x="467544" y="1124744"/>
            <a:ext cx="8352928" cy="5632311"/>
          </a:xfrm>
          <a:prstGeom prst="rect">
            <a:avLst/>
          </a:prstGeom>
        </p:spPr>
        <p:txBody>
          <a:bodyPr wrap="square">
            <a:spAutoFit/>
          </a:bodyPr>
          <a:lstStyle/>
          <a:p>
            <a:r>
              <a:rPr lang="ru-RU" b="1" dirty="0">
                <a:solidFill>
                  <a:schemeClr val="bg1"/>
                </a:solidFill>
                <a:latin typeface="Gabriola" pitchFamily="82" charset="0"/>
              </a:rPr>
              <a:t>В вышивании могут использоваться самые разнообразные виды нитей. Их выбор во многом зависит от основы (ткани) для вышивки. Для правильного выбора подходящих для Вашей будущей работы ниток, желательно иметь основные общие представления о них. Нитки для вышивания можно разделить на следующие типы: синтетические, искусственные и натуральные, которые в свою очередь могут быть льняными, шерстяными и хлопковыми. Немаловажным является то, что любой вид ниток имеет свои отличительные особенности и свойства. </a:t>
            </a:r>
            <a:r>
              <a:rPr lang="ru-RU" b="1" i="1" dirty="0">
                <a:solidFill>
                  <a:schemeClr val="bg1"/>
                </a:solidFill>
                <a:latin typeface="Gabriola" pitchFamily="82" charset="0"/>
              </a:rPr>
              <a:t>Нитки для вышивания</a:t>
            </a:r>
            <a:r>
              <a:rPr lang="ru-RU" b="1" dirty="0">
                <a:solidFill>
                  <a:schemeClr val="bg1"/>
                </a:solidFill>
                <a:latin typeface="Gabriola" pitchFamily="82" charset="0"/>
              </a:rPr>
              <a:t> различают по качеству, по структуре, по толщине и по цвету. Можно выделить следующие основные виды:</a:t>
            </a:r>
          </a:p>
          <a:p>
            <a:r>
              <a:rPr lang="ru-RU" b="1" dirty="0">
                <a:solidFill>
                  <a:schemeClr val="bg1"/>
                </a:solidFill>
                <a:latin typeface="Gabriola" pitchFamily="82" charset="0"/>
              </a:rPr>
              <a:t>Вышивальные нитки (мулине) – представляют собой хлопковую нить, состоящую из 6 прядей. Используются в различных техниках вышивания. Часто мулине используется, как </a:t>
            </a:r>
            <a:r>
              <a:rPr lang="ru-RU" b="1" u="sng" dirty="0">
                <a:solidFill>
                  <a:schemeClr val="bg1"/>
                </a:solidFill>
                <a:latin typeface="Gabriola" pitchFamily="82" charset="0"/>
              </a:rPr>
              <a:t>нитки для вышивания крестиком</a:t>
            </a:r>
            <a:r>
              <a:rPr lang="ru-RU" b="1" dirty="0">
                <a:solidFill>
                  <a:schemeClr val="bg1"/>
                </a:solidFill>
                <a:latin typeface="Gabriola" pitchFamily="82" charset="0"/>
              </a:rPr>
              <a:t>.</a:t>
            </a:r>
          </a:p>
          <a:p>
            <a:r>
              <a:rPr lang="ru-RU" b="1" dirty="0">
                <a:solidFill>
                  <a:schemeClr val="bg1"/>
                </a:solidFill>
                <a:latin typeface="Gabriola" pitchFamily="82" charset="0"/>
              </a:rPr>
              <a:t>Мягкие вышивальные хлопковые нитки – матовая нить, имеющая достаточно толстую структуру. Используются, в основном, для вышивки на тяжелых тканях.</a:t>
            </a:r>
          </a:p>
          <a:p>
            <a:r>
              <a:rPr lang="ru-RU" b="1" dirty="0">
                <a:solidFill>
                  <a:schemeClr val="bg1"/>
                </a:solidFill>
                <a:latin typeface="Gabriola" pitchFamily="82" charset="0"/>
              </a:rPr>
              <a:t>Металлизированные вышивальные нитки – похожи на маленькую блестящую проволочку. Применяется для вышивки золотом и в свободном стиле.</a:t>
            </a:r>
          </a:p>
          <a:p>
            <a:r>
              <a:rPr lang="ru-RU" b="1" dirty="0">
                <a:solidFill>
                  <a:schemeClr val="bg1"/>
                </a:solidFill>
                <a:latin typeface="Gabriola" pitchFamily="82" charset="0"/>
              </a:rPr>
              <a:t>Мерсеризированные нитки – крученная хлопковая нить, имеющая характерный сильный блеск различной толщины. Применяется в различных техниках вышивания.</a:t>
            </a:r>
          </a:p>
          <a:p>
            <a:r>
              <a:rPr lang="ru-RU" b="1" dirty="0">
                <a:solidFill>
                  <a:schemeClr val="bg1"/>
                </a:solidFill>
                <a:latin typeface="Gabriola" pitchFamily="82" charset="0"/>
              </a:rPr>
              <a:t>Шелковые и вискозные нитки – «искусственный шелк». Эти нитки используются для создания сильного блеска и придания будущей работе мягкости.</a:t>
            </a:r>
          </a:p>
          <a:p>
            <a:r>
              <a:rPr lang="ru-RU" b="1" dirty="0">
                <a:solidFill>
                  <a:schemeClr val="bg1"/>
                </a:solidFill>
                <a:latin typeface="Gabriola" pitchFamily="82" charset="0"/>
              </a:rPr>
              <a:t>Персидская пряжа – мягкая, крученая шерстяная пряжа.</a:t>
            </a:r>
          </a:p>
          <a:p>
            <a:r>
              <a:rPr lang="ru-RU" b="1" dirty="0">
                <a:solidFill>
                  <a:schemeClr val="bg1"/>
                </a:solidFill>
                <a:latin typeface="Gabriola" pitchFamily="82" charset="0"/>
              </a:rPr>
              <a:t>Гобеленовая шерсть – тяжелая пряжа, которой вышивают в целое сложение.</a:t>
            </a:r>
          </a:p>
          <a:p>
            <a:r>
              <a:rPr lang="ru-RU" b="1" dirty="0">
                <a:solidFill>
                  <a:schemeClr val="bg1"/>
                </a:solidFill>
                <a:latin typeface="Gabriola" pitchFamily="82" charset="0"/>
              </a:rPr>
              <a:t>Тонкая шерстяная пряжа – нить в 2 сложения. Широко применяется в вышивке шерстью по ткани.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850106"/>
          </a:xfrm>
        </p:spPr>
        <p:txBody>
          <a:bodyPr/>
          <a:lstStyle/>
          <a:p>
            <a:r>
              <a:rPr lang="ru-RU" b="1" dirty="0" smtClean="0">
                <a:solidFill>
                  <a:schemeClr val="bg1"/>
                </a:solidFill>
                <a:latin typeface="Gabriola" pitchFamily="82" charset="0"/>
              </a:rPr>
              <a:t>Иглы</a:t>
            </a:r>
            <a:endParaRPr lang="ru-RU" b="1" dirty="0">
              <a:solidFill>
                <a:schemeClr val="bg1"/>
              </a:solidFill>
              <a:latin typeface="Gabriola" pitchFamily="82" charset="0"/>
            </a:endParaRPr>
          </a:p>
        </p:txBody>
      </p:sp>
      <p:sp>
        <p:nvSpPr>
          <p:cNvPr id="3" name="Прямоугольник 2"/>
          <p:cNvSpPr/>
          <p:nvPr/>
        </p:nvSpPr>
        <p:spPr>
          <a:xfrm>
            <a:off x="251520" y="764704"/>
            <a:ext cx="8604448" cy="5632311"/>
          </a:xfrm>
          <a:prstGeom prst="rect">
            <a:avLst/>
          </a:prstGeom>
        </p:spPr>
        <p:txBody>
          <a:bodyPr wrap="square">
            <a:spAutoFit/>
          </a:bodyPr>
          <a:lstStyle/>
          <a:p>
            <a:r>
              <a:rPr lang="ru-RU" b="1" dirty="0" smtClean="0">
                <a:solidFill>
                  <a:schemeClr val="bg1"/>
                </a:solidFill>
                <a:latin typeface="Gabriola" pitchFamily="82" charset="0"/>
              </a:rPr>
              <a:t>Для работы в технике креста следует использовать иглы небольшой длины, с закругленным концом и большим ушком. Вышивальщик имеет возможность раздвигать волокна ткани тупым концом иглы точно в предназначенном для этого месте. Это позволяет избежать прокалывания готовых стежков и делает вышивку более аккуратной. Многослойные нити легко проходят в большое ушко, размеры которого также способствуют снижению трения в процессе передвижения нити. Ткань и нити при этом дольше сохраняют свою целостность. По всем перечисленным выше критериям для вышивки крестом подходят гобеленовые иглы длиной не более 3 см. Номера игл выбираются в соответствии с толщиной используемых в работе материалов. Помимо обычных игл, существуют двусторонние, ушко у которых расположено посередине. При определенной сноровке процесс вышивания с помощью этого приспособления можно ускорить, так как оба концы иголки выполняют одинаковые функции. Правда, с непривычки двусторонняя игла может показаться скорее обузой, чем помощницей. Во время вышивания иглы следует держать неподалеку от себя. Хотя вряд ли стоит использовать в качестве игольной подушки подлокотник кресла или спинку соседнего стула. Подобное легкомыслие может закончиться трагично не только для вас, но и для ваших близких. Если же свое «колющее оружие» вы поместите в специальный органайзер или другое хранилище, можете не беспокоиться за здоровье любимых питомцев и домочадцев. В целях экономии времени, которое уходит на вдевание ниток, рекомендуется работать одновременно несколькими иглами, которые следует «зарядить» мулине основных оттенков. Опытные вышивальщицы без особого труда орудуют 15 иглами. А начинающим мастерицам достаточно ограничить их количество 3-4. Фирмы, специализирующиеся на производстве товаров для вышивания, выпускают контейнеры для хранения игл. Особенно удобными в этом отношении являются модели с магнитным держателем. Использование контейнеров позволяет не только облегчить работу с несколькими иглами одновременно, но и избежать поломки и потери этих инструментов.</a:t>
            </a:r>
            <a:endParaRPr lang="ru-RU" b="1" dirty="0">
              <a:solidFill>
                <a:schemeClr val="bg1"/>
              </a:solidFill>
              <a:latin typeface="Gabriola" pitchFamily="82"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1233</Words>
  <Application>Microsoft Office PowerPoint</Application>
  <PresentationFormat>Экран (4:3)</PresentationFormat>
  <Paragraphs>100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Творческий проект по технологии</vt:lpstr>
      <vt:lpstr>Презентация PowerPoint</vt:lpstr>
      <vt:lpstr>Презентация PowerPoint</vt:lpstr>
      <vt:lpstr>Презентация PowerPoint</vt:lpstr>
      <vt:lpstr>Презентация PowerPoint</vt:lpstr>
      <vt:lpstr>Презентация PowerPoint</vt:lpstr>
      <vt:lpstr>Виды канвы</vt:lpstr>
      <vt:lpstr>Нити для вышивания</vt:lpstr>
      <vt:lpstr>Иглы</vt:lpstr>
      <vt:lpstr>Пяльцы</vt:lpstr>
      <vt:lpstr>Выбор  вышивки</vt:lpstr>
      <vt:lpstr>Презентация PowerPoint</vt:lpstr>
      <vt:lpstr>Презентация PowerPoint</vt:lpstr>
      <vt:lpstr>Презентация PowerPoint</vt:lpstr>
      <vt:lpstr>Реклама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Творческий проект по технологии</dc:title>
  <dc:creator>Лера</dc:creator>
  <cp:lastModifiedBy>user</cp:lastModifiedBy>
  <cp:revision>17</cp:revision>
  <dcterms:created xsi:type="dcterms:W3CDTF">2013-05-19T13:10:13Z</dcterms:created>
  <dcterms:modified xsi:type="dcterms:W3CDTF">2015-03-01T14:30:27Z</dcterms:modified>
</cp:coreProperties>
</file>