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5"/>
  </p:notesMasterIdLst>
  <p:sldIdLst>
    <p:sldId id="256" r:id="rId2"/>
    <p:sldId id="257" r:id="rId3"/>
    <p:sldId id="258" r:id="rId4"/>
    <p:sldId id="259" r:id="rId5"/>
    <p:sldId id="260" r:id="rId6"/>
    <p:sldId id="264" r:id="rId7"/>
    <p:sldId id="261" r:id="rId8"/>
    <p:sldId id="262" r:id="rId9"/>
    <p:sldId id="263" r:id="rId10"/>
    <p:sldId id="271" r:id="rId11"/>
    <p:sldId id="265" r:id="rId12"/>
    <p:sldId id="267" r:id="rId13"/>
    <p:sldId id="268" r:id="rId14"/>
    <p:sldId id="269" r:id="rId15"/>
    <p:sldId id="266" r:id="rId16"/>
    <p:sldId id="270" r:id="rId17"/>
    <p:sldId id="274" r:id="rId18"/>
    <p:sldId id="276" r:id="rId19"/>
    <p:sldId id="277" r:id="rId20"/>
    <p:sldId id="272" r:id="rId21"/>
    <p:sldId id="278" r:id="rId22"/>
    <p:sldId id="273" r:id="rId23"/>
    <p:sldId id="275"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877" autoAdjust="0"/>
    <p:restoredTop sz="94660"/>
  </p:normalViewPr>
  <p:slideViewPr>
    <p:cSldViewPr>
      <p:cViewPr>
        <p:scale>
          <a:sx n="62" d="100"/>
          <a:sy n="62" d="100"/>
        </p:scale>
        <p:origin x="-606" y="-1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EA655F-BD8E-45D3-A475-272936DAA06F}" type="datetimeFigureOut">
              <a:rPr lang="ru-RU" smtClean="0"/>
              <a:pPr/>
              <a:t>20.04.2013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D29106-CC2B-42DF-9609-46D76115CFF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20</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22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ADD29106-CC2B-42DF-9609-46D76115CFFB}"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Равнобедренный треугольник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540544" y="776288"/>
            <a:ext cx="8062912" cy="1470025"/>
          </a:xfrm>
        </p:spPr>
        <p:txBody>
          <a:bodyPr anchor="b"/>
          <a:lstStyle>
            <a:lvl1pPr algn="r">
              <a:defRPr sz="4400"/>
            </a:lvl1pPr>
          </a:lstStyle>
          <a:p>
            <a:r>
              <a:rPr lang="ru-RU" smtClean="0"/>
              <a:t>Образец заголовка</a:t>
            </a:r>
            <a:endParaRPr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D7EFB56D-6462-4B4C-A64C-7951721E73EB}" type="datetimeFigureOut">
              <a:rPr lang="ru-RU"/>
              <a:pPr>
                <a:defRPr/>
              </a:pPr>
              <a:t>20.04.2013</a:t>
            </a:fld>
            <a:endParaRPr lang="ru-RU"/>
          </a:p>
        </p:txBody>
      </p:sp>
      <p:sp>
        <p:nvSpPr>
          <p:cNvPr id="6" name="Нижний колонтитул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ru-RU"/>
          </a:p>
        </p:txBody>
      </p:sp>
      <p:sp>
        <p:nvSpPr>
          <p:cNvPr id="7" name="Номер слайда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C7C9E551-A26A-4FFD-8159-98146800346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DFF3EFA-4201-43F9-BD6F-DB8BE62FC04D}" type="datetimeFigureOut">
              <a:rPr lang="ru-RU"/>
              <a:pPr>
                <a:defRPr/>
              </a:pPr>
              <a:t>20.04.2013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2748940E-E1F8-4E9B-8B50-23949715A60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ECDC5CFC-ECDC-487D-AAC8-7DBFA09B3365}" type="datetimeFigureOut">
              <a:rPr lang="ru-RU"/>
              <a:pPr>
                <a:defRPr/>
              </a:pPr>
              <a:t>20.04.2013</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34EDC2AB-E202-427F-A0CD-9F50E7B9AFB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lang="ru-RU" smtClean="0"/>
              <a:t>Образец заголовка</a:t>
            </a:r>
            <a:endParaRPr lang="en-US"/>
          </a:p>
        </p:txBody>
      </p:sp>
      <p:sp>
        <p:nvSpPr>
          <p:cNvPr id="3" name="Содержимое 2"/>
          <p:cNvSpPr>
            <a:spLocks noGrp="1"/>
          </p:cNvSpPr>
          <p:nvPr>
            <p:ph idx="1"/>
          </p:nvPr>
        </p:nvSpPr>
        <p:spPr>
          <a:xfrm>
            <a:off x="457200" y="1882808"/>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791075" y="6480175"/>
            <a:ext cx="2133600" cy="301625"/>
          </a:xfrm>
        </p:spPr>
        <p:txBody>
          <a:bodyPr/>
          <a:lstStyle>
            <a:lvl1pPr>
              <a:defRPr/>
            </a:lvl1pPr>
          </a:lstStyle>
          <a:p>
            <a:pPr>
              <a:defRPr/>
            </a:pPr>
            <a:fld id="{F34A3F52-66D6-4E41-A0DC-787AAA8B02FD}" type="datetimeFigureOut">
              <a:rPr lang="ru-RU"/>
              <a:pPr>
                <a:defRPr/>
              </a:pPr>
              <a:t>20.04.2013</a:t>
            </a:fld>
            <a:endParaRPr lang="ru-RU"/>
          </a:p>
        </p:txBody>
      </p:sp>
      <p:sp>
        <p:nvSpPr>
          <p:cNvPr id="5" name="Нижний колонтитул 4"/>
          <p:cNvSpPr>
            <a:spLocks noGrp="1"/>
          </p:cNvSpPr>
          <p:nvPr>
            <p:ph type="ftr" sz="quarter" idx="11"/>
          </p:nvPr>
        </p:nvSpPr>
        <p:spPr>
          <a:xfrm>
            <a:off x="457200" y="6481763"/>
            <a:ext cx="4259263" cy="300037"/>
          </a:xfrm>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4242698-3715-4BC0-A99F-175EDBB49DA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Прямоугольный треугольник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Равнобедренный треугольник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Прямая соединительная линия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Прямая соединительная линия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lstStyle>
            <a:lvl1pPr marL="0" algn="l">
              <a:buNone/>
              <a:defRPr sz="3600" b="1" cap="none" baseline="0"/>
            </a:lvl1pPr>
          </a:lstStyle>
          <a:p>
            <a:r>
              <a:rPr lang="ru-RU" smtClean="0"/>
              <a:t>Образец заголовка</a:t>
            </a:r>
            <a:endParaRPr lang="en-US"/>
          </a:p>
        </p:txBody>
      </p:sp>
      <p:sp>
        <p:nvSpPr>
          <p:cNvPr id="3" name="Текст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Дата 3"/>
          <p:cNvSpPr>
            <a:spLocks noGrp="1"/>
          </p:cNvSpPr>
          <p:nvPr>
            <p:ph type="dt" sz="half" idx="10"/>
          </p:nvPr>
        </p:nvSpPr>
        <p:spPr>
          <a:xfrm>
            <a:off x="6956425" y="6477000"/>
            <a:ext cx="2133600" cy="304800"/>
          </a:xfrm>
        </p:spPr>
        <p:txBody>
          <a:bodyPr/>
          <a:lstStyle>
            <a:lvl1pPr>
              <a:defRPr/>
            </a:lvl1pPr>
          </a:lstStyle>
          <a:p>
            <a:pPr>
              <a:defRPr/>
            </a:pPr>
            <a:fld id="{A183F64E-66E3-4FB5-9D34-C7B926365FAF}" type="datetimeFigureOut">
              <a:rPr lang="ru-RU"/>
              <a:pPr>
                <a:defRPr/>
              </a:pPr>
              <a:t>20.04.2013</a:t>
            </a:fld>
            <a:endParaRPr lang="ru-RU"/>
          </a:p>
        </p:txBody>
      </p:sp>
      <p:sp>
        <p:nvSpPr>
          <p:cNvPr id="9" name="Нижний колонтитул 4"/>
          <p:cNvSpPr>
            <a:spLocks noGrp="1"/>
          </p:cNvSpPr>
          <p:nvPr>
            <p:ph type="ftr" sz="quarter" idx="11"/>
          </p:nvPr>
        </p:nvSpPr>
        <p:spPr>
          <a:xfrm>
            <a:off x="2619375" y="6481763"/>
            <a:ext cx="4260850" cy="300037"/>
          </a:xfrm>
        </p:spPr>
        <p:txBody>
          <a:bodyPr/>
          <a:lstStyle>
            <a:lvl1pPr>
              <a:defRPr/>
            </a:lvl1pPr>
          </a:lstStyle>
          <a:p>
            <a:pPr>
              <a:defRPr/>
            </a:pPr>
            <a:endParaRPr lang="ru-RU"/>
          </a:p>
        </p:txBody>
      </p:sp>
      <p:sp>
        <p:nvSpPr>
          <p:cNvPr id="10" name="Номер слайда 5"/>
          <p:cNvSpPr>
            <a:spLocks noGrp="1"/>
          </p:cNvSpPr>
          <p:nvPr>
            <p:ph type="sldNum" sz="quarter" idx="12"/>
          </p:nvPr>
        </p:nvSpPr>
        <p:spPr>
          <a:xfrm>
            <a:off x="8450263" y="809625"/>
            <a:ext cx="503237" cy="300038"/>
          </a:xfrm>
        </p:spPr>
        <p:txBody>
          <a:bodyPr/>
          <a:lstStyle>
            <a:lvl1pPr>
              <a:defRPr/>
            </a:lvl1pPr>
          </a:lstStyle>
          <a:p>
            <a:pPr>
              <a:defRPr/>
            </a:pPr>
            <a:fld id="{99461717-558E-4272-B686-91021CE80F31}"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lang="ru-RU" smtClean="0"/>
              <a:t>Образец заголовка</a:t>
            </a:r>
            <a:endParaRPr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7ACDB70B-15A8-4321-B6F2-9A1CF5A71A5C}" type="datetimeFigureOut">
              <a:rPr lang="ru-RU"/>
              <a:pPr>
                <a:defRPr/>
              </a:pPr>
              <a:t>20.04.2013</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C1A31507-2DF6-4CFC-AF02-69DB9A035D2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ru-RU" smtClean="0"/>
              <a:t>Образец заголовка</a:t>
            </a:r>
            <a:endParaRPr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a:xfrm>
            <a:off x="4791075" y="6481763"/>
            <a:ext cx="2130425" cy="301625"/>
          </a:xfrm>
        </p:spPr>
        <p:txBody>
          <a:bodyPr/>
          <a:lstStyle>
            <a:lvl1pPr>
              <a:defRPr/>
            </a:lvl1pPr>
          </a:lstStyle>
          <a:p>
            <a:pPr>
              <a:defRPr/>
            </a:pPr>
            <a:fld id="{68D392F3-EF26-40F4-8CA1-301A23FE48C0}" type="datetimeFigureOut">
              <a:rPr lang="ru-RU"/>
              <a:pPr>
                <a:defRPr/>
              </a:pPr>
              <a:t>20.04.2013</a:t>
            </a:fld>
            <a:endParaRPr lang="ru-RU"/>
          </a:p>
        </p:txBody>
      </p:sp>
      <p:sp>
        <p:nvSpPr>
          <p:cNvPr id="8" name="Нижний колонтитул 7"/>
          <p:cNvSpPr>
            <a:spLocks noGrp="1"/>
          </p:cNvSpPr>
          <p:nvPr>
            <p:ph type="ftr" sz="quarter" idx="11"/>
          </p:nvPr>
        </p:nvSpPr>
        <p:spPr>
          <a:xfrm>
            <a:off x="457200" y="6481763"/>
            <a:ext cx="4260850" cy="301625"/>
          </a:xfrm>
        </p:spPr>
        <p:txBody>
          <a:bodyPr/>
          <a:lstStyle>
            <a:lvl1pPr>
              <a:defRPr/>
            </a:lvl1pPr>
          </a:lstStyle>
          <a:p>
            <a:pPr>
              <a:defRPr/>
            </a:pPr>
            <a:endParaRPr lang="ru-RU"/>
          </a:p>
        </p:txBody>
      </p:sp>
      <p:sp>
        <p:nvSpPr>
          <p:cNvPr id="9" name="Номер слайда 8"/>
          <p:cNvSpPr>
            <a:spLocks noGrp="1"/>
          </p:cNvSpPr>
          <p:nvPr>
            <p:ph type="sldNum" sz="quarter" idx="12"/>
          </p:nvPr>
        </p:nvSpPr>
        <p:spPr>
          <a:xfrm>
            <a:off x="7589838" y="6483350"/>
            <a:ext cx="503237" cy="301625"/>
          </a:xfrm>
        </p:spPr>
        <p:txBody>
          <a:bodyPr/>
          <a:lstStyle>
            <a:lvl1pPr algn="ctr">
              <a:defRPr smtClean="0"/>
            </a:lvl1pPr>
          </a:lstStyle>
          <a:p>
            <a:pPr>
              <a:defRPr/>
            </a:pPr>
            <a:fld id="{6D6BE209-3DEC-4277-9E26-BE4A518DC7A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151D4134-387F-4C66-8709-D6F0407F1B8B}" type="datetimeFigureOut">
              <a:rPr lang="ru-RU"/>
              <a:pPr>
                <a:defRPr/>
              </a:pPr>
              <a:t>20.04.2013</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4C8BD7E5-0A10-4F86-983C-ACEEF4BE20F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08EFA776-2C41-4907-8EB8-EF111ED936D3}" type="datetimeFigureOut">
              <a:rPr lang="ru-RU"/>
              <a:pPr>
                <a:defRPr/>
              </a:pPr>
              <a:t>20.04.2013</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3E366F97-ADF8-4615-B28D-8B48E75B0A1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ru-RU" smtClean="0"/>
              <a:t>Образец заголовка</a:t>
            </a:r>
            <a:endParaRPr lang="en-US"/>
          </a:p>
        </p:txBody>
      </p:sp>
      <p:sp>
        <p:nvSpPr>
          <p:cNvPr id="3" name="Текст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a:xfrm>
            <a:off x="6278563" y="6556375"/>
            <a:ext cx="2133600" cy="301625"/>
          </a:xfrm>
        </p:spPr>
        <p:txBody>
          <a:bodyPr/>
          <a:lstStyle>
            <a:lvl1pPr>
              <a:defRPr sz="900" smtClean="0"/>
            </a:lvl1pPr>
          </a:lstStyle>
          <a:p>
            <a:pPr>
              <a:defRPr/>
            </a:pPr>
            <a:fld id="{67194794-C993-4934-8B7E-53BC11CBFD19}" type="datetimeFigureOut">
              <a:rPr lang="ru-RU"/>
              <a:pPr>
                <a:defRPr/>
              </a:pPr>
              <a:t>20.04.2013</a:t>
            </a:fld>
            <a:endParaRPr lang="ru-RU"/>
          </a:p>
        </p:txBody>
      </p:sp>
      <p:sp>
        <p:nvSpPr>
          <p:cNvPr id="6" name="Нижний колонтитул 5"/>
          <p:cNvSpPr>
            <a:spLocks noGrp="1"/>
          </p:cNvSpPr>
          <p:nvPr>
            <p:ph type="ftr" sz="quarter" idx="11"/>
          </p:nvPr>
        </p:nvSpPr>
        <p:spPr>
          <a:xfrm>
            <a:off x="1135063" y="6556375"/>
            <a:ext cx="5143500"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410575" y="6556375"/>
            <a:ext cx="503238" cy="301625"/>
          </a:xfrm>
        </p:spPr>
        <p:txBody>
          <a:bodyPr/>
          <a:lstStyle>
            <a:lvl1pPr>
              <a:defRPr sz="900" smtClean="0"/>
            </a:lvl1pPr>
          </a:lstStyle>
          <a:p>
            <a:pPr>
              <a:defRPr/>
            </a:pPr>
            <a:fld id="{CA830D58-F6C8-44B9-9A2B-ED6A3E69B0DD}"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ru-RU" smtClean="0"/>
              <a:t>Образец заголовка</a:t>
            </a:r>
            <a:endParaRPr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4"/>
          <p:cNvSpPr>
            <a:spLocks noGrp="1"/>
          </p:cNvSpPr>
          <p:nvPr>
            <p:ph type="dt" sz="half" idx="10"/>
          </p:nvPr>
        </p:nvSpPr>
        <p:spPr>
          <a:xfrm>
            <a:off x="6108700" y="6556375"/>
            <a:ext cx="2101850" cy="301625"/>
          </a:xfrm>
        </p:spPr>
        <p:txBody>
          <a:bodyPr/>
          <a:lstStyle>
            <a:lvl1pPr>
              <a:defRPr sz="900" smtClean="0"/>
            </a:lvl1pPr>
          </a:lstStyle>
          <a:p>
            <a:pPr>
              <a:defRPr/>
            </a:pPr>
            <a:fld id="{B5A3A5B4-D07B-4BB0-AFC7-30D2199AC0C3}" type="datetimeFigureOut">
              <a:rPr lang="ru-RU"/>
              <a:pPr>
                <a:defRPr/>
              </a:pPr>
              <a:t>20.04.2013</a:t>
            </a:fld>
            <a:endParaRPr lang="ru-RU"/>
          </a:p>
        </p:txBody>
      </p:sp>
      <p:sp>
        <p:nvSpPr>
          <p:cNvPr id="6" name="Нижний колонтитул 5"/>
          <p:cNvSpPr>
            <a:spLocks noGrp="1"/>
          </p:cNvSpPr>
          <p:nvPr>
            <p:ph type="ftr" sz="quarter" idx="11"/>
          </p:nvPr>
        </p:nvSpPr>
        <p:spPr>
          <a:xfrm>
            <a:off x="1169988" y="6557963"/>
            <a:ext cx="4948237"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216900" y="6556375"/>
            <a:ext cx="366713" cy="301625"/>
          </a:xfrm>
        </p:spPr>
        <p:txBody>
          <a:bodyPr/>
          <a:lstStyle>
            <a:lvl1pPr algn="ctr">
              <a:defRPr sz="900" smtClean="0"/>
            </a:lvl1pPr>
          </a:lstStyle>
          <a:p>
            <a:pPr>
              <a:defRPr/>
            </a:pPr>
            <a:fld id="{AB1C38F4-29C9-4169-BB0C-8A1F4AA2434F}"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Прямая соединительная линия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8288"/>
            <a:ext cx="8229600" cy="1398587"/>
          </a:xfrm>
          <a:prstGeom prst="rect">
            <a:avLst/>
          </a:prstGeom>
        </p:spPr>
        <p:txBody>
          <a:bodyPr vert="horz" anchor="ctr">
            <a:normAutofit/>
          </a:bodyPr>
          <a:lstStyle/>
          <a:p>
            <a:r>
              <a:rPr lang="ru-RU" smtClean="0"/>
              <a:t>Образец заголовка</a:t>
            </a:r>
            <a:endParaRPr lang="en-US"/>
          </a:p>
        </p:txBody>
      </p:sp>
      <p:sp>
        <p:nvSpPr>
          <p:cNvPr id="1030" name="Текст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B07F6AF3-E16D-4C78-8AB9-A1AA361C8966}" type="datetimeFigureOut">
              <a:rPr lang="ru-RU"/>
              <a:pPr>
                <a:defRPr/>
              </a:pPr>
              <a:t>20.04.2013</a:t>
            </a:fld>
            <a:endParaRPr lang="ru-RU"/>
          </a:p>
        </p:txBody>
      </p:sp>
      <p:sp>
        <p:nvSpPr>
          <p:cNvPr id="3" name="Нижний колонтитул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77AB1391-2144-4F0F-A152-4B449EF9FD2D}"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04" r:id="rId6"/>
    <p:sldLayoutId id="2147483705" r:id="rId7"/>
    <p:sldLayoutId id="2147483713" r:id="rId8"/>
    <p:sldLayoutId id="2147483714" r:id="rId9"/>
    <p:sldLayoutId id="2147483706" r:id="rId10"/>
    <p:sldLayoutId id="2147483707" r:id="rId11"/>
  </p:sldLayoutIdLst>
  <p:txStyles>
    <p:titleStyle>
      <a:lvl1pPr marL="484188" algn="l" rtl="0"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0" fontAlgn="base">
        <a:spcBef>
          <a:spcPct val="0"/>
        </a:spcBef>
        <a:spcAft>
          <a:spcPct val="0"/>
        </a:spcAft>
        <a:defRPr sz="4200">
          <a:solidFill>
            <a:srgbClr val="FF5C9C"/>
          </a:solidFill>
          <a:latin typeface="Century Gothic" pitchFamily="34" charset="0"/>
        </a:defRPr>
      </a:lvl2pPr>
      <a:lvl3pPr marL="484188" algn="l" rtl="0" fontAlgn="base">
        <a:spcBef>
          <a:spcPct val="0"/>
        </a:spcBef>
        <a:spcAft>
          <a:spcPct val="0"/>
        </a:spcAft>
        <a:defRPr sz="4200">
          <a:solidFill>
            <a:srgbClr val="FF5C9C"/>
          </a:solidFill>
          <a:latin typeface="Century Gothic" pitchFamily="34" charset="0"/>
        </a:defRPr>
      </a:lvl3pPr>
      <a:lvl4pPr marL="484188" algn="l" rtl="0" fontAlgn="base">
        <a:spcBef>
          <a:spcPct val="0"/>
        </a:spcBef>
        <a:spcAft>
          <a:spcPct val="0"/>
        </a:spcAft>
        <a:defRPr sz="4200">
          <a:solidFill>
            <a:srgbClr val="FF5C9C"/>
          </a:solidFill>
          <a:latin typeface="Century Gothic" pitchFamily="34" charset="0"/>
        </a:defRPr>
      </a:lvl4pPr>
      <a:lvl5pPr marL="484188" algn="l" rtl="0" fontAlgn="base">
        <a:spcBef>
          <a:spcPct val="0"/>
        </a:spcBef>
        <a:spcAft>
          <a:spcPct val="0"/>
        </a:spcAft>
        <a:defRPr sz="4200">
          <a:solidFill>
            <a:srgbClr val="FF5C9C"/>
          </a:solidFill>
          <a:latin typeface="Century Gothic" pitchFamily="34" charset="0"/>
        </a:defRPr>
      </a:lvl5pPr>
      <a:lvl6pPr marL="941388" algn="l" rtl="0" fontAlgn="base">
        <a:spcBef>
          <a:spcPct val="0"/>
        </a:spcBef>
        <a:spcAft>
          <a:spcPct val="0"/>
        </a:spcAft>
        <a:defRPr sz="4200">
          <a:solidFill>
            <a:srgbClr val="FF5C9C"/>
          </a:solidFill>
          <a:latin typeface="Century Gothic" pitchFamily="34" charset="0"/>
        </a:defRPr>
      </a:lvl6pPr>
      <a:lvl7pPr marL="1398588" algn="l" rtl="0" fontAlgn="base">
        <a:spcBef>
          <a:spcPct val="0"/>
        </a:spcBef>
        <a:spcAft>
          <a:spcPct val="0"/>
        </a:spcAft>
        <a:defRPr sz="4200">
          <a:solidFill>
            <a:srgbClr val="FF5C9C"/>
          </a:solidFill>
          <a:latin typeface="Century Gothic" pitchFamily="34" charset="0"/>
        </a:defRPr>
      </a:lvl7pPr>
      <a:lvl8pPr marL="1855788" algn="l" rtl="0" fontAlgn="base">
        <a:spcBef>
          <a:spcPct val="0"/>
        </a:spcBef>
        <a:spcAft>
          <a:spcPct val="0"/>
        </a:spcAft>
        <a:defRPr sz="4200">
          <a:solidFill>
            <a:srgbClr val="FF5C9C"/>
          </a:solidFill>
          <a:latin typeface="Century Gothic" pitchFamily="34" charset="0"/>
        </a:defRPr>
      </a:lvl8pPr>
      <a:lvl9pPr marL="2312988" algn="l" rtl="0" fontAlgn="base">
        <a:spcBef>
          <a:spcPct val="0"/>
        </a:spcBef>
        <a:spcAft>
          <a:spcPct val="0"/>
        </a:spcAft>
        <a:defRPr sz="4200">
          <a:solidFill>
            <a:srgbClr val="FF5C9C"/>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nikotine1.ucoz.ru/" TargetMode="External"/><Relationship Id="rId2" Type="http://schemas.openxmlformats.org/officeDocument/2006/relationships/hyperlink" Target="http://him.1september.ru/" TargetMode="External"/><Relationship Id="rId1" Type="http://schemas.openxmlformats.org/officeDocument/2006/relationships/slideLayout" Target="../slideLayouts/slideLayout2.xml"/><Relationship Id="rId6" Type="http://schemas.openxmlformats.org/officeDocument/2006/relationships/hyperlink" Target="http://www.tabex.ru/" TargetMode="External"/><Relationship Id="rId5" Type="http://schemas.openxmlformats.org/officeDocument/2006/relationships/hyperlink" Target="http://www.rg.ru/" TargetMode="External"/><Relationship Id="rId4" Type="http://schemas.openxmlformats.org/officeDocument/2006/relationships/hyperlink" Target="http://ru.wikipedia.org/wik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76221" y="1169967"/>
            <a:ext cx="7772400" cy="1470025"/>
          </a:xfrm>
        </p:spPr>
        <p:txBody>
          <a:bodyPr>
            <a:normAutofit fontScale="90000"/>
          </a:bodyPr>
          <a:lstStyle/>
          <a:p>
            <a:pPr marL="484632" algn="ctr" fontAlgn="auto">
              <a:spcAft>
                <a:spcPts val="0"/>
              </a:spcAft>
              <a:defRPr/>
            </a:pPr>
            <a: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t/>
            </a:r>
            <a:b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br>
            <a: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t/>
            </a:r>
            <a:b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br>
            <a: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t/>
            </a:r>
            <a:b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br>
            <a: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t/>
            </a:r>
            <a:b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br>
            <a: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t/>
            </a:r>
            <a:b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br>
            <a: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t/>
            </a:r>
            <a:br>
              <a:rPr lang="en-US"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br>
            <a:r>
              <a:rPr lang="ru-RU"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t>Научно-Исследовательская</a:t>
            </a:r>
            <a:r>
              <a:rPr lang="ru-RU" b="1" cap="all" dirty="0" smtClean="0">
                <a:ln w="9000" cmpd="sng">
                  <a:solidFill>
                    <a:schemeClr val="accent4">
                      <a:shade val="50000"/>
                      <a:satMod val="120000"/>
                    </a:schemeClr>
                  </a:solidFill>
                  <a:prstDash val="solid"/>
                </a:ln>
                <a:solidFill>
                  <a:schemeClr val="accent2"/>
                </a:solidFill>
                <a:effectLst>
                  <a:reflection blurRad="12700" stA="28000" endPos="45000" dist="1000" dir="5400000" sy="-100000" algn="bl" rotWithShape="0"/>
                </a:effectLst>
                <a:latin typeface="a_LCDNova" pitchFamily="34" charset="-52"/>
              </a:rPr>
              <a:t> </a:t>
            </a:r>
            <a:r>
              <a:rPr lang="ru-RU" b="1" cap="all" dirty="0" smtClean="0">
                <a:ln w="9000" cmpd="sng">
                  <a:solidFill>
                    <a:schemeClr val="accent4">
                      <a:shade val="50000"/>
                      <a:satMod val="120000"/>
                    </a:schemeClr>
                  </a:solidFill>
                  <a:prstDash val="solid"/>
                </a:ln>
                <a:solidFill>
                  <a:schemeClr val="accent2"/>
                </a:solidFill>
                <a:effectLst>
                  <a:outerShdw blurRad="38100" dist="38100" dir="2700000" algn="tl">
                    <a:srgbClr val="000000">
                      <a:alpha val="43137"/>
                    </a:srgbClr>
                  </a:outerShdw>
                  <a:reflection blurRad="12700" stA="28000" endPos="45000" dist="1000" dir="5400000" sy="-100000" algn="bl" rotWithShape="0"/>
                </a:effectLst>
                <a:latin typeface="a_LCDNova" pitchFamily="34" charset="-52"/>
              </a:rPr>
              <a:t>работа</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dirty="0">
              <a:solidFill>
                <a:schemeClr val="accent1">
                  <a:tint val="83000"/>
                  <a:satMod val="150000"/>
                </a:schemeClr>
              </a:solidFill>
            </a:endParaRPr>
          </a:p>
        </p:txBody>
      </p:sp>
      <p:sp>
        <p:nvSpPr>
          <p:cNvPr id="3" name="Подзаголовок 2"/>
          <p:cNvSpPr>
            <a:spLocks noGrp="1"/>
          </p:cNvSpPr>
          <p:nvPr>
            <p:ph type="subTitle" idx="1"/>
          </p:nvPr>
        </p:nvSpPr>
        <p:spPr>
          <a:xfrm>
            <a:off x="1357290" y="2714620"/>
            <a:ext cx="6400800" cy="1752600"/>
          </a:xfrm>
        </p:spPr>
        <p:txBody>
          <a:bodyPr>
            <a:normAutofit fontScale="70000" lnSpcReduction="20000"/>
          </a:bodyPr>
          <a:lstStyle/>
          <a:p>
            <a:pPr algn="ctr" fontAlgn="auto">
              <a:spcAft>
                <a:spcPts val="0"/>
              </a:spcAft>
              <a:defRPr/>
            </a:pPr>
            <a:r>
              <a:rPr lang="ru-RU" sz="6600" b="1" dirty="0" smtClean="0"/>
              <a:t>«Курение – главный враг здоровья!»</a:t>
            </a:r>
            <a:endParaRPr lang="ru-RU" sz="6600" dirty="0" smtClean="0"/>
          </a:p>
          <a:p>
            <a:pPr algn="ctr" fontAlgn="auto">
              <a:spcAft>
                <a:spcPts val="0"/>
              </a:spcAft>
              <a:buFont typeface="Wingdings 2"/>
              <a:buNone/>
              <a:defRPr/>
            </a:pPr>
            <a:endParaRPr lang="ru-RU" sz="6600" dirty="0">
              <a:solidFill>
                <a:schemeClr val="accent2"/>
              </a:solidFill>
              <a:effectLst>
                <a:outerShdw blurRad="38100" dist="38100" dir="2700000" algn="tl">
                  <a:srgbClr val="000000">
                    <a:alpha val="43137"/>
                  </a:srgbClr>
                </a:outerShdw>
              </a:effectLst>
              <a:latin typeface="a_LCDNova" pitchFamily="34" charset="-52"/>
            </a:endParaRPr>
          </a:p>
        </p:txBody>
      </p:sp>
      <p:sp>
        <p:nvSpPr>
          <p:cNvPr id="13315" name="TextBox 4"/>
          <p:cNvSpPr txBox="1">
            <a:spLocks noChangeArrowheads="1"/>
          </p:cNvSpPr>
          <p:nvPr/>
        </p:nvSpPr>
        <p:spPr bwMode="auto">
          <a:xfrm>
            <a:off x="3571875" y="2214563"/>
            <a:ext cx="1643063" cy="369887"/>
          </a:xfrm>
          <a:prstGeom prst="rect">
            <a:avLst/>
          </a:prstGeom>
          <a:noFill/>
          <a:ln w="9525">
            <a:noFill/>
            <a:miter lim="800000"/>
            <a:headEnd/>
            <a:tailEnd/>
          </a:ln>
        </p:spPr>
        <p:txBody>
          <a:bodyPr>
            <a:spAutoFit/>
          </a:bodyPr>
          <a:lstStyle/>
          <a:p>
            <a:pPr algn="ctr"/>
            <a:r>
              <a:rPr lang="ru-RU">
                <a:latin typeface="Century Gothic" pitchFamily="34" charset="0"/>
              </a:rPr>
              <a:t>На тему:</a:t>
            </a:r>
          </a:p>
        </p:txBody>
      </p:sp>
      <p:sp>
        <p:nvSpPr>
          <p:cNvPr id="13316" name="TextBox 5"/>
          <p:cNvSpPr txBox="1">
            <a:spLocks noChangeArrowheads="1"/>
          </p:cNvSpPr>
          <p:nvPr/>
        </p:nvSpPr>
        <p:spPr bwMode="auto">
          <a:xfrm>
            <a:off x="4000500" y="4071938"/>
            <a:ext cx="4071938" cy="1200150"/>
          </a:xfrm>
          <a:prstGeom prst="rect">
            <a:avLst/>
          </a:prstGeom>
          <a:noFill/>
          <a:ln w="9525">
            <a:noFill/>
            <a:miter lim="800000"/>
            <a:headEnd/>
            <a:tailEnd/>
          </a:ln>
        </p:spPr>
        <p:txBody>
          <a:bodyPr>
            <a:spAutoFit/>
          </a:bodyPr>
          <a:lstStyle/>
          <a:p>
            <a:r>
              <a:rPr lang="ru-RU" b="1" dirty="0">
                <a:latin typeface="Century Gothic" pitchFamily="34" charset="0"/>
              </a:rPr>
              <a:t>Выполнили: Пестерева Екатерина и Страхова Анна</a:t>
            </a:r>
          </a:p>
          <a:p>
            <a:r>
              <a:rPr lang="ru-RU" b="1" dirty="0">
                <a:latin typeface="Century Gothic" pitchFamily="34" charset="0"/>
              </a:rPr>
              <a:t>Преподаватель:  Шаяхметова Нурия Нурисламовна.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8229600" cy="1399032"/>
          </a:xfrm>
        </p:spPr>
        <p:txBody>
          <a:bodyPr/>
          <a:lstStyle/>
          <a:p>
            <a:pPr marL="484632" fontAlgn="auto">
              <a:spcAft>
                <a:spcPts val="0"/>
              </a:spcAft>
              <a:defRPr/>
            </a:pPr>
            <a:r>
              <a:rPr lang="ru-RU" dirty="0" smtClean="0">
                <a:solidFill>
                  <a:schemeClr val="accent2"/>
                </a:solidFill>
                <a:latin typeface="a_LCDNova" pitchFamily="34" charset="-52"/>
              </a:rPr>
              <a:t> Смола </a:t>
            </a:r>
            <a:endParaRPr lang="ru-RU" dirty="0">
              <a:solidFill>
                <a:schemeClr val="accent2"/>
              </a:solidFill>
              <a:latin typeface="a_LCDNova" pitchFamily="34" charset="-52"/>
            </a:endParaRPr>
          </a:p>
        </p:txBody>
      </p:sp>
      <p:sp>
        <p:nvSpPr>
          <p:cNvPr id="27650" name="Содержимое 2"/>
          <p:cNvSpPr>
            <a:spLocks noGrp="1"/>
          </p:cNvSpPr>
          <p:nvPr>
            <p:ph idx="1"/>
          </p:nvPr>
        </p:nvSpPr>
        <p:spPr>
          <a:xfrm>
            <a:off x="0" y="1000125"/>
            <a:ext cx="8229600" cy="3714750"/>
          </a:xfrm>
        </p:spPr>
        <p:txBody>
          <a:bodyPr/>
          <a:lstStyle/>
          <a:p>
            <a:r>
              <a:rPr lang="ru-RU" sz="2800" b="1" dirty="0" smtClean="0"/>
              <a:t>Смола – это все то, что содержится в табачном дыме, за исключением газов, никотина и воды. Дым попадает в рот в виде концентрированного аэрозоля. При охлаждении он конденсируется и образует смолу, которая оседает в дыхательных путях. Вызывает рак и заболевания легких.</a:t>
            </a:r>
          </a:p>
        </p:txBody>
      </p:sp>
      <p:pic>
        <p:nvPicPr>
          <p:cNvPr id="27651" name="Picture 3" descr="C:\Documents and Settings\Оля\Рабочий стол\1252614226_6.jpg"/>
          <p:cNvPicPr>
            <a:picLocks noChangeAspect="1" noChangeArrowheads="1"/>
          </p:cNvPicPr>
          <p:nvPr/>
        </p:nvPicPr>
        <p:blipFill>
          <a:blip r:embed="rId3"/>
          <a:srcRect/>
          <a:stretch>
            <a:fillRect/>
          </a:stretch>
        </p:blipFill>
        <p:spPr bwMode="auto">
          <a:xfrm>
            <a:off x="928688" y="4643438"/>
            <a:ext cx="2433637" cy="1997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9001156" cy="2018498"/>
          </a:xfrm>
        </p:spPr>
        <p:txBody>
          <a:bodyPr/>
          <a:lstStyle/>
          <a:p>
            <a:pPr marL="484632" fontAlgn="auto">
              <a:spcAft>
                <a:spcPts val="0"/>
              </a:spcAft>
              <a:defRPr/>
            </a:pPr>
            <a:r>
              <a:rPr lang="ru-RU" dirty="0" smtClean="0">
                <a:solidFill>
                  <a:schemeClr val="accent2">
                    <a:lumMod val="60000"/>
                    <a:lumOff val="40000"/>
                  </a:schemeClr>
                </a:solidFill>
              </a:rPr>
              <a:t>Никотин </a:t>
            </a:r>
            <a:r>
              <a:rPr lang="en-US" dirty="0" smtClean="0">
                <a:solidFill>
                  <a:schemeClr val="accent2">
                    <a:lumMod val="60000"/>
                    <a:lumOff val="40000"/>
                  </a:schemeClr>
                </a:solidFill>
              </a:rPr>
              <a:t>(S)-3-(1-</a:t>
            </a:r>
            <a:r>
              <a:rPr lang="ru-RU" dirty="0" smtClean="0">
                <a:solidFill>
                  <a:schemeClr val="accent2">
                    <a:lumMod val="60000"/>
                    <a:lumOff val="40000"/>
                  </a:schemeClr>
                </a:solidFill>
              </a:rPr>
              <a:t>метил-2-пирроли </a:t>
            </a:r>
            <a:r>
              <a:rPr lang="ru-RU" dirty="0" err="1" smtClean="0">
                <a:solidFill>
                  <a:schemeClr val="accent2">
                    <a:lumMod val="60000"/>
                    <a:lumOff val="40000"/>
                  </a:schemeClr>
                </a:solidFill>
              </a:rPr>
              <a:t>динил</a:t>
            </a:r>
            <a:r>
              <a:rPr lang="ru-RU" dirty="0" smtClean="0">
                <a:solidFill>
                  <a:schemeClr val="accent2">
                    <a:lumMod val="60000"/>
                    <a:lumOff val="40000"/>
                  </a:schemeClr>
                </a:solidFill>
              </a:rPr>
              <a:t>) пиридин С</a:t>
            </a:r>
            <a:r>
              <a:rPr lang="en-US" dirty="0" smtClean="0">
                <a:solidFill>
                  <a:schemeClr val="accent2">
                    <a:lumMod val="60000"/>
                    <a:lumOff val="40000"/>
                  </a:schemeClr>
                </a:solidFill>
              </a:rPr>
              <a:t>10H14N2</a:t>
            </a:r>
            <a:r>
              <a:rPr lang="en-US" dirty="0" smtClean="0"/>
              <a:t> </a:t>
            </a:r>
            <a:endParaRPr lang="ru-RU" dirty="0"/>
          </a:p>
        </p:txBody>
      </p:sp>
      <p:sp>
        <p:nvSpPr>
          <p:cNvPr id="3" name="Содержимое 2"/>
          <p:cNvSpPr>
            <a:spLocks noGrp="1"/>
          </p:cNvSpPr>
          <p:nvPr>
            <p:ph idx="1"/>
          </p:nvPr>
        </p:nvSpPr>
        <p:spPr>
          <a:xfrm>
            <a:off x="0" y="1785926"/>
            <a:ext cx="8858250" cy="4286280"/>
          </a:xfrm>
        </p:spPr>
        <p:txBody>
          <a:bodyPr>
            <a:noAutofit/>
          </a:bodyPr>
          <a:lstStyle/>
          <a:p>
            <a:pPr marL="448056" indent="-384048" fontAlgn="auto">
              <a:spcAft>
                <a:spcPts val="0"/>
              </a:spcAft>
              <a:buFont typeface="Wingdings 2"/>
              <a:buChar char=""/>
              <a:defRPr/>
            </a:pPr>
            <a:r>
              <a:rPr lang="ru-RU" sz="2400" b="1" dirty="0" smtClean="0"/>
              <a:t>Основным для табачных изделий веществом, из-за которого их употребляют, является никотин. Он легко проникает в кровь, накапливается в самых жизненно важных органах, приводя к нарушению их функций. Средняя летальная доза для человека составляет всего 60 мг никотина. В </a:t>
            </a:r>
            <a:r>
              <a:rPr lang="ru-RU" sz="2400" b="1" dirty="0" err="1" smtClean="0"/>
              <a:t>невыкуренной</a:t>
            </a:r>
            <a:r>
              <a:rPr lang="ru-RU" sz="2400" b="1" dirty="0" smtClean="0"/>
              <a:t> сигарете содержится порядка 10 мг никотина, но через дым курильщик получает из одной сигареты порядка 0,533мг никотина. Нарушает работу нервной системы, ослабление памяти, снижение работоспособности</a:t>
            </a:r>
            <a:r>
              <a:rPr lang="ru-RU" sz="2400" b="1" i="1" dirty="0" smtClean="0"/>
              <a:t>.</a:t>
            </a:r>
            <a:endParaRPr lang="ru-RU" sz="2400" b="1" dirty="0"/>
          </a:p>
        </p:txBody>
      </p:sp>
      <p:pic>
        <p:nvPicPr>
          <p:cNvPr id="22531" name="Picture 3" descr="C:\Documents and Settings\Оля\Рабочий стол\Новая папка\о вреде курения\Nicotine.qutemol.png"/>
          <p:cNvPicPr>
            <a:picLocks noChangeAspect="1" noChangeArrowheads="1"/>
          </p:cNvPicPr>
          <p:nvPr/>
        </p:nvPicPr>
        <p:blipFill>
          <a:blip r:embed="rId3"/>
          <a:srcRect/>
          <a:stretch>
            <a:fillRect/>
          </a:stretch>
        </p:blipFill>
        <p:spPr bwMode="auto">
          <a:xfrm>
            <a:off x="6715125" y="5143500"/>
            <a:ext cx="2044700" cy="1566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C:\Documents and Settings\Оля\Рабочий стол\Новая папка\600px-World_map_of_countries_by_number_of_cigarettes_smoked_per_adult_per_year.svg.png"/>
          <p:cNvPicPr>
            <a:picLocks noChangeAspect="1" noChangeArrowheads="1"/>
          </p:cNvPicPr>
          <p:nvPr/>
        </p:nvPicPr>
        <p:blipFill>
          <a:blip r:embed="rId3"/>
          <a:srcRect/>
          <a:stretch>
            <a:fillRect/>
          </a:stretch>
        </p:blipFill>
        <p:spPr bwMode="auto">
          <a:xfrm>
            <a:off x="3352800" y="2586038"/>
            <a:ext cx="5410200" cy="4271962"/>
          </a:xfrm>
          <a:prstGeom prst="rect">
            <a:avLst/>
          </a:prstGeom>
          <a:noFill/>
          <a:ln w="9525">
            <a:noFill/>
            <a:miter lim="800000"/>
            <a:headEnd/>
            <a:tailEnd/>
          </a:ln>
        </p:spPr>
      </p:pic>
      <p:sp>
        <p:nvSpPr>
          <p:cNvPr id="2" name="Заголовок 1"/>
          <p:cNvSpPr>
            <a:spLocks noGrp="1"/>
          </p:cNvSpPr>
          <p:nvPr>
            <p:ph type="title"/>
          </p:nvPr>
        </p:nvSpPr>
        <p:spPr>
          <a:xfrm>
            <a:off x="0" y="0"/>
            <a:ext cx="8229600" cy="1399032"/>
          </a:xfrm>
        </p:spPr>
        <p:txBody>
          <a:bodyPr/>
          <a:lstStyle/>
          <a:p>
            <a:pPr marL="484632" fontAlgn="auto">
              <a:spcAft>
                <a:spcPts val="0"/>
              </a:spcAft>
              <a:defRPr/>
            </a:pPr>
            <a:r>
              <a:rPr lang="ru-RU" dirty="0" smtClean="0">
                <a:solidFill>
                  <a:schemeClr val="accent2"/>
                </a:solidFill>
                <a:latin typeface="a_LCDNova" pitchFamily="34" charset="-52"/>
              </a:rPr>
              <a:t>Угарный газ</a:t>
            </a:r>
            <a:endParaRPr lang="ru-RU" dirty="0">
              <a:solidFill>
                <a:schemeClr val="accent2"/>
              </a:solidFill>
              <a:latin typeface="a_LCDNova" pitchFamily="34" charset="-52"/>
            </a:endParaRPr>
          </a:p>
        </p:txBody>
      </p:sp>
      <p:sp>
        <p:nvSpPr>
          <p:cNvPr id="3" name="Содержимое 2"/>
          <p:cNvSpPr>
            <a:spLocks noGrp="1"/>
          </p:cNvSpPr>
          <p:nvPr>
            <p:ph idx="1"/>
          </p:nvPr>
        </p:nvSpPr>
        <p:spPr>
          <a:xfrm>
            <a:off x="142875" y="1214438"/>
            <a:ext cx="8572500" cy="4572000"/>
          </a:xfrm>
        </p:spPr>
        <p:txBody>
          <a:bodyPr>
            <a:normAutofit fontScale="92500" lnSpcReduction="20000"/>
          </a:bodyPr>
          <a:lstStyle/>
          <a:p>
            <a:pPr marL="448056" indent="-384048" fontAlgn="auto">
              <a:spcAft>
                <a:spcPts val="0"/>
              </a:spcAft>
              <a:buFont typeface="Wingdings 2"/>
              <a:buChar char=""/>
              <a:defRPr/>
            </a:pPr>
            <a:r>
              <a:rPr lang="ru-RU" b="1" dirty="0" smtClean="0"/>
              <a:t>Угарный газ (</a:t>
            </a:r>
            <a:r>
              <a:rPr lang="ru-RU" b="1" dirty="0" err="1" smtClean="0"/>
              <a:t>монооксид</a:t>
            </a:r>
            <a:r>
              <a:rPr lang="ru-RU" b="1" dirty="0" smtClean="0"/>
              <a:t> углерода) – это газ без цвета и запаха, присутствующий в высокой концентрации в сигаретном дыме. Повышенный уровень оксида углерода в легких и крови у курильщика уменьшает способность крови переносить кислород, что сказывается на функционировании всех тканей. Концентрация в воздухе более 0,1 % приводит к смерти в течение одного часа. Повреждает стенки артерий и увеличивает риск сужения сосудов, что приводит к сердечным приступам.</a:t>
            </a:r>
            <a:endParaRPr lang="ru-RU"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3471858" cy="1399032"/>
          </a:xfrm>
        </p:spPr>
        <p:txBody>
          <a:bodyPr/>
          <a:lstStyle/>
          <a:p>
            <a:pPr marL="484632" fontAlgn="auto">
              <a:spcAft>
                <a:spcPts val="0"/>
              </a:spcAft>
              <a:defRPr/>
            </a:pPr>
            <a:r>
              <a:rPr lang="ru-RU" dirty="0" smtClean="0">
                <a:solidFill>
                  <a:schemeClr val="accent2"/>
                </a:solidFill>
                <a:latin typeface="a_LCDNova" pitchFamily="34" charset="-52"/>
              </a:rPr>
              <a:t>Металлы</a:t>
            </a:r>
            <a:r>
              <a:rPr lang="ru-RU"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ru-RU"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ru-RU" dirty="0">
              <a:solidFill>
                <a:schemeClr val="accent1">
                  <a:tint val="83000"/>
                  <a:satMod val="150000"/>
                </a:schemeClr>
              </a:solidFill>
            </a:endParaRPr>
          </a:p>
        </p:txBody>
      </p:sp>
      <p:sp>
        <p:nvSpPr>
          <p:cNvPr id="24578" name="Содержимое 2"/>
          <p:cNvSpPr>
            <a:spLocks noGrp="1"/>
          </p:cNvSpPr>
          <p:nvPr>
            <p:ph idx="1"/>
          </p:nvPr>
        </p:nvSpPr>
        <p:spPr>
          <a:xfrm>
            <a:off x="357188" y="1143000"/>
            <a:ext cx="8358187" cy="2428875"/>
          </a:xfrm>
        </p:spPr>
        <p:txBody>
          <a:bodyPr/>
          <a:lstStyle/>
          <a:p>
            <a:r>
              <a:rPr lang="ru-RU" b="1" dirty="0" smtClean="0"/>
              <a:t>В табачном дыме содержится 76 металлов. Самые опасные из них никель, кадмий, мышьяк, хром и свинец. Все эти элементы вызывают развитие рака у людей.</a:t>
            </a:r>
          </a:p>
        </p:txBody>
      </p:sp>
      <p:pic>
        <p:nvPicPr>
          <p:cNvPr id="24579" name="Picture 4" descr="C:\Documents and Settings\Оля\Рабочий стол\Новая папка\19220725653.jpg"/>
          <p:cNvPicPr>
            <a:picLocks noChangeAspect="1" noChangeArrowheads="1"/>
          </p:cNvPicPr>
          <p:nvPr/>
        </p:nvPicPr>
        <p:blipFill>
          <a:blip r:embed="rId3"/>
          <a:srcRect/>
          <a:stretch>
            <a:fillRect/>
          </a:stretch>
        </p:blipFill>
        <p:spPr bwMode="auto">
          <a:xfrm>
            <a:off x="5572125" y="3714750"/>
            <a:ext cx="2514600" cy="2068513"/>
          </a:xfrm>
          <a:prstGeom prst="rect">
            <a:avLst/>
          </a:prstGeom>
          <a:noFill/>
          <a:ln w="9525">
            <a:noFill/>
            <a:miter lim="800000"/>
            <a:headEnd/>
            <a:tailEnd/>
          </a:ln>
        </p:spPr>
      </p:pic>
      <p:pic>
        <p:nvPicPr>
          <p:cNvPr id="24580" name="Picture 5" descr="C:\Documents and Settings\Оля\Рабочий стол\Новая папка\Cr6.jpg"/>
          <p:cNvPicPr>
            <a:picLocks noChangeAspect="1" noChangeArrowheads="1"/>
          </p:cNvPicPr>
          <p:nvPr/>
        </p:nvPicPr>
        <p:blipFill>
          <a:blip r:embed="rId4"/>
          <a:srcRect l="12296" t="18323" r="7787" b="15718"/>
          <a:stretch>
            <a:fillRect/>
          </a:stretch>
        </p:blipFill>
        <p:spPr bwMode="auto">
          <a:xfrm>
            <a:off x="571500" y="3643313"/>
            <a:ext cx="3714750" cy="2571750"/>
          </a:xfrm>
          <a:prstGeom prst="rect">
            <a:avLst/>
          </a:prstGeom>
          <a:noFill/>
          <a:ln w="9525">
            <a:noFill/>
            <a:miter lim="800000"/>
            <a:headEnd/>
            <a:tailEnd/>
          </a:ln>
        </p:spPr>
      </p:pic>
      <p:pic>
        <p:nvPicPr>
          <p:cNvPr id="24581" name="Picture 3" descr="C:\Documents and Settings\Оля\Рабочий стол\Новая папка\As1.jpg"/>
          <p:cNvPicPr>
            <a:picLocks noChangeAspect="1" noChangeArrowheads="1"/>
          </p:cNvPicPr>
          <p:nvPr/>
        </p:nvPicPr>
        <p:blipFill>
          <a:blip r:embed="rId5"/>
          <a:srcRect t="20222" b="9984"/>
          <a:stretch>
            <a:fillRect/>
          </a:stretch>
        </p:blipFill>
        <p:spPr bwMode="auto">
          <a:xfrm>
            <a:off x="3714750" y="4286250"/>
            <a:ext cx="2938463" cy="1857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C:\Documents and Settings\Оля\Рабочий стол\Новая папка\120px-Nitrogen-dioxide-3D-vdW.png"/>
          <p:cNvPicPr>
            <a:picLocks noChangeAspect="1" noChangeArrowheads="1"/>
          </p:cNvPicPr>
          <p:nvPr/>
        </p:nvPicPr>
        <p:blipFill>
          <a:blip r:embed="rId3"/>
          <a:srcRect/>
          <a:stretch>
            <a:fillRect/>
          </a:stretch>
        </p:blipFill>
        <p:spPr bwMode="auto">
          <a:xfrm>
            <a:off x="6143625" y="785813"/>
            <a:ext cx="3000375" cy="2225675"/>
          </a:xfrm>
          <a:prstGeom prst="rect">
            <a:avLst/>
          </a:prstGeom>
          <a:noFill/>
          <a:ln w="9525">
            <a:noFill/>
            <a:miter lim="800000"/>
            <a:headEnd/>
            <a:tailEnd/>
          </a:ln>
        </p:spPr>
      </p:pic>
      <p:pic>
        <p:nvPicPr>
          <p:cNvPr id="25602" name="Picture 3" descr="C:\Documents and Settings\Оля\Рабочий стол\Новая папка\120px-Nitric-oxide-3D-vdW.png"/>
          <p:cNvPicPr>
            <a:picLocks noChangeAspect="1" noChangeArrowheads="1"/>
          </p:cNvPicPr>
          <p:nvPr/>
        </p:nvPicPr>
        <p:blipFill>
          <a:blip r:embed="rId4"/>
          <a:srcRect/>
          <a:stretch>
            <a:fillRect/>
          </a:stretch>
        </p:blipFill>
        <p:spPr bwMode="auto">
          <a:xfrm>
            <a:off x="0" y="4572000"/>
            <a:ext cx="2382838" cy="1885950"/>
          </a:xfrm>
          <a:prstGeom prst="rect">
            <a:avLst/>
          </a:prstGeom>
          <a:noFill/>
          <a:ln w="9525">
            <a:noFill/>
            <a:miter lim="800000"/>
            <a:headEnd/>
            <a:tailEnd/>
          </a:ln>
        </p:spPr>
      </p:pic>
      <p:sp>
        <p:nvSpPr>
          <p:cNvPr id="2" name="Заголовок 1"/>
          <p:cNvSpPr>
            <a:spLocks noGrp="1"/>
          </p:cNvSpPr>
          <p:nvPr>
            <p:ph type="title"/>
          </p:nvPr>
        </p:nvSpPr>
        <p:spPr>
          <a:xfrm>
            <a:off x="214282" y="142852"/>
            <a:ext cx="8229600" cy="1399032"/>
          </a:xfrm>
        </p:spPr>
        <p:txBody>
          <a:bodyPr/>
          <a:lstStyle/>
          <a:p>
            <a:pPr marL="484632" fontAlgn="auto">
              <a:spcAft>
                <a:spcPts val="0"/>
              </a:spcAft>
              <a:defRPr/>
            </a:pPr>
            <a:r>
              <a:rPr lang="ru-RU" dirty="0" smtClean="0">
                <a:solidFill>
                  <a:schemeClr val="accent2"/>
                </a:solidFill>
                <a:latin typeface="a_LCDNova" pitchFamily="34" charset="-52"/>
              </a:rPr>
              <a:t>Оксиды азота</a:t>
            </a:r>
            <a:endParaRPr lang="ru-RU" dirty="0">
              <a:solidFill>
                <a:schemeClr val="accent2"/>
              </a:solidFill>
              <a:latin typeface="a_LCDNova" pitchFamily="34" charset="-52"/>
            </a:endParaRPr>
          </a:p>
        </p:txBody>
      </p:sp>
      <p:sp>
        <p:nvSpPr>
          <p:cNvPr id="3" name="Содержимое 2"/>
          <p:cNvSpPr>
            <a:spLocks noGrp="1"/>
          </p:cNvSpPr>
          <p:nvPr>
            <p:ph idx="1"/>
          </p:nvPr>
        </p:nvSpPr>
        <p:spPr>
          <a:xfrm>
            <a:off x="214313" y="1214438"/>
            <a:ext cx="8229600" cy="4572000"/>
          </a:xfrm>
        </p:spPr>
        <p:txBody>
          <a:bodyPr>
            <a:normAutofit fontScale="92500"/>
          </a:bodyPr>
          <a:lstStyle/>
          <a:p>
            <a:pPr marL="448056" indent="-384048" fontAlgn="auto">
              <a:spcAft>
                <a:spcPts val="0"/>
              </a:spcAft>
              <a:buFont typeface="Wingdings 2"/>
              <a:buChar char=""/>
              <a:defRPr/>
            </a:pPr>
            <a:r>
              <a:rPr lang="ru-RU" b="1" dirty="0" smtClean="0"/>
              <a:t>Оксиды азота (оксид азота и более опасный диоксид азота) содержатся в табачном дыме в довольно высоких концентрациях. Диоксид азота (NO2) понижает сопротивляемость организма к различным заболеваниям, в частности может привести к развитию бронхита, а также вызывает изменения состава крови, уменьшает содержание в крови гемоглобина.</a:t>
            </a:r>
            <a:endParaRPr lang="ru-RU"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484632" fontAlgn="auto">
              <a:spcAft>
                <a:spcPts val="0"/>
              </a:spcAft>
              <a:defRPr/>
            </a:pPr>
            <a:r>
              <a:rPr lang="ru-RU" dirty="0" smtClean="0">
                <a:solidFill>
                  <a:schemeClr val="accent2"/>
                </a:solidFill>
                <a:latin typeface="a_LCDNova" pitchFamily="34" charset="-52"/>
              </a:rPr>
              <a:t>Радиоактивные элементы</a:t>
            </a:r>
            <a:endParaRPr lang="ru-RU" dirty="0">
              <a:solidFill>
                <a:schemeClr val="accent2"/>
              </a:solidFill>
              <a:latin typeface="a_LCDNova" pitchFamily="34" charset="-52"/>
            </a:endParaRPr>
          </a:p>
        </p:txBody>
      </p:sp>
      <p:sp>
        <p:nvSpPr>
          <p:cNvPr id="26626" name="Содержимое 2"/>
          <p:cNvSpPr>
            <a:spLocks noGrp="1"/>
          </p:cNvSpPr>
          <p:nvPr>
            <p:ph idx="1"/>
          </p:nvPr>
        </p:nvSpPr>
        <p:spPr>
          <a:xfrm>
            <a:off x="428625" y="1500188"/>
            <a:ext cx="8229600" cy="4572000"/>
          </a:xfrm>
        </p:spPr>
        <p:txBody>
          <a:bodyPr/>
          <a:lstStyle/>
          <a:p>
            <a:r>
              <a:rPr lang="ru-RU" b="1" dirty="0" smtClean="0"/>
              <a:t>К ним относятся: полоний-210, свинец-210 и калий-40. Помимо этого, присутствуют также радий-226, радий-228 и торий-228, которые являются причиной развития рака</a:t>
            </a:r>
          </a:p>
        </p:txBody>
      </p:sp>
      <p:pic>
        <p:nvPicPr>
          <p:cNvPr id="26627" name="Рисунок 3" descr="9121c1e50e3cae27d97451388834353f.jpg"/>
          <p:cNvPicPr>
            <a:picLocks noChangeAspect="1"/>
          </p:cNvPicPr>
          <p:nvPr/>
        </p:nvPicPr>
        <p:blipFill>
          <a:blip r:embed="rId3"/>
          <a:srcRect/>
          <a:stretch>
            <a:fillRect/>
          </a:stretch>
        </p:blipFill>
        <p:spPr bwMode="auto">
          <a:xfrm>
            <a:off x="928688" y="4071938"/>
            <a:ext cx="3436937" cy="257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484632" fontAlgn="auto">
              <a:spcAft>
                <a:spcPts val="0"/>
              </a:spcAft>
              <a:defRPr/>
            </a:pPr>
            <a:r>
              <a:rPr lang="ru-RU" dirty="0" smtClean="0">
                <a:solidFill>
                  <a:schemeClr val="accent2"/>
                </a:solidFill>
                <a:latin typeface="a_LCDNova" pitchFamily="34" charset="-52"/>
              </a:rPr>
              <a:t>статистика</a:t>
            </a: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r>
            <a:b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endParaRPr lang="ru-RU" dirty="0">
              <a:solidFill>
                <a:schemeClr val="accent1">
                  <a:tint val="83000"/>
                  <a:satMod val="150000"/>
                </a:schemeClr>
              </a:solidFill>
            </a:endParaRPr>
          </a:p>
        </p:txBody>
      </p:sp>
      <p:sp>
        <p:nvSpPr>
          <p:cNvPr id="28674" name="Содержимое 2"/>
          <p:cNvSpPr>
            <a:spLocks noGrp="1"/>
          </p:cNvSpPr>
          <p:nvPr>
            <p:ph idx="1"/>
          </p:nvPr>
        </p:nvSpPr>
        <p:spPr>
          <a:xfrm>
            <a:off x="142844" y="928670"/>
            <a:ext cx="8286808" cy="5500726"/>
          </a:xfrm>
        </p:spPr>
        <p:txBody>
          <a:bodyPr/>
          <a:lstStyle/>
          <a:p>
            <a:pPr lvl="0"/>
            <a:r>
              <a:rPr lang="ru-RU" sz="2400" b="1" dirty="0" smtClean="0">
                <a:latin typeface="+mj-lt"/>
              </a:rPr>
              <a:t>Мы провели анонимный опрос среди 130 подростков в возрасте от 14 до 16 лет. </a:t>
            </a:r>
          </a:p>
          <a:p>
            <a:pPr lvl="0"/>
            <a:endParaRPr lang="ru-RU" dirty="0" smtClean="0">
              <a:latin typeface="+mj-lt"/>
            </a:endParaRPr>
          </a:p>
          <a:p>
            <a:pPr lvl="0"/>
            <a:endParaRPr lang="ru-RU" dirty="0" smtClean="0">
              <a:latin typeface="+mj-lt"/>
            </a:endParaRPr>
          </a:p>
          <a:p>
            <a:pPr lvl="0"/>
            <a:endParaRPr lang="ru-RU" dirty="0" smtClean="0">
              <a:latin typeface="+mj-lt"/>
            </a:endParaRPr>
          </a:p>
          <a:p>
            <a:endParaRPr lang="ru-RU" dirty="0" smtClean="0">
              <a:latin typeface="+mj-lt"/>
            </a:endParaRPr>
          </a:p>
          <a:p>
            <a:endParaRPr lang="ru-RU" sz="2400" b="1" dirty="0" smtClean="0">
              <a:latin typeface="+mj-lt"/>
            </a:endParaRPr>
          </a:p>
          <a:p>
            <a:r>
              <a:rPr lang="ru-RU" sz="2400" b="1" dirty="0" smtClean="0">
                <a:latin typeface="+mj-lt"/>
              </a:rPr>
              <a:t>Опрос показал, что 41 человек, из 130 опрошенных, курят. Есть вероятность, что некоторые побоялись раскрыть правду. Можно считать, что эти числа примерны.</a:t>
            </a:r>
          </a:p>
          <a:p>
            <a:endParaRPr lang="ru-RU" dirty="0" smtClean="0"/>
          </a:p>
        </p:txBody>
      </p:sp>
      <p:sp>
        <p:nvSpPr>
          <p:cNvPr id="28675" name="Содержимое 2"/>
          <p:cNvSpPr txBox="1">
            <a:spLocks/>
          </p:cNvSpPr>
          <p:nvPr/>
        </p:nvSpPr>
        <p:spPr bwMode="auto">
          <a:xfrm>
            <a:off x="528638" y="3271838"/>
            <a:ext cx="8229600" cy="3230562"/>
          </a:xfrm>
          <a:prstGeom prst="rect">
            <a:avLst/>
          </a:prstGeom>
          <a:noFill/>
          <a:ln w="9525">
            <a:noFill/>
            <a:miter lim="800000"/>
            <a:headEnd/>
            <a:tailEnd/>
          </a:ln>
        </p:spPr>
        <p:txBody>
          <a:bodyPr/>
          <a:lstStyle/>
          <a:p>
            <a:pPr marL="447675" indent="-382588">
              <a:spcBef>
                <a:spcPct val="20000"/>
              </a:spcBef>
              <a:buClr>
                <a:schemeClr val="accent1"/>
              </a:buClr>
              <a:buSzPct val="80000"/>
              <a:buFont typeface="Wingdings 2" pitchFamily="18" charset="2"/>
              <a:buNone/>
            </a:pPr>
            <a:r>
              <a:rPr lang="ru-RU" sz="3000">
                <a:latin typeface="Century Gothic" pitchFamily="34" charset="0"/>
              </a:rPr>
              <a:t>     </a:t>
            </a:r>
          </a:p>
        </p:txBody>
      </p:sp>
      <p:graphicFrame>
        <p:nvGraphicFramePr>
          <p:cNvPr id="14" name="Таблица 13"/>
          <p:cNvGraphicFramePr>
            <a:graphicFrameLocks noGrp="1"/>
          </p:cNvGraphicFramePr>
          <p:nvPr/>
        </p:nvGraphicFramePr>
        <p:xfrm>
          <a:off x="1571603" y="2143116"/>
          <a:ext cx="5572165" cy="2000265"/>
        </p:xfrm>
        <a:graphic>
          <a:graphicData uri="http://schemas.openxmlformats.org/drawingml/2006/table">
            <a:tbl>
              <a:tblPr/>
              <a:tblGrid>
                <a:gridCol w="2038099"/>
                <a:gridCol w="1833817"/>
                <a:gridCol w="1700249"/>
              </a:tblGrid>
              <a:tr h="400053">
                <a:tc rowSpan="2">
                  <a:txBody>
                    <a:bodyPr/>
                    <a:lstStyle/>
                    <a:p>
                      <a:pPr algn="ctr">
                        <a:lnSpc>
                          <a:spcPct val="115000"/>
                        </a:lnSpc>
                        <a:spcAft>
                          <a:spcPts val="1000"/>
                        </a:spcAft>
                      </a:pPr>
                      <a:r>
                        <a:rPr lang="ru-RU" b="1" dirty="0"/>
                        <a:t>Ваш возраст</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gridSpan="2">
                  <a:txBody>
                    <a:bodyPr/>
                    <a:lstStyle/>
                    <a:p>
                      <a:pPr algn="ctr">
                        <a:lnSpc>
                          <a:spcPct val="115000"/>
                        </a:lnSpc>
                        <a:spcAft>
                          <a:spcPts val="1000"/>
                        </a:spcAft>
                      </a:pPr>
                      <a:r>
                        <a:rPr lang="ru-RU" b="1"/>
                        <a:t>Вы курите?</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ru-RU"/>
                    </a:p>
                  </a:txBody>
                  <a:tcPr/>
                </a:tc>
              </a:tr>
              <a:tr h="400053">
                <a:tc vMerge="1">
                  <a:txBody>
                    <a:bodyPr/>
                    <a:lstStyle/>
                    <a:p>
                      <a:endParaRPr lang="ru-RU"/>
                    </a:p>
                  </a:txBody>
                  <a:tcPr/>
                </a:tc>
                <a:tc>
                  <a:txBody>
                    <a:bodyPr/>
                    <a:lstStyle/>
                    <a:p>
                      <a:pPr algn="ctr">
                        <a:lnSpc>
                          <a:spcPct val="115000"/>
                        </a:lnSpc>
                        <a:spcAft>
                          <a:spcPts val="1000"/>
                        </a:spcAft>
                      </a:pPr>
                      <a:r>
                        <a:rPr lang="ru-RU" b="1"/>
                        <a:t>Да</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b="1" dirty="0"/>
                        <a:t>Нет</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400053">
                <a:tc>
                  <a:txBody>
                    <a:bodyPr/>
                    <a:lstStyle/>
                    <a:p>
                      <a:pPr algn="ctr">
                        <a:lnSpc>
                          <a:spcPct val="115000"/>
                        </a:lnSpc>
                        <a:spcAft>
                          <a:spcPts val="1000"/>
                        </a:spcAft>
                      </a:pPr>
                      <a:r>
                        <a:rPr lang="ru-RU"/>
                        <a:t>14лет</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a:t>12</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dirty="0"/>
                        <a:t>34</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400053">
                <a:tc>
                  <a:txBody>
                    <a:bodyPr/>
                    <a:lstStyle/>
                    <a:p>
                      <a:pPr algn="ctr">
                        <a:lnSpc>
                          <a:spcPct val="115000"/>
                        </a:lnSpc>
                        <a:spcAft>
                          <a:spcPts val="1000"/>
                        </a:spcAft>
                      </a:pPr>
                      <a:r>
                        <a:rPr lang="ru-RU"/>
                        <a:t>15лет</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a:t>17</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dirty="0"/>
                        <a:t>30</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400053">
                <a:tc>
                  <a:txBody>
                    <a:bodyPr/>
                    <a:lstStyle/>
                    <a:p>
                      <a:pPr algn="ctr">
                        <a:lnSpc>
                          <a:spcPct val="115000"/>
                        </a:lnSpc>
                        <a:spcAft>
                          <a:spcPts val="1000"/>
                        </a:spcAft>
                      </a:pPr>
                      <a:r>
                        <a:rPr lang="ru-RU"/>
                        <a:t>16лет</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dirty="0"/>
                        <a:t>14</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dirty="0"/>
                        <a:t>23</a:t>
                      </a: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42852"/>
            <a:ext cx="8372476" cy="5072066"/>
          </a:xfrm>
        </p:spPr>
        <p:txBody>
          <a:bodyPr/>
          <a:lstStyle/>
          <a:p>
            <a:r>
              <a:rPr lang="ru-RU" sz="2400" b="1" dirty="0" smtClean="0"/>
              <a:t>Так же мы провели опрос на улицах города. Мы опросили 50 человек.</a:t>
            </a:r>
          </a:p>
          <a:p>
            <a:endParaRPr lang="ru-RU" sz="2400" dirty="0" smtClean="0"/>
          </a:p>
          <a:p>
            <a:endParaRPr lang="ru-RU" sz="2400" dirty="0" smtClean="0"/>
          </a:p>
          <a:p>
            <a:endParaRPr lang="ru-RU" sz="2400" dirty="0" smtClean="0"/>
          </a:p>
          <a:p>
            <a:endParaRPr lang="ru-RU" sz="2400" dirty="0" smtClean="0"/>
          </a:p>
          <a:p>
            <a:endParaRPr lang="ru-RU" sz="2400" dirty="0" smtClean="0"/>
          </a:p>
          <a:p>
            <a:endParaRPr lang="ru-RU" sz="2400" dirty="0" smtClean="0"/>
          </a:p>
          <a:p>
            <a:r>
              <a:rPr lang="ru-RU" sz="2400" dirty="0" smtClean="0"/>
              <a:t> </a:t>
            </a:r>
            <a:r>
              <a:rPr lang="ru-RU" sz="2400" b="1" dirty="0" smtClean="0"/>
              <a:t>Из приведенной статистики видно, что ни кто из людей не хотел бы, чтобы их ребёнок курил. Но 27 человек курит, что может дать плохой пример подрастающему поколению. Исходя из этого, мы решили заняться пропагандой здорового образа жизни. Мы  создали плакаты, на тему борьбы с курением, распечатали их и расклевали их во дворах города. </a:t>
            </a:r>
          </a:p>
          <a:p>
            <a:endParaRPr lang="ru-RU" sz="2400" dirty="0" smtClean="0"/>
          </a:p>
          <a:p>
            <a:endParaRPr lang="ru-RU" sz="2400" dirty="0" smtClean="0"/>
          </a:p>
          <a:p>
            <a:endParaRPr lang="ru-RU" sz="2400" dirty="0" smtClean="0"/>
          </a:p>
          <a:p>
            <a:endParaRPr lang="ru-RU" dirty="0" smtClean="0"/>
          </a:p>
          <a:p>
            <a:endParaRPr lang="ru-RU" dirty="0" smtClean="0"/>
          </a:p>
          <a:p>
            <a:endParaRPr lang="ru-RU" dirty="0" smtClean="0"/>
          </a:p>
          <a:p>
            <a:endParaRPr lang="ru-RU" dirty="0" smtClean="0"/>
          </a:p>
          <a:p>
            <a:endParaRPr lang="ru-RU" dirty="0" smtClean="0"/>
          </a:p>
          <a:p>
            <a:pPr>
              <a:buNone/>
            </a:pPr>
            <a:r>
              <a:rPr lang="ru-RU" dirty="0" smtClean="0"/>
              <a:t>  </a:t>
            </a:r>
            <a:endParaRPr lang="ru-RU" sz="2400" dirty="0" smtClean="0"/>
          </a:p>
        </p:txBody>
      </p:sp>
      <p:graphicFrame>
        <p:nvGraphicFramePr>
          <p:cNvPr id="4" name="Таблица 3"/>
          <p:cNvGraphicFramePr>
            <a:graphicFrameLocks noGrp="1"/>
          </p:cNvGraphicFramePr>
          <p:nvPr/>
        </p:nvGraphicFramePr>
        <p:xfrm>
          <a:off x="1071538" y="1000108"/>
          <a:ext cx="6143669" cy="2544988"/>
        </p:xfrm>
        <a:graphic>
          <a:graphicData uri="http://schemas.openxmlformats.org/drawingml/2006/table">
            <a:tbl>
              <a:tblPr/>
              <a:tblGrid>
                <a:gridCol w="634048"/>
                <a:gridCol w="605984"/>
                <a:gridCol w="529152"/>
                <a:gridCol w="698927"/>
                <a:gridCol w="861265"/>
                <a:gridCol w="667946"/>
                <a:gridCol w="635725"/>
                <a:gridCol w="717515"/>
                <a:gridCol w="793107"/>
              </a:tblGrid>
              <a:tr h="1294556">
                <a:tc gridSpan="2">
                  <a:txBody>
                    <a:bodyPr/>
                    <a:lstStyle/>
                    <a:p>
                      <a:pPr algn="ctr"/>
                      <a:endParaRPr lang="ru-RU" sz="1600" b="1" dirty="0" smtClean="0">
                        <a:effectLst/>
                      </a:endParaRPr>
                    </a:p>
                    <a:p>
                      <a:pPr algn="ctr"/>
                      <a:endParaRPr lang="ru-RU" sz="1600" b="1" dirty="0" smtClean="0">
                        <a:effectLst/>
                      </a:endParaRPr>
                    </a:p>
                    <a:p>
                      <a:pPr algn="ctr"/>
                      <a:r>
                        <a:rPr lang="ru-RU" sz="1600" b="1" dirty="0" smtClean="0">
                          <a:effectLst/>
                        </a:rPr>
                        <a:t>Курите </a:t>
                      </a:r>
                      <a:r>
                        <a:rPr lang="ru-RU" sz="1600" b="1" dirty="0">
                          <a:effectLst/>
                        </a:rPr>
                        <a:t>ли вы?</a:t>
                      </a: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ru-RU"/>
                    </a:p>
                  </a:txBody>
                  <a:tcPr/>
                </a:tc>
                <a:tc gridSpan="2">
                  <a:txBody>
                    <a:bodyPr/>
                    <a:lstStyle/>
                    <a:p>
                      <a:pPr algn="ctr"/>
                      <a:r>
                        <a:rPr lang="ru-RU" sz="1600" b="1" dirty="0">
                          <a:effectLst/>
                        </a:rPr>
                        <a:t>Как вы относитесь </a:t>
                      </a:r>
                      <a:br>
                        <a:rPr lang="ru-RU" sz="1600" b="1" dirty="0">
                          <a:effectLst/>
                        </a:rPr>
                      </a:br>
                      <a:r>
                        <a:rPr lang="ru-RU" sz="1600" b="1" dirty="0">
                          <a:effectLst/>
                        </a:rPr>
                        <a:t>к курящим подросткам?</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ru-RU"/>
                    </a:p>
                  </a:txBody>
                  <a:tcPr/>
                </a:tc>
                <a:tc gridSpan="3">
                  <a:txBody>
                    <a:bodyPr/>
                    <a:lstStyle/>
                    <a:p>
                      <a:pPr algn="ctr"/>
                      <a:r>
                        <a:rPr lang="ru-RU" sz="1600" b="1" dirty="0">
                          <a:effectLst/>
                        </a:rPr>
                        <a:t>Как часто вы встречаете </a:t>
                      </a:r>
                      <a:br>
                        <a:rPr lang="ru-RU" sz="1600" b="1" dirty="0">
                          <a:effectLst/>
                        </a:rPr>
                      </a:br>
                      <a:r>
                        <a:rPr lang="ru-RU" sz="1600" b="1" dirty="0">
                          <a:effectLst/>
                        </a:rPr>
                        <a:t>на улице курящего ребенка?</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ru-RU"/>
                    </a:p>
                  </a:txBody>
                  <a:tcPr/>
                </a:tc>
                <a:tc hMerge="1">
                  <a:txBody>
                    <a:bodyPr/>
                    <a:lstStyle/>
                    <a:p>
                      <a:endParaRPr lang="ru-RU"/>
                    </a:p>
                  </a:txBody>
                  <a:tcPr/>
                </a:tc>
                <a:tc gridSpan="2">
                  <a:txBody>
                    <a:bodyPr/>
                    <a:lstStyle/>
                    <a:p>
                      <a:pPr algn="ctr"/>
                      <a:r>
                        <a:rPr lang="ru-RU" sz="1600" b="1" dirty="0">
                          <a:effectLst/>
                        </a:rPr>
                        <a:t>Вы хотите, чтобы ваш ребенок курил в будущем?</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ru-RU"/>
                    </a:p>
                  </a:txBody>
                  <a:tcPr/>
                </a:tc>
              </a:tr>
              <a:tr h="785818">
                <a:tc>
                  <a:txBody>
                    <a:bodyPr/>
                    <a:lstStyle/>
                    <a:p>
                      <a:pPr algn="ctr"/>
                      <a:r>
                        <a:rPr lang="ru-RU" sz="1600" b="1" dirty="0">
                          <a:effectLst/>
                        </a:rPr>
                        <a:t>Да</a:t>
                      </a: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b="1">
                          <a:effectLst/>
                        </a:rPr>
                        <a:t>Нет</a:t>
                      </a: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ru-RU" sz="1600" b="1">
                          <a:effectLst/>
                        </a:rPr>
                        <a:t>Никак</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b="1">
                          <a:effectLst/>
                        </a:rPr>
                        <a:t>Плохо</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b="1" dirty="0">
                          <a:effectLst/>
                        </a:rPr>
                        <a:t>Не встречал(а)</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b="1" dirty="0">
                          <a:effectLst/>
                        </a:rPr>
                        <a:t>Редко</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b="1" dirty="0">
                          <a:effectLst/>
                        </a:rPr>
                        <a:t>Часто</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b="1" dirty="0">
                          <a:effectLst/>
                        </a:rPr>
                        <a:t>Да</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b="1" dirty="0">
                          <a:effectLst/>
                        </a:rPr>
                        <a:t>Нет</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7080">
                <a:tc>
                  <a:txBody>
                    <a:bodyPr/>
                    <a:lstStyle/>
                    <a:p>
                      <a:pPr algn="ctr"/>
                      <a:r>
                        <a:rPr lang="ru-RU" sz="1600">
                          <a:effectLst/>
                        </a:rPr>
                        <a:t>27</a:t>
                      </a: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a:effectLst/>
                        </a:rPr>
                        <a:t>23</a:t>
                      </a: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a:effectLst/>
                        </a:rPr>
                        <a:t>8</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a:effectLst/>
                        </a:rPr>
                        <a:t>42</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a:effectLst/>
                        </a:rPr>
                        <a:t>5</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dirty="0">
                          <a:effectLst/>
                        </a:rPr>
                        <a:t>16</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dirty="0">
                          <a:effectLst/>
                        </a:rPr>
                        <a:t>29</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dirty="0">
                          <a:effectLst/>
                        </a:rPr>
                        <a:t>0</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ru-RU" sz="1600" dirty="0">
                          <a:effectLst/>
                        </a:rPr>
                        <a:t>50</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5120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Наши листовки</a:t>
            </a:r>
            <a:endParaRPr lang="ru-RU" dirty="0"/>
          </a:p>
        </p:txBody>
      </p:sp>
      <p:pic>
        <p:nvPicPr>
          <p:cNvPr id="7" name="Picture 2" descr="C:\Documents and Settings\Нурия Нурисламовна\Рабочий стол\ВРЕД КУРЕНИЯ2\на диске\P4200363.JPG"/>
          <p:cNvPicPr>
            <a:picLocks noGrp="1" noChangeAspect="1" noChangeArrowheads="1"/>
          </p:cNvPicPr>
          <p:nvPr>
            <p:ph idx="1"/>
          </p:nvPr>
        </p:nvPicPr>
        <p:blipFill>
          <a:blip r:embed="rId2" cstate="print">
            <a:lum bright="19000"/>
          </a:blip>
          <a:srcRect/>
          <a:stretch>
            <a:fillRect/>
          </a:stretch>
        </p:blipFill>
        <p:spPr bwMode="auto">
          <a:xfrm rot="5400000">
            <a:off x="-11047" y="2297007"/>
            <a:ext cx="4808376" cy="3357586"/>
          </a:xfrm>
          <a:prstGeom prst="rect">
            <a:avLst/>
          </a:prstGeom>
          <a:noFill/>
        </p:spPr>
      </p:pic>
      <p:pic>
        <p:nvPicPr>
          <p:cNvPr id="1027" name="Picture 3" descr="C:\Documents and Settings\Нурия Нурисламовна\Рабочий стол\ВРЕД КУРЕНИЯ2\на диске\P4200365.JPG"/>
          <p:cNvPicPr>
            <a:picLocks noChangeAspect="1" noChangeArrowheads="1"/>
          </p:cNvPicPr>
          <p:nvPr/>
        </p:nvPicPr>
        <p:blipFill>
          <a:blip r:embed="rId3" cstate="print">
            <a:lum bright="-16000" contrast="21000"/>
          </a:blip>
          <a:srcRect/>
          <a:stretch>
            <a:fillRect/>
          </a:stretch>
        </p:blipFill>
        <p:spPr bwMode="auto">
          <a:xfrm rot="5400000">
            <a:off x="4452759" y="2119481"/>
            <a:ext cx="4668833" cy="3144467"/>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Наши листовки</a:t>
            </a:r>
            <a:endParaRPr lang="ru-RU" dirty="0"/>
          </a:p>
        </p:txBody>
      </p:sp>
      <p:pic>
        <p:nvPicPr>
          <p:cNvPr id="4" name="Picture 4" descr="C:\Documents and Settings\Нурия Нурисламовна\Рабочий стол\ВРЕД КУРЕНИЯ2\на диске\P4200366.JPG"/>
          <p:cNvPicPr>
            <a:picLocks noGrp="1" noChangeAspect="1" noChangeArrowheads="1"/>
          </p:cNvPicPr>
          <p:nvPr>
            <p:ph idx="1"/>
          </p:nvPr>
        </p:nvPicPr>
        <p:blipFill>
          <a:blip r:embed="rId2" cstate="print"/>
          <a:srcRect/>
          <a:stretch>
            <a:fillRect/>
          </a:stretch>
        </p:blipFill>
        <p:spPr bwMode="auto">
          <a:xfrm rot="5400000">
            <a:off x="4927881" y="2072987"/>
            <a:ext cx="4074583" cy="3357586"/>
          </a:xfrm>
          <a:prstGeom prst="rect">
            <a:avLst/>
          </a:prstGeom>
          <a:noFill/>
        </p:spPr>
      </p:pic>
      <p:pic>
        <p:nvPicPr>
          <p:cNvPr id="2050" name="Picture 2" descr="F:\DCIM\100OLYMP\P4200364.JPG"/>
          <p:cNvPicPr>
            <a:picLocks noChangeAspect="1" noChangeArrowheads="1"/>
          </p:cNvPicPr>
          <p:nvPr/>
        </p:nvPicPr>
        <p:blipFill>
          <a:blip r:embed="rId3" cstate="print"/>
          <a:srcRect/>
          <a:stretch>
            <a:fillRect/>
          </a:stretch>
        </p:blipFill>
        <p:spPr bwMode="auto">
          <a:xfrm>
            <a:off x="214282" y="1785926"/>
            <a:ext cx="4994974" cy="407198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501122" cy="582594"/>
          </a:xfrm>
          <a:effectLst>
            <a:reflection blurRad="6350" stA="50000" endA="300" endPos="55000" dir="5400000" sy="-100000" algn="bl" rotWithShape="0"/>
          </a:effectLst>
        </p:spPr>
        <p:txBody>
          <a:bodyPr>
            <a:normAutofit fontScale="90000"/>
          </a:bodyPr>
          <a:lstStyle/>
          <a:p>
            <a:pPr marL="484632" fontAlgn="auto">
              <a:spcAft>
                <a:spcPts val="0"/>
              </a:spcAft>
              <a:defRPr/>
            </a:pPr>
            <a:r>
              <a:rPr lang="ru-RU" dirty="0" smtClean="0">
                <a:solidFill>
                  <a:schemeClr val="accent2"/>
                </a:solidFill>
                <a:effectLst>
                  <a:outerShdw blurRad="38100" dist="38100" dir="2700000" algn="tl">
                    <a:srgbClr val="000000">
                      <a:alpha val="43137"/>
                    </a:srgbClr>
                  </a:outerShdw>
                </a:effectLst>
                <a:latin typeface="a_LCDNova" pitchFamily="34" charset="-52"/>
              </a:rPr>
              <a:t>Актуальность проблемы</a:t>
            </a:r>
            <a:endParaRPr lang="ru-RU" dirty="0">
              <a:solidFill>
                <a:schemeClr val="accent2"/>
              </a:solidFill>
              <a:effectLst>
                <a:outerShdw blurRad="38100" dist="38100" dir="2700000" algn="tl">
                  <a:srgbClr val="000000">
                    <a:alpha val="43137"/>
                  </a:srgbClr>
                </a:outerShdw>
              </a:effectLst>
              <a:latin typeface="a_LCDNova" pitchFamily="34" charset="-52"/>
            </a:endParaRPr>
          </a:p>
        </p:txBody>
      </p:sp>
      <p:sp>
        <p:nvSpPr>
          <p:cNvPr id="3" name="Содержимое 2"/>
          <p:cNvSpPr>
            <a:spLocks noGrp="1"/>
          </p:cNvSpPr>
          <p:nvPr>
            <p:ph idx="1"/>
          </p:nvPr>
        </p:nvSpPr>
        <p:spPr>
          <a:xfrm>
            <a:off x="357188" y="1643063"/>
            <a:ext cx="8115300" cy="3900487"/>
          </a:xfrm>
        </p:spPr>
        <p:txBody>
          <a:bodyPr>
            <a:normAutofit fontScale="85000" lnSpcReduction="20000"/>
          </a:bodyPr>
          <a:lstStyle/>
          <a:p>
            <a:pPr marL="448056" indent="-384048" fontAlgn="auto">
              <a:spcAft>
                <a:spcPts val="0"/>
              </a:spcAft>
              <a:buFont typeface="Wingdings 2"/>
              <a:buChar char=""/>
              <a:defRPr/>
            </a:pPr>
            <a:r>
              <a:rPr lang="ru-RU" b="1" dirty="0" smtClean="0">
                <a:solidFill>
                  <a:schemeClr val="tx1">
                    <a:lumMod val="95000"/>
                    <a:lumOff val="5000"/>
                  </a:schemeClr>
                </a:solidFill>
              </a:rPr>
              <a:t>О вреде курения знают все. Все больше подростков оказываются втянутыми в курение со школьной скамьи. Врачи установили, что люди, начавшие курить до 15-летнего возраста, умирают от рака легких в пять раз чаще, чем те, которые начали курить после 25 лет. Наша задача наглядно показать что образуется при выкуривании одной сигареты и рассказать о химическом составе сигарет, который приводит к губительным последствиям.</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484632" fontAlgn="auto">
              <a:spcAft>
                <a:spcPts val="0"/>
              </a:spcAft>
              <a:defRPr/>
            </a:pPr>
            <a:r>
              <a:rPr lang="ru-RU" dirty="0" smtClean="0">
                <a:solidFill>
                  <a:schemeClr val="accent2"/>
                </a:solidFill>
                <a:latin typeface="a_LCDNova" pitchFamily="34" charset="-52"/>
              </a:rPr>
              <a:t>Вывод:</a:t>
            </a: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dirty="0">
              <a:solidFill>
                <a:schemeClr val="accent1">
                  <a:tint val="83000"/>
                  <a:satMod val="150000"/>
                </a:schemeClr>
              </a:solidFill>
            </a:endParaRPr>
          </a:p>
        </p:txBody>
      </p:sp>
      <p:sp>
        <p:nvSpPr>
          <p:cNvPr id="29698" name="Содержимое 2"/>
          <p:cNvSpPr>
            <a:spLocks noGrp="1"/>
          </p:cNvSpPr>
          <p:nvPr>
            <p:ph idx="1"/>
          </p:nvPr>
        </p:nvSpPr>
        <p:spPr/>
        <p:txBody>
          <a:bodyPr/>
          <a:lstStyle/>
          <a:p>
            <a:r>
              <a:rPr lang="ru-RU" dirty="0" smtClean="0"/>
              <a:t> </a:t>
            </a:r>
            <a:r>
              <a:rPr lang="ru-RU" b="1" dirty="0" smtClean="0"/>
              <a:t>Нами был проведён опыт, который наглядно показал вред курения – на вате и фильтровальной бумаге конденсировались различные отравляющие вещества, которые представляют огромную опасность для человека и могут привести к необратимым последствиям.</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2">
                    <a:lumMod val="60000"/>
                    <a:lumOff val="40000"/>
                  </a:schemeClr>
                </a:solidFill>
              </a:rPr>
              <a:t>Федеральный закон </a:t>
            </a:r>
            <a:endParaRPr lang="ru-RU" dirty="0">
              <a:solidFill>
                <a:schemeClr val="accent2">
                  <a:lumMod val="60000"/>
                  <a:lumOff val="40000"/>
                </a:schemeClr>
              </a:solidFill>
            </a:endParaRPr>
          </a:p>
        </p:txBody>
      </p:sp>
      <p:sp>
        <p:nvSpPr>
          <p:cNvPr id="3" name="Содержимое 2"/>
          <p:cNvSpPr>
            <a:spLocks noGrp="1"/>
          </p:cNvSpPr>
          <p:nvPr>
            <p:ph idx="1"/>
          </p:nvPr>
        </p:nvSpPr>
        <p:spPr/>
        <p:txBody>
          <a:bodyPr/>
          <a:lstStyle/>
          <a:p>
            <a:r>
              <a:rPr lang="ru-RU" dirty="0" smtClean="0"/>
              <a:t>Президент РФ подписал федеральный закон «Об охране здоровья граждан от воздействия окружающего табачного дыма и последствий потребления табака»</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Содержимое 2"/>
          <p:cNvSpPr>
            <a:spLocks noGrp="1"/>
          </p:cNvSpPr>
          <p:nvPr>
            <p:ph idx="1"/>
          </p:nvPr>
        </p:nvSpPr>
        <p:spPr>
          <a:xfrm>
            <a:off x="428625" y="428625"/>
            <a:ext cx="8229600" cy="4572000"/>
          </a:xfrm>
        </p:spPr>
        <p:txBody>
          <a:bodyPr/>
          <a:lstStyle/>
          <a:p>
            <a:r>
              <a:rPr lang="ru-RU" dirty="0" smtClean="0"/>
              <a:t> </a:t>
            </a:r>
            <a:r>
              <a:rPr lang="ru-RU" b="1" dirty="0" smtClean="0"/>
              <a:t>И в заключение, мы рассказали о химическом составе сигаретного дыма и о всевозможных заболеваниях, вызванных курением.  Задумайтесь, стоит ли  портить себе жизнь и заставлять страдать близких вам людей.</a:t>
            </a:r>
          </a:p>
        </p:txBody>
      </p:sp>
      <p:pic>
        <p:nvPicPr>
          <p:cNvPr id="30722" name="Рисунок 3" descr="23366be15f62d6ea20a9ddfa63b440bf.png"/>
          <p:cNvPicPr>
            <a:picLocks noChangeAspect="1"/>
          </p:cNvPicPr>
          <p:nvPr/>
        </p:nvPicPr>
        <p:blipFill>
          <a:blip r:embed="rId3"/>
          <a:srcRect/>
          <a:stretch>
            <a:fillRect/>
          </a:stretch>
        </p:blipFill>
        <p:spPr bwMode="auto">
          <a:xfrm>
            <a:off x="2643188" y="3286125"/>
            <a:ext cx="34290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338"/>
            <a:ext cx="8229600" cy="1399032"/>
          </a:xfrm>
        </p:spPr>
        <p:txBody>
          <a:bodyPr/>
          <a:lstStyle/>
          <a:p>
            <a:r>
              <a:rPr lang="ru-RU" dirty="0" smtClean="0"/>
              <a:t>Литература</a:t>
            </a:r>
            <a:endParaRPr lang="ru-RU" dirty="0"/>
          </a:p>
        </p:txBody>
      </p:sp>
      <p:sp>
        <p:nvSpPr>
          <p:cNvPr id="3" name="Содержимое 2"/>
          <p:cNvSpPr>
            <a:spLocks noGrp="1"/>
          </p:cNvSpPr>
          <p:nvPr>
            <p:ph idx="1"/>
          </p:nvPr>
        </p:nvSpPr>
        <p:spPr>
          <a:xfrm>
            <a:off x="0" y="928670"/>
            <a:ext cx="8229600" cy="4572000"/>
          </a:xfrm>
        </p:spPr>
        <p:txBody>
          <a:bodyPr/>
          <a:lstStyle/>
          <a:p>
            <a:pPr lvl="0"/>
            <a:r>
              <a:rPr lang="en-US" sz="1600" dirty="0" smtClean="0">
                <a:solidFill>
                  <a:schemeClr val="tx1">
                    <a:lumMod val="95000"/>
                  </a:schemeClr>
                </a:solidFill>
                <a:hlinkClick r:id="rId2"/>
              </a:rPr>
              <a:t>http</a:t>
            </a:r>
            <a:r>
              <a:rPr lang="ru-RU" sz="1600" dirty="0" smtClean="0">
                <a:solidFill>
                  <a:schemeClr val="tx1">
                    <a:lumMod val="95000"/>
                  </a:schemeClr>
                </a:solidFill>
                <a:hlinkClick r:id="rId2"/>
              </a:rPr>
              <a:t>://</a:t>
            </a:r>
            <a:r>
              <a:rPr lang="en-US" sz="1600" dirty="0" smtClean="0">
                <a:solidFill>
                  <a:schemeClr val="tx1">
                    <a:lumMod val="95000"/>
                  </a:schemeClr>
                </a:solidFill>
                <a:hlinkClick r:id="rId2"/>
              </a:rPr>
              <a:t>him</a:t>
            </a:r>
            <a:r>
              <a:rPr lang="ru-RU" sz="1600" dirty="0" smtClean="0">
                <a:solidFill>
                  <a:schemeClr val="tx1">
                    <a:lumMod val="95000"/>
                  </a:schemeClr>
                </a:solidFill>
                <a:hlinkClick r:id="rId2"/>
              </a:rPr>
              <a:t>.1</a:t>
            </a:r>
            <a:r>
              <a:rPr lang="en-US" sz="1600" dirty="0" err="1" smtClean="0">
                <a:solidFill>
                  <a:schemeClr val="tx1">
                    <a:lumMod val="95000"/>
                  </a:schemeClr>
                </a:solidFill>
                <a:hlinkClick r:id="rId2"/>
              </a:rPr>
              <a:t>september</a:t>
            </a:r>
            <a:r>
              <a:rPr lang="ru-RU" sz="1600" dirty="0" smtClean="0">
                <a:solidFill>
                  <a:schemeClr val="tx1">
                    <a:lumMod val="95000"/>
                  </a:schemeClr>
                </a:solidFill>
                <a:hlinkClick r:id="rId2"/>
              </a:rPr>
              <a:t>.</a:t>
            </a:r>
            <a:r>
              <a:rPr lang="en-US" sz="1600" dirty="0" err="1" smtClean="0">
                <a:solidFill>
                  <a:schemeClr val="tx1">
                    <a:lumMod val="95000"/>
                  </a:schemeClr>
                </a:solidFill>
                <a:hlinkClick r:id="rId2"/>
              </a:rPr>
              <a:t>ru</a:t>
            </a:r>
            <a:endParaRPr lang="ru-RU" sz="1600" dirty="0" smtClean="0">
              <a:solidFill>
                <a:schemeClr val="tx1">
                  <a:lumMod val="95000"/>
                </a:schemeClr>
              </a:solidFill>
            </a:endParaRPr>
          </a:p>
          <a:p>
            <a:pPr lvl="0"/>
            <a:r>
              <a:rPr lang="en-US" sz="1600" dirty="0" smtClean="0">
                <a:solidFill>
                  <a:schemeClr val="tx1">
                    <a:lumMod val="95000"/>
                  </a:schemeClr>
                </a:solidFill>
                <a:hlinkClick r:id="rId3"/>
              </a:rPr>
              <a:t>http</a:t>
            </a:r>
            <a:r>
              <a:rPr lang="ru-RU" sz="1600" dirty="0" smtClean="0">
                <a:solidFill>
                  <a:schemeClr val="tx1">
                    <a:lumMod val="95000"/>
                  </a:schemeClr>
                </a:solidFill>
                <a:hlinkClick r:id="rId3"/>
              </a:rPr>
              <a:t>://</a:t>
            </a:r>
            <a:r>
              <a:rPr lang="en-US" sz="1600" dirty="0" err="1" smtClean="0">
                <a:solidFill>
                  <a:schemeClr val="tx1">
                    <a:lumMod val="95000"/>
                  </a:schemeClr>
                </a:solidFill>
                <a:hlinkClick r:id="rId3"/>
              </a:rPr>
              <a:t>nikotine</a:t>
            </a:r>
            <a:r>
              <a:rPr lang="ru-RU" sz="1600" dirty="0" smtClean="0">
                <a:solidFill>
                  <a:schemeClr val="tx1">
                    <a:lumMod val="95000"/>
                  </a:schemeClr>
                </a:solidFill>
                <a:hlinkClick r:id="rId3"/>
              </a:rPr>
              <a:t>1.</a:t>
            </a:r>
            <a:r>
              <a:rPr lang="en-US" sz="1600" dirty="0" err="1" smtClean="0">
                <a:solidFill>
                  <a:schemeClr val="tx1">
                    <a:lumMod val="95000"/>
                  </a:schemeClr>
                </a:solidFill>
                <a:hlinkClick r:id="rId3"/>
              </a:rPr>
              <a:t>ucoz</a:t>
            </a:r>
            <a:r>
              <a:rPr lang="ru-RU" sz="1600" dirty="0" smtClean="0">
                <a:solidFill>
                  <a:schemeClr val="tx1">
                    <a:lumMod val="95000"/>
                  </a:schemeClr>
                </a:solidFill>
                <a:hlinkClick r:id="rId3"/>
              </a:rPr>
              <a:t>.</a:t>
            </a:r>
            <a:r>
              <a:rPr lang="en-US" sz="1600" dirty="0" err="1" smtClean="0">
                <a:solidFill>
                  <a:schemeClr val="tx1">
                    <a:lumMod val="95000"/>
                  </a:schemeClr>
                </a:solidFill>
                <a:hlinkClick r:id="rId3"/>
              </a:rPr>
              <a:t>ru</a:t>
            </a:r>
            <a:endParaRPr lang="ru-RU" sz="1600" dirty="0" smtClean="0">
              <a:solidFill>
                <a:schemeClr val="tx1">
                  <a:lumMod val="95000"/>
                </a:schemeClr>
              </a:solidFill>
            </a:endParaRPr>
          </a:p>
          <a:p>
            <a:pPr lvl="0"/>
            <a:r>
              <a:rPr lang="en-US" sz="1600" dirty="0" smtClean="0">
                <a:solidFill>
                  <a:schemeClr val="tx1">
                    <a:lumMod val="95000"/>
                  </a:schemeClr>
                </a:solidFill>
                <a:hlinkClick r:id="rId4"/>
              </a:rPr>
              <a:t>http</a:t>
            </a:r>
            <a:r>
              <a:rPr lang="ru-RU" sz="1600" dirty="0" smtClean="0">
                <a:solidFill>
                  <a:schemeClr val="tx1">
                    <a:lumMod val="95000"/>
                  </a:schemeClr>
                </a:solidFill>
                <a:hlinkClick r:id="rId4"/>
              </a:rPr>
              <a:t>://</a:t>
            </a:r>
            <a:r>
              <a:rPr lang="en-US" sz="1600" dirty="0" err="1" smtClean="0">
                <a:solidFill>
                  <a:schemeClr val="tx1">
                    <a:lumMod val="95000"/>
                  </a:schemeClr>
                </a:solidFill>
                <a:hlinkClick r:id="rId4"/>
              </a:rPr>
              <a:t>ru</a:t>
            </a:r>
            <a:r>
              <a:rPr lang="ru-RU" sz="1600" dirty="0" smtClean="0">
                <a:solidFill>
                  <a:schemeClr val="tx1">
                    <a:lumMod val="95000"/>
                  </a:schemeClr>
                </a:solidFill>
                <a:hlinkClick r:id="rId4"/>
              </a:rPr>
              <a:t>.</a:t>
            </a:r>
            <a:r>
              <a:rPr lang="en-US" sz="1600" dirty="0" err="1" smtClean="0">
                <a:solidFill>
                  <a:schemeClr val="tx1">
                    <a:lumMod val="95000"/>
                  </a:schemeClr>
                </a:solidFill>
                <a:hlinkClick r:id="rId4"/>
              </a:rPr>
              <a:t>wikipedia</a:t>
            </a:r>
            <a:r>
              <a:rPr lang="ru-RU" sz="1600" dirty="0" smtClean="0">
                <a:solidFill>
                  <a:schemeClr val="tx1">
                    <a:lumMod val="95000"/>
                  </a:schemeClr>
                </a:solidFill>
                <a:hlinkClick r:id="rId4"/>
              </a:rPr>
              <a:t>.</a:t>
            </a:r>
            <a:r>
              <a:rPr lang="en-US" sz="1600" dirty="0" smtClean="0">
                <a:solidFill>
                  <a:schemeClr val="tx1">
                    <a:lumMod val="95000"/>
                  </a:schemeClr>
                </a:solidFill>
                <a:hlinkClick r:id="rId4"/>
              </a:rPr>
              <a:t>org</a:t>
            </a:r>
            <a:r>
              <a:rPr lang="ru-RU" sz="1600" dirty="0" smtClean="0">
                <a:solidFill>
                  <a:schemeClr val="tx1">
                    <a:lumMod val="95000"/>
                  </a:schemeClr>
                </a:solidFill>
                <a:hlinkClick r:id="rId4"/>
              </a:rPr>
              <a:t>/</a:t>
            </a:r>
            <a:r>
              <a:rPr lang="en-US" sz="1600" dirty="0" smtClean="0">
                <a:solidFill>
                  <a:schemeClr val="tx1">
                    <a:lumMod val="95000"/>
                  </a:schemeClr>
                </a:solidFill>
                <a:hlinkClick r:id="rId4"/>
              </a:rPr>
              <a:t>wiki</a:t>
            </a:r>
            <a:r>
              <a:rPr lang="ru-RU" sz="1600" dirty="0" smtClean="0">
                <a:solidFill>
                  <a:schemeClr val="tx1">
                    <a:lumMod val="95000"/>
                  </a:schemeClr>
                </a:solidFill>
                <a:hlinkClick r:id="rId4"/>
              </a:rPr>
              <a:t>/</a:t>
            </a:r>
            <a:endParaRPr lang="ru-RU" sz="1600" dirty="0" smtClean="0">
              <a:solidFill>
                <a:schemeClr val="tx1">
                  <a:lumMod val="95000"/>
                </a:schemeClr>
              </a:solidFill>
            </a:endParaRPr>
          </a:p>
          <a:p>
            <a:pPr lvl="0"/>
            <a:r>
              <a:rPr lang="en-US" sz="1600" dirty="0" smtClean="0">
                <a:solidFill>
                  <a:schemeClr val="tx1">
                    <a:lumMod val="95000"/>
                  </a:schemeClr>
                </a:solidFill>
                <a:hlinkClick r:id="rId5"/>
              </a:rPr>
              <a:t>http</a:t>
            </a:r>
            <a:r>
              <a:rPr lang="ru-RU" sz="1600" dirty="0" smtClean="0">
                <a:solidFill>
                  <a:schemeClr val="tx1">
                    <a:lumMod val="95000"/>
                  </a:schemeClr>
                </a:solidFill>
                <a:hlinkClick r:id="rId5"/>
              </a:rPr>
              <a:t>://</a:t>
            </a:r>
            <a:r>
              <a:rPr lang="en-US" sz="1600" dirty="0" smtClean="0">
                <a:solidFill>
                  <a:schemeClr val="tx1">
                    <a:lumMod val="95000"/>
                  </a:schemeClr>
                </a:solidFill>
                <a:hlinkClick r:id="rId5"/>
              </a:rPr>
              <a:t>www</a:t>
            </a:r>
            <a:r>
              <a:rPr lang="ru-RU" sz="1600" dirty="0" smtClean="0">
                <a:solidFill>
                  <a:schemeClr val="tx1">
                    <a:lumMod val="95000"/>
                  </a:schemeClr>
                </a:solidFill>
                <a:hlinkClick r:id="rId5"/>
              </a:rPr>
              <a:t>.</a:t>
            </a:r>
            <a:r>
              <a:rPr lang="en-US" sz="1600" dirty="0" err="1" smtClean="0">
                <a:solidFill>
                  <a:schemeClr val="tx1">
                    <a:lumMod val="95000"/>
                  </a:schemeClr>
                </a:solidFill>
                <a:hlinkClick r:id="rId5"/>
              </a:rPr>
              <a:t>rg</a:t>
            </a:r>
            <a:r>
              <a:rPr lang="ru-RU" sz="1600" dirty="0" smtClean="0">
                <a:solidFill>
                  <a:schemeClr val="tx1">
                    <a:lumMod val="95000"/>
                  </a:schemeClr>
                </a:solidFill>
                <a:hlinkClick r:id="rId5"/>
              </a:rPr>
              <a:t>.</a:t>
            </a:r>
            <a:r>
              <a:rPr lang="en-US" sz="1600" dirty="0" err="1" smtClean="0">
                <a:solidFill>
                  <a:schemeClr val="tx1">
                    <a:lumMod val="95000"/>
                  </a:schemeClr>
                </a:solidFill>
                <a:hlinkClick r:id="rId5"/>
              </a:rPr>
              <a:t>ru</a:t>
            </a:r>
            <a:endParaRPr lang="ru-RU" sz="1600" dirty="0" smtClean="0">
              <a:solidFill>
                <a:schemeClr val="tx1">
                  <a:lumMod val="95000"/>
                </a:schemeClr>
              </a:solidFill>
            </a:endParaRPr>
          </a:p>
          <a:p>
            <a:pPr lvl="0"/>
            <a:r>
              <a:rPr lang="en-US" sz="1600" dirty="0" smtClean="0">
                <a:solidFill>
                  <a:schemeClr val="tx1">
                    <a:lumMod val="95000"/>
                  </a:schemeClr>
                </a:solidFill>
                <a:hlinkClick r:id="rId6"/>
              </a:rPr>
              <a:t>http</a:t>
            </a:r>
            <a:r>
              <a:rPr lang="ru-RU" sz="1600" dirty="0" smtClean="0">
                <a:solidFill>
                  <a:schemeClr val="tx1">
                    <a:lumMod val="95000"/>
                  </a:schemeClr>
                </a:solidFill>
                <a:hlinkClick r:id="rId6"/>
              </a:rPr>
              <a:t>://</a:t>
            </a:r>
            <a:r>
              <a:rPr lang="en-US" sz="1600" dirty="0" smtClean="0">
                <a:solidFill>
                  <a:schemeClr val="tx1">
                    <a:lumMod val="95000"/>
                  </a:schemeClr>
                </a:solidFill>
                <a:hlinkClick r:id="rId6"/>
              </a:rPr>
              <a:t>www</a:t>
            </a:r>
            <a:r>
              <a:rPr lang="ru-RU" sz="1600" dirty="0" smtClean="0">
                <a:solidFill>
                  <a:schemeClr val="tx1">
                    <a:lumMod val="95000"/>
                  </a:schemeClr>
                </a:solidFill>
                <a:hlinkClick r:id="rId6"/>
              </a:rPr>
              <a:t>.</a:t>
            </a:r>
            <a:r>
              <a:rPr lang="en-US" sz="1600" dirty="0" err="1" smtClean="0">
                <a:solidFill>
                  <a:schemeClr val="tx1">
                    <a:lumMod val="95000"/>
                  </a:schemeClr>
                </a:solidFill>
                <a:hlinkClick r:id="rId6"/>
              </a:rPr>
              <a:t>tabex</a:t>
            </a:r>
            <a:r>
              <a:rPr lang="ru-RU" sz="1600" dirty="0" smtClean="0">
                <a:solidFill>
                  <a:schemeClr val="tx1">
                    <a:lumMod val="95000"/>
                  </a:schemeClr>
                </a:solidFill>
                <a:hlinkClick r:id="rId6"/>
              </a:rPr>
              <a:t>.</a:t>
            </a:r>
            <a:r>
              <a:rPr lang="en-US" sz="1600" dirty="0" err="1" smtClean="0">
                <a:solidFill>
                  <a:schemeClr val="tx1">
                    <a:lumMod val="95000"/>
                  </a:schemeClr>
                </a:solidFill>
                <a:hlinkClick r:id="rId6"/>
              </a:rPr>
              <a:t>ru</a:t>
            </a:r>
            <a:endParaRPr lang="ru-RU" sz="1600" dirty="0" smtClean="0">
              <a:solidFill>
                <a:schemeClr val="tx1">
                  <a:lumMod val="95000"/>
                </a:schemeClr>
              </a:solidFill>
            </a:endParaRPr>
          </a:p>
          <a:p>
            <a:pPr lvl="0"/>
            <a:r>
              <a:rPr lang="ru-RU" sz="1600" dirty="0" smtClean="0"/>
              <a:t>Вред курения. / Еременко Е.С. -  М.: «Современная педагогика», 2001</a:t>
            </a:r>
          </a:p>
          <a:p>
            <a:pPr lvl="0"/>
            <a:r>
              <a:rPr lang="ru-RU" sz="1600" dirty="0" smtClean="0"/>
              <a:t>Всё обо всём./ М.: «Слово», 1993.</a:t>
            </a:r>
          </a:p>
          <a:p>
            <a:pPr lvl="0"/>
            <a:r>
              <a:rPr lang="ru-RU" sz="1600" dirty="0" smtClean="0"/>
              <a:t>З. А. </a:t>
            </a:r>
            <a:r>
              <a:rPr lang="ru-RU" sz="1600" dirty="0" err="1" smtClean="0"/>
              <a:t>Ликум</a:t>
            </a:r>
            <a:r>
              <a:rPr lang="ru-RU" sz="1600" dirty="0" smtClean="0"/>
              <a:t>/ М.: «Махаон», 1998.</a:t>
            </a:r>
          </a:p>
          <a:p>
            <a:pPr lvl="0"/>
            <a:r>
              <a:rPr lang="ru-RU" sz="1600" dirty="0" smtClean="0"/>
              <a:t>Курение и молодежь. / Горин А.Г.– Киев, 1999. </a:t>
            </a:r>
          </a:p>
          <a:p>
            <a:pPr lvl="0"/>
            <a:r>
              <a:rPr lang="ru-RU" sz="1600" dirty="0" err="1" smtClean="0"/>
              <a:t>Кэрен</a:t>
            </a:r>
            <a:r>
              <a:rPr lang="ru-RU" sz="1600" dirty="0" smtClean="0"/>
              <a:t> </a:t>
            </a:r>
            <a:r>
              <a:rPr lang="ru-RU" sz="1600" dirty="0" err="1" smtClean="0"/>
              <a:t>Брайант-Моул</a:t>
            </a:r>
            <a:r>
              <a:rPr lang="ru-RU" sz="1600" dirty="0" smtClean="0"/>
              <a:t>/ М.: «Просвещение», 1998.</a:t>
            </a:r>
          </a:p>
          <a:p>
            <a:pPr lvl="0"/>
            <a:r>
              <a:rPr lang="ru-RU" sz="1600" dirty="0" smtClean="0"/>
              <a:t>Новая энциклопедия школьника/т.ред. Татьяна Андреева – М.: «Махаон»,2004.</a:t>
            </a:r>
          </a:p>
          <a:p>
            <a:pPr lvl="0"/>
            <a:r>
              <a:rPr lang="ru-RU" sz="1600" dirty="0" smtClean="0"/>
              <a:t>Первичная профилактика </a:t>
            </a:r>
            <a:r>
              <a:rPr lang="ru-RU" sz="1600" dirty="0" err="1" smtClean="0"/>
              <a:t>табакокурения</a:t>
            </a:r>
            <a:r>
              <a:rPr lang="ru-RU" sz="1600" dirty="0" smtClean="0"/>
              <a:t> среди несовершеннолетних</a:t>
            </a:r>
            <a:r>
              <a:rPr lang="ru-RU" sz="1600" b="1" dirty="0" smtClean="0"/>
              <a:t>. - </a:t>
            </a:r>
            <a:r>
              <a:rPr lang="ru-RU" sz="1600" dirty="0" smtClean="0"/>
              <a:t>Поговорим о курении./</a:t>
            </a:r>
            <a:r>
              <a:rPr lang="ru-RU" sz="1600" dirty="0" err="1" smtClean="0"/>
              <a:t>Ревенко</a:t>
            </a:r>
            <a:r>
              <a:rPr lang="ru-RU" sz="1600" dirty="0" smtClean="0"/>
              <a:t> М. В. - М.: «Твоё время», 2004.</a:t>
            </a:r>
          </a:p>
          <a:p>
            <a:pPr lvl="0"/>
            <a:r>
              <a:rPr lang="ru-RU" sz="1600" dirty="0" err="1" smtClean="0"/>
              <a:t>Табакокурение</a:t>
            </a:r>
            <a:r>
              <a:rPr lang="ru-RU" sz="1600" dirty="0" smtClean="0"/>
              <a:t>./ Васильченко Е.А. . – М 2000.</a:t>
            </a:r>
          </a:p>
          <a:p>
            <a:pPr lvl="0"/>
            <a:r>
              <a:rPr lang="ru-RU" sz="1600" dirty="0" smtClean="0"/>
              <a:t>Хочу всё знать!/Большая иллюстрированная энциклопедия интеллекта/А.Зыкова, К. </a:t>
            </a:r>
            <a:r>
              <a:rPr lang="ru-RU" sz="1600" dirty="0" err="1" smtClean="0"/>
              <a:t>Молькова</a:t>
            </a:r>
            <a:r>
              <a:rPr lang="ru-RU" sz="1600" dirty="0" smtClean="0"/>
              <a:t>, О. Озерова – «</a:t>
            </a:r>
            <a:r>
              <a:rPr lang="ru-RU" sz="1600" dirty="0" err="1" smtClean="0"/>
              <a:t>Эксмо</a:t>
            </a:r>
            <a:r>
              <a:rPr lang="ru-RU" sz="1600" dirty="0" smtClean="0"/>
              <a:t>»,2006 – 440с.,ил.</a:t>
            </a:r>
          </a:p>
          <a:p>
            <a:pPr lvl="0"/>
            <a:r>
              <a:rPr lang="ru-RU" sz="1600" dirty="0" smtClean="0"/>
              <a:t>Школьнику о вреде алкоголя и курения. - Энциклопедия географических открытий./</a:t>
            </a:r>
            <a:r>
              <a:rPr lang="ru-RU" sz="1600" dirty="0" err="1" smtClean="0"/>
              <a:t>Ягодинский</a:t>
            </a:r>
            <a:r>
              <a:rPr lang="ru-RU" sz="1600" dirty="0" smtClean="0"/>
              <a:t> Н. В. - М.: «Просвещение», 1998.</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0042"/>
            <a:ext cx="8229600" cy="868346"/>
          </a:xfrm>
        </p:spPr>
        <p:txBody>
          <a:bodyPr>
            <a:noAutofit/>
          </a:bodyPr>
          <a:lstStyle/>
          <a:p>
            <a:pPr marL="484632" fontAlgn="auto">
              <a:spcAft>
                <a:spcPts val="0"/>
              </a:spcAft>
              <a:defRPr/>
            </a:pPr>
            <a:r>
              <a:rPr lang="ru-RU" dirty="0" smtClean="0">
                <a:solidFill>
                  <a:schemeClr val="accent2"/>
                </a:solidFill>
                <a:effectLst>
                  <a:outerShdw blurRad="38100" dist="38100" dir="2700000" algn="tl">
                    <a:srgbClr val="000000">
                      <a:alpha val="43137"/>
                    </a:srgbClr>
                  </a:outerShdw>
                </a:effectLst>
                <a:latin typeface="a_LCDNova" pitchFamily="34" charset="-52"/>
              </a:rPr>
              <a:t>Цель</a:t>
            </a:r>
            <a:r>
              <a:rPr lang="ru-RU" dirty="0" smtClean="0">
                <a:solidFill>
                  <a:srgbClr val="FF0000"/>
                </a:solidFill>
                <a:effectLst>
                  <a:outerShdw blurRad="38100" dist="38100" dir="2700000" algn="tl">
                    <a:srgbClr val="000000">
                      <a:alpha val="43137"/>
                    </a:srgbClr>
                  </a:outerShdw>
                </a:effectLst>
                <a:latin typeface="a_LCDNova" pitchFamily="34" charset="-52"/>
              </a:rPr>
              <a:t> </a:t>
            </a:r>
            <a:r>
              <a:rPr lang="ru-RU" dirty="0" smtClean="0">
                <a:solidFill>
                  <a:schemeClr val="accent2"/>
                </a:solidFill>
                <a:effectLst>
                  <a:outerShdw blurRad="38100" dist="38100" dir="2700000" algn="tl">
                    <a:srgbClr val="000000">
                      <a:alpha val="43137"/>
                    </a:srgbClr>
                  </a:outerShdw>
                </a:effectLst>
                <a:latin typeface="a_LCDNova" pitchFamily="34" charset="-52"/>
              </a:rPr>
              <a:t>исследования</a:t>
            </a:r>
            <a:r>
              <a:rPr lang="ru-RU" dirty="0" smtClean="0">
                <a:solidFill>
                  <a:srgbClr val="FF0000"/>
                </a:solidFill>
                <a:effectLst>
                  <a:outerShdw blurRad="38100" dist="38100" dir="2700000" algn="tl">
                    <a:srgbClr val="000000">
                      <a:alpha val="43137"/>
                    </a:srgbClr>
                  </a:outerShdw>
                </a:effectLst>
                <a:latin typeface="a_LCDNova" pitchFamily="34" charset="-52"/>
              </a:rPr>
              <a:t>:</a:t>
            </a:r>
            <a:br>
              <a:rPr lang="ru-RU" dirty="0" smtClean="0">
                <a:solidFill>
                  <a:srgbClr val="FF0000"/>
                </a:solidFill>
                <a:effectLst>
                  <a:outerShdw blurRad="38100" dist="38100" dir="2700000" algn="tl">
                    <a:srgbClr val="000000">
                      <a:alpha val="43137"/>
                    </a:srgbClr>
                  </a:outerShdw>
                </a:effectLst>
                <a:latin typeface="a_LCDNova" pitchFamily="34" charset="-52"/>
              </a:rPr>
            </a:br>
            <a:endParaRPr lang="ru-RU" dirty="0">
              <a:solidFill>
                <a:srgbClr val="FF0000"/>
              </a:solidFill>
              <a:effectLst>
                <a:outerShdw blurRad="38100" dist="38100" dir="2700000" algn="tl">
                  <a:srgbClr val="000000">
                    <a:alpha val="43137"/>
                  </a:srgbClr>
                </a:outerShdw>
              </a:effectLst>
              <a:latin typeface="a_LCDNova" pitchFamily="34" charset="-52"/>
            </a:endParaRPr>
          </a:p>
        </p:txBody>
      </p:sp>
      <p:sp>
        <p:nvSpPr>
          <p:cNvPr id="3" name="Содержимое 2"/>
          <p:cNvSpPr>
            <a:spLocks noGrp="1"/>
          </p:cNvSpPr>
          <p:nvPr>
            <p:ph idx="1"/>
          </p:nvPr>
        </p:nvSpPr>
        <p:spPr>
          <a:xfrm>
            <a:off x="428625" y="1143000"/>
            <a:ext cx="8229600" cy="971550"/>
          </a:xfrm>
        </p:spPr>
        <p:txBody>
          <a:bodyPr>
            <a:normAutofit lnSpcReduction="10000"/>
          </a:bodyPr>
          <a:lstStyle/>
          <a:p>
            <a:pPr marL="448056" indent="-384048" fontAlgn="auto">
              <a:spcAft>
                <a:spcPts val="0"/>
              </a:spcAft>
              <a:buFont typeface="Wingdings 2"/>
              <a:buChar char=""/>
              <a:defRPr/>
            </a:pPr>
            <a:r>
              <a:rPr lang="ru-RU" b="1" dirty="0" smtClean="0"/>
              <a:t>Изучить и доказать, что курение вредит здоровью.</a:t>
            </a:r>
            <a:endParaRPr lang="ru-RU" b="1" dirty="0"/>
          </a:p>
        </p:txBody>
      </p:sp>
      <p:sp>
        <p:nvSpPr>
          <p:cNvPr id="4" name="TextBox 3"/>
          <p:cNvSpPr txBox="1"/>
          <p:nvPr/>
        </p:nvSpPr>
        <p:spPr>
          <a:xfrm>
            <a:off x="1143000" y="2214563"/>
            <a:ext cx="6215063" cy="769441"/>
          </a:xfrm>
          <a:prstGeom prst="rect">
            <a:avLst/>
          </a:prstGeom>
          <a:noFill/>
        </p:spPr>
        <p:txBody>
          <a:bodyPr>
            <a:spAutoFit/>
          </a:bodyPr>
          <a:lstStyle/>
          <a:p>
            <a:pPr fontAlgn="auto">
              <a:spcBef>
                <a:spcPts val="0"/>
              </a:spcBef>
              <a:spcAft>
                <a:spcPts val="0"/>
              </a:spcAft>
              <a:defRPr/>
            </a:pPr>
            <a:r>
              <a:rPr lang="ru-RU" sz="3200" dirty="0">
                <a:solidFill>
                  <a:schemeClr val="accent2"/>
                </a:solidFill>
                <a:effectLst>
                  <a:outerShdw blurRad="38100" dist="38100" dir="2700000" algn="tl">
                    <a:srgbClr val="000000">
                      <a:alpha val="43137"/>
                    </a:srgbClr>
                  </a:outerShdw>
                </a:effectLst>
                <a:latin typeface="a_LCDNova" pitchFamily="34" charset="-52"/>
                <a:cs typeface="+mn-cs"/>
              </a:rPr>
              <a:t>ЗАДАЧИ ИССЛЕДОВАНИЯ</a:t>
            </a:r>
            <a:r>
              <a:rPr lang="ru-RU" sz="4400" dirty="0">
                <a:solidFill>
                  <a:schemeClr val="accent2"/>
                </a:solidFill>
                <a:effectLst>
                  <a:outerShdw blurRad="38100" dist="38100" dir="2700000" algn="tl">
                    <a:srgbClr val="000000">
                      <a:alpha val="43137"/>
                    </a:srgbClr>
                  </a:outerShdw>
                </a:effectLst>
                <a:latin typeface="a_LCDNova" pitchFamily="34" charset="-52"/>
                <a:cs typeface="+mn-cs"/>
              </a:rPr>
              <a:t>:</a:t>
            </a:r>
          </a:p>
        </p:txBody>
      </p:sp>
      <p:sp>
        <p:nvSpPr>
          <p:cNvPr id="15364" name="Прямоугольник 6"/>
          <p:cNvSpPr>
            <a:spLocks noChangeArrowheads="1"/>
          </p:cNvSpPr>
          <p:nvPr/>
        </p:nvSpPr>
        <p:spPr bwMode="auto">
          <a:xfrm>
            <a:off x="642938" y="3071813"/>
            <a:ext cx="8143875" cy="4524315"/>
          </a:xfrm>
          <a:prstGeom prst="rect">
            <a:avLst/>
          </a:prstGeom>
          <a:noFill/>
          <a:ln w="9525">
            <a:noFill/>
            <a:miter lim="800000"/>
            <a:headEnd/>
            <a:tailEnd/>
          </a:ln>
        </p:spPr>
        <p:txBody>
          <a:bodyPr>
            <a:spAutoFit/>
          </a:bodyPr>
          <a:lstStyle/>
          <a:p>
            <a:pPr lvl="0">
              <a:buFont typeface="Arial" charset="0"/>
              <a:buChar char="•"/>
            </a:pPr>
            <a:r>
              <a:rPr lang="ru-RU" sz="3200" dirty="0">
                <a:latin typeface="Century Gothic" pitchFamily="34" charset="0"/>
              </a:rPr>
              <a:t> </a:t>
            </a:r>
            <a:r>
              <a:rPr lang="ru-RU" sz="3200" b="1" dirty="0" smtClean="0"/>
              <a:t>Наглядно показать, что образуется после одной выкуренной сигареты.</a:t>
            </a:r>
          </a:p>
          <a:p>
            <a:pPr>
              <a:buFont typeface="Arial" charset="0"/>
              <a:buChar char="•"/>
            </a:pPr>
            <a:r>
              <a:rPr lang="ru-RU" sz="3200" b="1" dirty="0" smtClean="0">
                <a:latin typeface="Century Gothic" pitchFamily="34" charset="0"/>
              </a:rPr>
              <a:t>Привлечь </a:t>
            </a:r>
            <a:r>
              <a:rPr lang="ru-RU" sz="3200" b="1" dirty="0">
                <a:latin typeface="Century Gothic" pitchFamily="34" charset="0"/>
              </a:rPr>
              <a:t>внимание подрастающего поколения к проблеме курения. </a:t>
            </a:r>
          </a:p>
          <a:p>
            <a:pPr>
              <a:buFont typeface="Arial" charset="0"/>
              <a:buChar char="•"/>
            </a:pPr>
            <a:r>
              <a:rPr lang="ru-RU" sz="3200" b="1" dirty="0">
                <a:latin typeface="Century Gothic" pitchFamily="34" charset="0"/>
              </a:rPr>
              <a:t> Рассказать о вреде курения.</a:t>
            </a:r>
          </a:p>
          <a:p>
            <a:pPr>
              <a:buFont typeface="Arial" charset="0"/>
              <a:buChar char="•"/>
            </a:pPr>
            <a:r>
              <a:rPr lang="ru-RU" sz="3200" b="1" dirty="0">
                <a:latin typeface="Century Gothic" pitchFamily="34" charset="0"/>
              </a:rPr>
              <a:t> Внести свой вклад в борьбу с курением.</a:t>
            </a:r>
          </a:p>
          <a:p>
            <a:pPr algn="ctr"/>
            <a:endParaRPr lang="ru-RU" sz="3200" i="1" dirty="0">
              <a:solidFill>
                <a:schemeClr val="bg1"/>
              </a:solidFill>
              <a:latin typeface="Century Gothic" pitchFamily="34" charset="0"/>
            </a:endParaRPr>
          </a:p>
          <a:p>
            <a:pPr>
              <a:buFont typeface="Arial" charset="0"/>
              <a:buChar char="•"/>
            </a:pPr>
            <a:endParaRPr lang="ru-RU" sz="3200" dirty="0">
              <a:latin typeface="Century Gothic"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399032"/>
          </a:xfrm>
        </p:spPr>
        <p:txBody>
          <a:bodyPr/>
          <a:lstStyle/>
          <a:p>
            <a:pPr marL="484632" fontAlgn="auto">
              <a:spcAft>
                <a:spcPts val="0"/>
              </a:spcAft>
              <a:defRPr/>
            </a:pPr>
            <a:r>
              <a:rPr lang="ru-RU" dirty="0" smtClean="0">
                <a:solidFill>
                  <a:schemeClr val="accent2"/>
                </a:solidFill>
                <a:latin typeface="a_LCDNova" pitchFamily="34" charset="-52"/>
              </a:rPr>
              <a:t>ГИПОТЕЗА:</a:t>
            </a:r>
            <a:endParaRPr lang="ru-RU" dirty="0">
              <a:solidFill>
                <a:schemeClr val="accent2"/>
              </a:solidFill>
              <a:latin typeface="a_LCDNova" pitchFamily="34" charset="-52"/>
            </a:endParaRPr>
          </a:p>
        </p:txBody>
      </p:sp>
      <p:sp>
        <p:nvSpPr>
          <p:cNvPr id="16386" name="Содержимое 2"/>
          <p:cNvSpPr>
            <a:spLocks noGrp="1"/>
          </p:cNvSpPr>
          <p:nvPr>
            <p:ph idx="1"/>
          </p:nvPr>
        </p:nvSpPr>
        <p:spPr>
          <a:xfrm>
            <a:off x="285750" y="1357313"/>
            <a:ext cx="8229600" cy="4572000"/>
          </a:xfrm>
        </p:spPr>
        <p:txBody>
          <a:bodyPr/>
          <a:lstStyle/>
          <a:p>
            <a:r>
              <a:rPr lang="ru-RU" b="1" dirty="0" smtClean="0"/>
              <a:t>Курение является основной причиной рака легких, гортани, полости рта, глотки и пищевода, и является одной из причин в развитии рака мочевого пузыря, поджелудочной железы, матки, почек, желудка. Вызванные заболевания обуславливаются присутствием сильных отравляющих веществ в табаке.</a:t>
            </a:r>
          </a:p>
          <a:p>
            <a:endParaRPr lang="ru-RU" dirty="0" smtClean="0"/>
          </a:p>
        </p:txBody>
      </p:sp>
      <p:pic>
        <p:nvPicPr>
          <p:cNvPr id="16387" name="Рисунок 3" descr="lungs.jpg"/>
          <p:cNvPicPr>
            <a:picLocks noChangeAspect="1"/>
          </p:cNvPicPr>
          <p:nvPr/>
        </p:nvPicPr>
        <p:blipFill>
          <a:blip r:embed="rId3"/>
          <a:srcRect l="3218" t="9016" r="3218" b="26947"/>
          <a:stretch>
            <a:fillRect/>
          </a:stretch>
        </p:blipFill>
        <p:spPr bwMode="auto">
          <a:xfrm>
            <a:off x="5429250" y="5072063"/>
            <a:ext cx="2628900" cy="1643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686800" cy="1399032"/>
          </a:xfrm>
        </p:spPr>
        <p:txBody>
          <a:bodyPr>
            <a:normAutofit fontScale="90000"/>
          </a:bodyPr>
          <a:lstStyle/>
          <a:p>
            <a:pPr marL="484632" fontAlgn="auto">
              <a:spcAft>
                <a:spcPts val="0"/>
              </a:spcAft>
              <a:defRPr/>
            </a:pPr>
            <a:r>
              <a:rPr lang="ru-RU" sz="4700" dirty="0" smtClean="0">
                <a:solidFill>
                  <a:schemeClr val="accent2"/>
                </a:solidFill>
                <a:latin typeface="a_LCDNova" pitchFamily="34" charset="-52"/>
              </a:rPr>
              <a:t>Методы и средства исследования</a:t>
            </a:r>
            <a: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dirty="0">
              <a:solidFill>
                <a:schemeClr val="accent2"/>
              </a:solidFill>
              <a:latin typeface="a_LCDNova" pitchFamily="34" charset="-52"/>
            </a:endParaRPr>
          </a:p>
        </p:txBody>
      </p:sp>
      <p:sp>
        <p:nvSpPr>
          <p:cNvPr id="17410" name="Содержимое 2"/>
          <p:cNvSpPr>
            <a:spLocks noGrp="1"/>
          </p:cNvSpPr>
          <p:nvPr>
            <p:ph idx="1"/>
          </p:nvPr>
        </p:nvSpPr>
        <p:spPr>
          <a:xfrm>
            <a:off x="457200" y="1882775"/>
            <a:ext cx="6829425" cy="2189163"/>
          </a:xfrm>
        </p:spPr>
        <p:txBody>
          <a:bodyPr/>
          <a:lstStyle/>
          <a:p>
            <a:r>
              <a:rPr lang="ru-RU" b="1" dirty="0" smtClean="0"/>
              <a:t>Эксперимент</a:t>
            </a:r>
          </a:p>
          <a:p>
            <a:r>
              <a:rPr lang="ru-RU" b="1" dirty="0" smtClean="0"/>
              <a:t> Наблюдение</a:t>
            </a:r>
          </a:p>
          <a:p>
            <a:r>
              <a:rPr lang="ru-RU" b="1" dirty="0" smtClean="0"/>
              <a:t>Социологический опрос</a:t>
            </a:r>
          </a:p>
          <a:p>
            <a:endParaRPr lang="ru-RU" dirty="0" smtClean="0"/>
          </a:p>
        </p:txBody>
      </p:sp>
      <p:pic>
        <p:nvPicPr>
          <p:cNvPr id="17411" name="Рисунок 3" descr="himik-provodit-laboratornyi-opyt-0003128025-preview.jpg"/>
          <p:cNvPicPr>
            <a:picLocks noChangeAspect="1"/>
          </p:cNvPicPr>
          <p:nvPr/>
        </p:nvPicPr>
        <p:blipFill>
          <a:blip r:embed="rId3"/>
          <a:srcRect l="3125" t="8041" r="10938" b="15909"/>
          <a:stretch>
            <a:fillRect/>
          </a:stretch>
        </p:blipFill>
        <p:spPr bwMode="auto">
          <a:xfrm>
            <a:off x="571500" y="4000500"/>
            <a:ext cx="2492375" cy="1643063"/>
          </a:xfrm>
          <a:prstGeom prst="rect">
            <a:avLst/>
          </a:prstGeom>
          <a:noFill/>
          <a:ln w="9525">
            <a:noFill/>
            <a:miter lim="800000"/>
            <a:headEnd/>
            <a:tailEnd/>
          </a:ln>
        </p:spPr>
      </p:pic>
      <p:pic>
        <p:nvPicPr>
          <p:cNvPr id="17412" name="Рисунок 4" descr="best-binoculars.png"/>
          <p:cNvPicPr>
            <a:picLocks noChangeAspect="1"/>
          </p:cNvPicPr>
          <p:nvPr/>
        </p:nvPicPr>
        <p:blipFill>
          <a:blip r:embed="rId4"/>
          <a:srcRect/>
          <a:stretch>
            <a:fillRect/>
          </a:stretch>
        </p:blipFill>
        <p:spPr bwMode="auto">
          <a:xfrm>
            <a:off x="3286125" y="4000500"/>
            <a:ext cx="2519363" cy="1670050"/>
          </a:xfrm>
          <a:prstGeom prst="rect">
            <a:avLst/>
          </a:prstGeom>
          <a:noFill/>
          <a:ln w="9525">
            <a:noFill/>
            <a:miter lim="800000"/>
            <a:headEnd/>
            <a:tailEnd/>
          </a:ln>
        </p:spPr>
      </p:pic>
      <p:pic>
        <p:nvPicPr>
          <p:cNvPr id="17413" name="Рисунок 5" descr="survey.jpg"/>
          <p:cNvPicPr>
            <a:picLocks noChangeAspect="1"/>
          </p:cNvPicPr>
          <p:nvPr/>
        </p:nvPicPr>
        <p:blipFill>
          <a:blip r:embed="rId5"/>
          <a:srcRect/>
          <a:stretch>
            <a:fillRect/>
          </a:stretch>
        </p:blipFill>
        <p:spPr bwMode="auto">
          <a:xfrm>
            <a:off x="6072188" y="4000500"/>
            <a:ext cx="1857375" cy="164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484632" fontAlgn="auto">
              <a:spcAft>
                <a:spcPts val="0"/>
              </a:spcAft>
              <a:defRPr/>
            </a:pPr>
            <a:r>
              <a:rPr lang="ru-RU" dirty="0" smtClean="0">
                <a:solidFill>
                  <a:schemeClr val="accent2"/>
                </a:solidFill>
                <a:latin typeface="a_LCDNova" pitchFamily="34" charset="-52"/>
              </a:rPr>
              <a:t>Ход работы:</a:t>
            </a:r>
            <a:r>
              <a:rPr lang="ru-RU"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ru-RU"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ru-RU" dirty="0">
              <a:solidFill>
                <a:schemeClr val="accent2"/>
              </a:solidFill>
              <a:latin typeface="a_LCDNova" pitchFamily="34" charset="-52"/>
            </a:endParaRPr>
          </a:p>
        </p:txBody>
      </p:sp>
      <p:sp>
        <p:nvSpPr>
          <p:cNvPr id="18434" name="Содержимое 2"/>
          <p:cNvSpPr>
            <a:spLocks noGrp="1"/>
          </p:cNvSpPr>
          <p:nvPr>
            <p:ph idx="1"/>
          </p:nvPr>
        </p:nvSpPr>
        <p:spPr>
          <a:xfrm>
            <a:off x="357188" y="1000125"/>
            <a:ext cx="8229600" cy="3857625"/>
          </a:xfrm>
        </p:spPr>
        <p:txBody>
          <a:bodyPr/>
          <a:lstStyle/>
          <a:p>
            <a:r>
              <a:rPr lang="ru-RU" b="1" dirty="0" smtClean="0"/>
              <a:t>Для опыта нам понадобятся резиновая груша, стеклянная трубка, кусок резинового шланга и вата. На фото представлен изготовленный прибор. В середину трубки забьем вату, зажжем сигарету и сожмем грушу. Груша будет медленно распрямляться и просасывать дым через трубку.</a:t>
            </a:r>
          </a:p>
        </p:txBody>
      </p:sp>
      <p:pic>
        <p:nvPicPr>
          <p:cNvPr id="18435" name="Picture 2" descr="C:\Documents and Settings\Оля\Рабочий стол\Новая папка\27-2.jpg"/>
          <p:cNvPicPr>
            <a:picLocks noChangeAspect="1" noChangeArrowheads="1"/>
          </p:cNvPicPr>
          <p:nvPr/>
        </p:nvPicPr>
        <p:blipFill>
          <a:blip r:embed="rId3"/>
          <a:srcRect/>
          <a:stretch>
            <a:fillRect/>
          </a:stretch>
        </p:blipFill>
        <p:spPr bwMode="auto">
          <a:xfrm>
            <a:off x="857250" y="4714875"/>
            <a:ext cx="3500438" cy="1884363"/>
          </a:xfrm>
          <a:prstGeom prst="rect">
            <a:avLst/>
          </a:prstGeom>
          <a:noFill/>
          <a:ln w="9525">
            <a:noFill/>
            <a:miter lim="800000"/>
            <a:headEnd/>
            <a:tailEnd/>
          </a:ln>
        </p:spPr>
      </p:pic>
      <p:pic>
        <p:nvPicPr>
          <p:cNvPr id="18436" name="Picture 4" descr="C:\Documents and Settings\Оля\Рабочий стол\Новая папка (2)\SDC12055.JPG"/>
          <p:cNvPicPr>
            <a:picLocks noChangeAspect="1" noChangeArrowheads="1"/>
          </p:cNvPicPr>
          <p:nvPr/>
        </p:nvPicPr>
        <p:blipFill>
          <a:blip r:embed="rId4"/>
          <a:srcRect/>
          <a:stretch>
            <a:fillRect/>
          </a:stretch>
        </p:blipFill>
        <p:spPr bwMode="auto">
          <a:xfrm>
            <a:off x="4643438" y="4714875"/>
            <a:ext cx="3630612" cy="1900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Documents and Settings\Оля\Рабочий стол\Новая папка (2)\SDC12052.JPG"/>
          <p:cNvPicPr>
            <a:picLocks noChangeAspect="1" noChangeArrowheads="1"/>
          </p:cNvPicPr>
          <p:nvPr/>
        </p:nvPicPr>
        <p:blipFill>
          <a:blip r:embed="rId3"/>
          <a:srcRect/>
          <a:stretch>
            <a:fillRect/>
          </a:stretch>
        </p:blipFill>
        <p:spPr bwMode="auto">
          <a:xfrm>
            <a:off x="5286375" y="4500563"/>
            <a:ext cx="2978150" cy="1957387"/>
          </a:xfrm>
          <a:prstGeom prst="rect">
            <a:avLst/>
          </a:prstGeom>
          <a:noFill/>
          <a:ln w="9525">
            <a:noFill/>
            <a:miter lim="800000"/>
            <a:headEnd/>
            <a:tailEnd/>
          </a:ln>
        </p:spPr>
      </p:pic>
      <p:sp>
        <p:nvSpPr>
          <p:cNvPr id="19458" name="Содержимое 2"/>
          <p:cNvSpPr>
            <a:spLocks noGrp="1"/>
          </p:cNvSpPr>
          <p:nvPr>
            <p:ph idx="1"/>
          </p:nvPr>
        </p:nvSpPr>
        <p:spPr>
          <a:xfrm>
            <a:off x="357188" y="428625"/>
            <a:ext cx="8229600" cy="3357563"/>
          </a:xfrm>
        </p:spPr>
        <p:txBody>
          <a:bodyPr/>
          <a:lstStyle/>
          <a:p>
            <a:r>
              <a:rPr lang="ru-RU" b="1" dirty="0" smtClean="0"/>
              <a:t>Продукты горения соберутся на вате и она постепенно пожелтеет. Когда груша заполнится, выпустим дым через специально проделанное отверстие и вновь повторим проделанное.</a:t>
            </a:r>
          </a:p>
        </p:txBody>
      </p:sp>
      <p:pic>
        <p:nvPicPr>
          <p:cNvPr id="4" name="Picture 2" descr="C:\Documents and Settings\Оля\Рабочий стол\Новая папка (2)\Копия SDC12042.JPG"/>
          <p:cNvPicPr>
            <a:picLocks noChangeAspect="1" noChangeArrowheads="1"/>
          </p:cNvPicPr>
          <p:nvPr/>
        </p:nvPicPr>
        <p:blipFill>
          <a:blip r:embed="rId4"/>
          <a:srcRect/>
          <a:stretch>
            <a:fillRect/>
          </a:stretch>
        </p:blipFill>
        <p:spPr bwMode="auto">
          <a:xfrm>
            <a:off x="500063" y="4214813"/>
            <a:ext cx="2860675" cy="2143125"/>
          </a:xfrm>
          <a:prstGeom prst="rect">
            <a:avLst/>
          </a:prstGeom>
          <a:noFill/>
          <a:ln w="9525">
            <a:noFill/>
            <a:miter lim="800000"/>
            <a:headEnd/>
            <a:tailEnd/>
          </a:ln>
        </p:spPr>
      </p:pic>
      <p:pic>
        <p:nvPicPr>
          <p:cNvPr id="5" name="Picture 3" descr="C:\Documents and Settings\Оля\Рабочий стол\Новая папка (2)\Копия SDC12044.JPG"/>
          <p:cNvPicPr>
            <a:picLocks noChangeAspect="1" noChangeArrowheads="1"/>
          </p:cNvPicPr>
          <p:nvPr/>
        </p:nvPicPr>
        <p:blipFill>
          <a:blip r:embed="rId5"/>
          <a:srcRect/>
          <a:stretch>
            <a:fillRect/>
          </a:stretch>
        </p:blipFill>
        <p:spPr bwMode="auto">
          <a:xfrm>
            <a:off x="3071813" y="3214688"/>
            <a:ext cx="2857500" cy="20907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2"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Scale>
                                      <p:cBhvr>
                                        <p:cTn id="2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6"/>
                                        </p:tgtEl>
                                        <p:attrNameLst>
                                          <p:attrName>ppt_x</p:attrName>
                                          <p:attrName>ppt_y</p:attrName>
                                        </p:attrNameLst>
                                      </p:cBhvr>
                                    </p:animMotion>
                                    <p:animEffect transition="in" filter="fade">
                                      <p:cBhvr>
                                        <p:cTn id="2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2"/>
          <p:cNvSpPr>
            <a:spLocks noGrp="1"/>
          </p:cNvSpPr>
          <p:nvPr>
            <p:ph idx="1"/>
          </p:nvPr>
        </p:nvSpPr>
        <p:spPr>
          <a:xfrm>
            <a:off x="214313" y="214313"/>
            <a:ext cx="8643937" cy="4000500"/>
          </a:xfrm>
        </p:spPr>
        <p:txBody>
          <a:bodyPr/>
          <a:lstStyle/>
          <a:p>
            <a:r>
              <a:rPr lang="ru-RU" b="1" dirty="0" smtClean="0"/>
              <a:t>Несмотря на фильтр и ватную преграду, в дыме остается много смолы. Это можно проверить с помощью фильтровальной бумаги. Наполненную дымом грушу плотно прижмем к бумаге и  выдавим содержимое.  Продукты горения табака конденсируются на бумаге в виде темно-коричневой кляксы.</a:t>
            </a:r>
          </a:p>
        </p:txBody>
      </p:sp>
      <p:pic>
        <p:nvPicPr>
          <p:cNvPr id="20482" name="Picture 3" descr="C:\Documents and Settings\Оля\Рабочий стол\Новая папка (2)\Копия SDC12051.JPG"/>
          <p:cNvPicPr>
            <a:picLocks noChangeAspect="1" noChangeArrowheads="1"/>
          </p:cNvPicPr>
          <p:nvPr/>
        </p:nvPicPr>
        <p:blipFill>
          <a:blip r:embed="rId3"/>
          <a:srcRect/>
          <a:stretch>
            <a:fillRect/>
          </a:stretch>
        </p:blipFill>
        <p:spPr bwMode="auto">
          <a:xfrm>
            <a:off x="5214938" y="4214813"/>
            <a:ext cx="3143250" cy="2357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67494"/>
            <a:ext cx="8643998" cy="1589870"/>
          </a:xfrm>
        </p:spPr>
        <p:txBody>
          <a:bodyPr/>
          <a:lstStyle/>
          <a:p>
            <a:pPr marL="484632" fontAlgn="auto">
              <a:spcAft>
                <a:spcPts val="0"/>
              </a:spcAft>
              <a:defRPr/>
            </a:pPr>
            <a:r>
              <a:rPr lang="ru-RU" dirty="0" smtClean="0">
                <a:solidFill>
                  <a:schemeClr val="accent2"/>
                </a:solidFill>
                <a:effectLst>
                  <a:outerShdw blurRad="38100" dist="38100" dir="2700000" algn="tl">
                    <a:srgbClr val="000000">
                      <a:alpha val="43137"/>
                    </a:srgbClr>
                  </a:outerShdw>
                </a:effectLst>
                <a:latin typeface="a_LCDNova" pitchFamily="34" charset="-52"/>
              </a:rPr>
              <a:t>ХИМИЧЕСКИЙ Состав табачного дыма </a:t>
            </a:r>
            <a:endParaRPr lang="ru-RU" dirty="0">
              <a:solidFill>
                <a:schemeClr val="accent2"/>
              </a:solidFill>
              <a:effectLst>
                <a:outerShdw blurRad="38100" dist="38100" dir="2700000" algn="tl">
                  <a:srgbClr val="000000">
                    <a:alpha val="43137"/>
                  </a:srgbClr>
                </a:outerShdw>
              </a:effectLst>
              <a:latin typeface="a_LCDNova" pitchFamily="34" charset="-52"/>
            </a:endParaRPr>
          </a:p>
        </p:txBody>
      </p:sp>
      <p:pic>
        <p:nvPicPr>
          <p:cNvPr id="21506" name="Picture 2" descr="C:\Documents and Settings\Оля\Рабочий стол\Новая папка\36182041.jpg"/>
          <p:cNvPicPr>
            <a:picLocks noGrp="1" noChangeAspect="1" noChangeArrowheads="1"/>
          </p:cNvPicPr>
          <p:nvPr>
            <p:ph idx="1"/>
          </p:nvPr>
        </p:nvPicPr>
        <p:blipFill>
          <a:blip r:embed="rId3"/>
          <a:stretch>
            <a:fillRect/>
          </a:stretch>
        </p:blipFill>
        <p:spPr>
          <a:xfrm>
            <a:off x="1728716" y="1882775"/>
            <a:ext cx="5686567" cy="45720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215</TotalTime>
  <Words>1149</Words>
  <PresentationFormat>Экран (4:3)</PresentationFormat>
  <Paragraphs>142</Paragraphs>
  <Slides>23</Slides>
  <Notes>18</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Яркая</vt:lpstr>
      <vt:lpstr>      Научно-Исследовательская работа </vt:lpstr>
      <vt:lpstr>Актуальность проблемы</vt:lpstr>
      <vt:lpstr>Цель исследования: </vt:lpstr>
      <vt:lpstr>ГИПОТЕЗА:</vt:lpstr>
      <vt:lpstr>Методы и средства исследования </vt:lpstr>
      <vt:lpstr>Ход работы: </vt:lpstr>
      <vt:lpstr>Слайд 7</vt:lpstr>
      <vt:lpstr>Слайд 8</vt:lpstr>
      <vt:lpstr>ХИМИЧЕСКИЙ Состав табачного дыма </vt:lpstr>
      <vt:lpstr> Смола </vt:lpstr>
      <vt:lpstr>Никотин (S)-3-(1-метил-2-пирроли динил) пиридин С10H14N2 </vt:lpstr>
      <vt:lpstr>Угарный газ</vt:lpstr>
      <vt:lpstr>Металлы </vt:lpstr>
      <vt:lpstr>Оксиды азота</vt:lpstr>
      <vt:lpstr>Радиоактивные элементы</vt:lpstr>
      <vt:lpstr>статистика </vt:lpstr>
      <vt:lpstr>Слайд 17</vt:lpstr>
      <vt:lpstr>Наши листовки</vt:lpstr>
      <vt:lpstr>Наши листовки</vt:lpstr>
      <vt:lpstr>Вывод: </vt:lpstr>
      <vt:lpstr>Федеральный закон </vt:lpstr>
      <vt:lpstr>Слайд 22</vt:lpstr>
      <vt:lpstr>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Научно-Исследовательская работа </dc:title>
  <dc:creator>Моё</dc:creator>
  <cp:lastModifiedBy>Нурия Нурисламовна</cp:lastModifiedBy>
  <cp:revision>21</cp:revision>
  <dcterms:created xsi:type="dcterms:W3CDTF">2013-02-17T16:31:59Z</dcterms:created>
  <dcterms:modified xsi:type="dcterms:W3CDTF">2013-04-20T05:00:40Z</dcterms:modified>
</cp:coreProperties>
</file>