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26"/>
  </p:notesMasterIdLst>
  <p:sldIdLst>
    <p:sldId id="291" r:id="rId2"/>
    <p:sldId id="256" r:id="rId3"/>
    <p:sldId id="294" r:id="rId4"/>
    <p:sldId id="285" r:id="rId5"/>
    <p:sldId id="276" r:id="rId6"/>
    <p:sldId id="281" r:id="rId7"/>
    <p:sldId id="277" r:id="rId8"/>
    <p:sldId id="278" r:id="rId9"/>
    <p:sldId id="279" r:id="rId10"/>
    <p:sldId id="265" r:id="rId11"/>
    <p:sldId id="288" r:id="rId12"/>
    <p:sldId id="290" r:id="rId13"/>
    <p:sldId id="298" r:id="rId14"/>
    <p:sldId id="282" r:id="rId15"/>
    <p:sldId id="283" r:id="rId16"/>
    <p:sldId id="300" r:id="rId17"/>
    <p:sldId id="287" r:id="rId18"/>
    <p:sldId id="284" r:id="rId19"/>
    <p:sldId id="301" r:id="rId20"/>
    <p:sldId id="296" r:id="rId21"/>
    <p:sldId id="292" r:id="rId22"/>
    <p:sldId id="293" r:id="rId23"/>
    <p:sldId id="295" r:id="rId24"/>
    <p:sldId id="289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6248" autoAdjust="0"/>
    <p:restoredTop sz="94654" autoAdjust="0"/>
  </p:normalViewPr>
  <p:slideViewPr>
    <p:cSldViewPr>
      <p:cViewPr varScale="1">
        <p:scale>
          <a:sx n="100" d="100"/>
          <a:sy n="100" d="100"/>
        </p:scale>
        <p:origin x="-270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02149FC-35CC-4A66-A429-4B1B942481B8}" type="datetimeFigureOut">
              <a:rPr lang="ru-RU" smtClean="0"/>
              <a:pPr/>
              <a:t>27.11.2014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BC9A382-2250-4AA7-A0C6-0F869A797B8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16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7A01FE7A-5726-468F-A42C-C3D6E3E2749C}" type="slidenum">
              <a:rPr lang="ru-RU" smtClean="0"/>
              <a:pPr/>
              <a:t>1</a:t>
            </a:fld>
            <a:endParaRPr lang="ru-RU" smtClean="0"/>
          </a:p>
        </p:txBody>
      </p:sp>
      <p:sp>
        <p:nvSpPr>
          <p:cNvPr id="13315" name="Text Box 1"/>
          <p:cNvSpPr txBox="1">
            <a:spLocks noChangeArrowheads="1"/>
          </p:cNvSpPr>
          <p:nvPr/>
        </p:nvSpPr>
        <p:spPr bwMode="auto">
          <a:xfrm>
            <a:off x="4278313" y="10155238"/>
            <a:ext cx="3267075" cy="5207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0" tIns="0" rIns="0" bIns="0" anchor="b"/>
          <a:lstStyle/>
          <a:p>
            <a:pPr algn="r">
              <a:lnSpc>
                <a:spcPct val="95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fld id="{73D02C30-2BEB-420A-9FE3-58AA93DB29E2}" type="slidenum">
              <a:rPr lang="ru-RU" sz="1400">
                <a:solidFill>
                  <a:srgbClr val="000000"/>
                </a:solidFill>
                <a:latin typeface="Times New Roman" pitchFamily="16" charset="0"/>
                <a:cs typeface="Arial Unicode MS" charset="0"/>
              </a:rPr>
              <a:pPr algn="r">
                <a:lnSpc>
                  <a:spcPct val="95000"/>
                </a:lnSpc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t>1</a:t>
            </a:fld>
            <a:endParaRPr lang="ru-RU" sz="1400">
              <a:solidFill>
                <a:srgbClr val="000000"/>
              </a:solidFill>
              <a:latin typeface="Times New Roman" pitchFamily="16" charset="0"/>
              <a:cs typeface="Arial Unicode MS" charset="0"/>
            </a:endParaRPr>
          </a:p>
        </p:txBody>
      </p:sp>
      <p:sp>
        <p:nvSpPr>
          <p:cNvPr id="13316" name="Text Box 2"/>
          <p:cNvSpPr txBox="1">
            <a:spLocks noChangeArrowheads="1"/>
          </p:cNvSpPr>
          <p:nvPr/>
        </p:nvSpPr>
        <p:spPr bwMode="auto">
          <a:xfrm>
            <a:off x="4278313" y="10155238"/>
            <a:ext cx="3268662" cy="52228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0" tIns="0" rIns="0" bIns="0" anchor="b"/>
          <a:lstStyle/>
          <a:p>
            <a:pPr algn="r">
              <a:lnSpc>
                <a:spcPct val="95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fld id="{6DB22931-DAC9-44C4-B4DC-7A478A6D15F0}" type="slidenum">
              <a:rPr lang="ru-RU" sz="1400">
                <a:solidFill>
                  <a:srgbClr val="000000"/>
                </a:solidFill>
                <a:latin typeface="Times New Roman" pitchFamily="16" charset="0"/>
                <a:cs typeface="Arial Unicode MS" charset="0"/>
              </a:rPr>
              <a:pPr algn="r">
                <a:lnSpc>
                  <a:spcPct val="95000"/>
                </a:lnSpc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t>1</a:t>
            </a:fld>
            <a:endParaRPr lang="ru-RU" sz="1400">
              <a:solidFill>
                <a:srgbClr val="000000"/>
              </a:solidFill>
              <a:latin typeface="Times New Roman" pitchFamily="16" charset="0"/>
              <a:cs typeface="Arial Unicode MS" charset="0"/>
            </a:endParaRPr>
          </a:p>
        </p:txBody>
      </p:sp>
      <p:sp>
        <p:nvSpPr>
          <p:cNvPr id="13317" name="Text Box 3"/>
          <p:cNvSpPr txBox="1">
            <a:spLocks noChangeArrowheads="1"/>
          </p:cNvSpPr>
          <p:nvPr/>
        </p:nvSpPr>
        <p:spPr bwMode="auto">
          <a:xfrm>
            <a:off x="4278313" y="10155238"/>
            <a:ext cx="3270250" cy="5238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0" tIns="0" rIns="0" bIns="0" anchor="b"/>
          <a:lstStyle/>
          <a:p>
            <a:pPr algn="r">
              <a:lnSpc>
                <a:spcPct val="95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fld id="{E6BC7923-4DC1-4C77-836C-76EB77DD7833}" type="slidenum">
              <a:rPr lang="ru-RU" sz="1400">
                <a:solidFill>
                  <a:srgbClr val="000000"/>
                </a:solidFill>
                <a:latin typeface="Times New Roman" pitchFamily="16" charset="0"/>
                <a:cs typeface="Arial Unicode MS" charset="0"/>
              </a:rPr>
              <a:pPr algn="r">
                <a:lnSpc>
                  <a:spcPct val="95000"/>
                </a:lnSpc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t>1</a:t>
            </a:fld>
            <a:endParaRPr lang="ru-RU" sz="1400">
              <a:solidFill>
                <a:srgbClr val="000000"/>
              </a:solidFill>
              <a:latin typeface="Times New Roman" pitchFamily="16" charset="0"/>
              <a:cs typeface="Arial Unicode MS" charset="0"/>
            </a:endParaRPr>
          </a:p>
        </p:txBody>
      </p:sp>
      <p:sp>
        <p:nvSpPr>
          <p:cNvPr id="13318" name="Text Box 4"/>
          <p:cNvSpPr txBox="1">
            <a:spLocks noChangeArrowheads="1"/>
          </p:cNvSpPr>
          <p:nvPr/>
        </p:nvSpPr>
        <p:spPr bwMode="auto">
          <a:xfrm>
            <a:off x="4278313" y="10155238"/>
            <a:ext cx="3271837" cy="52546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0" tIns="0" rIns="0" bIns="0" anchor="b"/>
          <a:lstStyle/>
          <a:p>
            <a:pPr algn="r">
              <a:lnSpc>
                <a:spcPct val="95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fld id="{F68A87E0-4B07-4387-8F22-73F985F1D8AF}" type="slidenum">
              <a:rPr lang="ru-RU" sz="1400">
                <a:solidFill>
                  <a:srgbClr val="000000"/>
                </a:solidFill>
                <a:latin typeface="Times New Roman" pitchFamily="16" charset="0"/>
                <a:cs typeface="Arial Unicode MS" charset="0"/>
              </a:rPr>
              <a:pPr algn="r">
                <a:lnSpc>
                  <a:spcPct val="95000"/>
                </a:lnSpc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t>1</a:t>
            </a:fld>
            <a:endParaRPr lang="ru-RU" sz="1400">
              <a:solidFill>
                <a:srgbClr val="000000"/>
              </a:solidFill>
              <a:latin typeface="Times New Roman" pitchFamily="16" charset="0"/>
              <a:cs typeface="Arial Unicode MS" charset="0"/>
            </a:endParaRPr>
          </a:p>
        </p:txBody>
      </p:sp>
      <p:sp>
        <p:nvSpPr>
          <p:cNvPr id="13319" name="Text Box 5"/>
          <p:cNvSpPr txBox="1">
            <a:spLocks noChangeArrowheads="1"/>
          </p:cNvSpPr>
          <p:nvPr/>
        </p:nvSpPr>
        <p:spPr bwMode="auto">
          <a:xfrm>
            <a:off x="1108075" y="812800"/>
            <a:ext cx="5334000" cy="40005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3320" name="Rectangle 6"/>
          <p:cNvSpPr>
            <a:spLocks noGrp="1" noChangeArrowheads="1"/>
          </p:cNvSpPr>
          <p:nvPr>
            <p:ph type="body"/>
          </p:nvPr>
        </p:nvSpPr>
        <p:spPr>
          <a:xfrm>
            <a:off x="755650" y="5078413"/>
            <a:ext cx="6032500" cy="4795837"/>
          </a:xfrm>
          <a:noFill/>
          <a:ln/>
        </p:spPr>
        <p:txBody>
          <a:bodyPr wrap="none" anchor="ctr"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5124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8B325D7-C577-4F54-9DE6-A236EB647BDD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DFA0BE-F983-420B-B1CC-2A1F40C79E5D}" type="datetimeFigureOut">
              <a:rPr lang="ru-RU" smtClean="0"/>
              <a:pPr/>
              <a:t>27.11.2014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35CA61-2277-4551-A3A7-D832F33256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randomBar dir="vert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DFA0BE-F983-420B-B1CC-2A1F40C79E5D}" type="datetimeFigureOut">
              <a:rPr lang="ru-RU" smtClean="0"/>
              <a:pPr/>
              <a:t>27.11.2014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35CA61-2277-4551-A3A7-D832F33256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randomBar dir="vert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DFA0BE-F983-420B-B1CC-2A1F40C79E5D}" type="datetimeFigureOut">
              <a:rPr lang="ru-RU" smtClean="0"/>
              <a:pPr/>
              <a:t>27.11.2014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35CA61-2277-4551-A3A7-D832F33256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randomBar dir="vert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DFA0BE-F983-420B-B1CC-2A1F40C79E5D}" type="datetimeFigureOut">
              <a:rPr lang="ru-RU" smtClean="0"/>
              <a:pPr/>
              <a:t>27.11.2014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35CA61-2277-4551-A3A7-D832F33256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randomBar dir="vert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DFA0BE-F983-420B-B1CC-2A1F40C79E5D}" type="datetimeFigureOut">
              <a:rPr lang="ru-RU" smtClean="0"/>
              <a:pPr/>
              <a:t>27.11.2014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35CA61-2277-4551-A3A7-D832F33256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randomBar dir="vert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DFA0BE-F983-420B-B1CC-2A1F40C79E5D}" type="datetimeFigureOut">
              <a:rPr lang="ru-RU" smtClean="0"/>
              <a:pPr/>
              <a:t>27.11.2014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35CA61-2277-4551-A3A7-D832F33256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randomBar dir="vert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DFA0BE-F983-420B-B1CC-2A1F40C79E5D}" type="datetimeFigureOut">
              <a:rPr lang="ru-RU" smtClean="0"/>
              <a:pPr/>
              <a:t>27.11.2014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35CA61-2277-4551-A3A7-D832F33256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randomBar dir="vert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DFA0BE-F983-420B-B1CC-2A1F40C79E5D}" type="datetimeFigureOut">
              <a:rPr lang="ru-RU" smtClean="0"/>
              <a:pPr/>
              <a:t>27.11.2014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35CA61-2277-4551-A3A7-D832F33256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randomBar dir="vert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DFA0BE-F983-420B-B1CC-2A1F40C79E5D}" type="datetimeFigureOut">
              <a:rPr lang="ru-RU" smtClean="0"/>
              <a:pPr/>
              <a:t>27.11.2014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35CA61-2277-4551-A3A7-D832F33256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randomBar dir="vert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DFA0BE-F983-420B-B1CC-2A1F40C79E5D}" type="datetimeFigureOut">
              <a:rPr lang="ru-RU" smtClean="0"/>
              <a:pPr/>
              <a:t>27.11.2014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35CA61-2277-4551-A3A7-D832F33256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randomBar dir="vert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DFA0BE-F983-420B-B1CC-2A1F40C79E5D}" type="datetimeFigureOut">
              <a:rPr lang="ru-RU" smtClean="0"/>
              <a:pPr/>
              <a:t>27.11.2014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3035CA61-2277-4551-A3A7-D832F332562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randomBar dir="vert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7DFA0BE-F983-420B-B1CC-2A1F40C79E5D}" type="datetimeFigureOut">
              <a:rPr lang="ru-RU" smtClean="0"/>
              <a:pPr/>
              <a:t>27.11.2014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3035CA61-2277-4551-A3A7-D832F3325621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ransition>
    <p:randomBar dir="vert"/>
  </p:transition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emf"/><Relationship Id="rId4" Type="http://schemas.openxmlformats.org/officeDocument/2006/relationships/image" Target="../media/image3.em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gif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gif"/><Relationship Id="rId5" Type="http://schemas.openxmlformats.org/officeDocument/2006/relationships/image" Target="../media/image23.gif"/><Relationship Id="rId4" Type="http://schemas.openxmlformats.org/officeDocument/2006/relationships/image" Target="../media/image22.gif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Walk-walk-I-can-walk-like-a-dog-walk-jump-swim-fly(muzofon.com).mp3" TargetMode="Externa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jpeg"/><Relationship Id="rId3" Type="http://schemas.openxmlformats.org/officeDocument/2006/relationships/image" Target="../media/image28.jpeg"/><Relationship Id="rId7" Type="http://schemas.openxmlformats.org/officeDocument/2006/relationships/image" Target="../media/image31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30.jpeg"/><Relationship Id="rId11" Type="http://schemas.openxmlformats.org/officeDocument/2006/relationships/image" Target="../media/image18.jpeg"/><Relationship Id="rId5" Type="http://schemas.openxmlformats.org/officeDocument/2006/relationships/image" Target="../media/image19.jpeg"/><Relationship Id="rId10" Type="http://schemas.openxmlformats.org/officeDocument/2006/relationships/image" Target="../media/image34.png"/><Relationship Id="rId4" Type="http://schemas.openxmlformats.org/officeDocument/2006/relationships/image" Target="../media/image29.jpeg"/><Relationship Id="rId9" Type="http://schemas.openxmlformats.org/officeDocument/2006/relationships/image" Target="../media/image33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eg"/><Relationship Id="rId3" Type="http://schemas.openxmlformats.org/officeDocument/2006/relationships/image" Target="../media/image34.png"/><Relationship Id="rId7" Type="http://schemas.openxmlformats.org/officeDocument/2006/relationships/image" Target="../media/image30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jpeg"/><Relationship Id="rId5" Type="http://schemas.openxmlformats.org/officeDocument/2006/relationships/image" Target="../media/image32.jpeg"/><Relationship Id="rId10" Type="http://schemas.openxmlformats.org/officeDocument/2006/relationships/image" Target="../media/image28.jpeg"/><Relationship Id="rId4" Type="http://schemas.openxmlformats.org/officeDocument/2006/relationships/image" Target="../media/image33.jpeg"/><Relationship Id="rId9" Type="http://schemas.openxmlformats.org/officeDocument/2006/relationships/image" Target="../media/image29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0.jpeg"/><Relationship Id="rId4" Type="http://schemas.openxmlformats.org/officeDocument/2006/relationships/image" Target="../media/image39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gif"/><Relationship Id="rId3" Type="http://schemas.openxmlformats.org/officeDocument/2006/relationships/image" Target="../media/image7.wmf"/><Relationship Id="rId7" Type="http://schemas.openxmlformats.org/officeDocument/2006/relationships/image" Target="../media/image11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gif"/><Relationship Id="rId5" Type="http://schemas.openxmlformats.org/officeDocument/2006/relationships/image" Target="../media/image9.wmf"/><Relationship Id="rId10" Type="http://schemas.openxmlformats.org/officeDocument/2006/relationships/slide" Target="slide3.xml"/><Relationship Id="rId4" Type="http://schemas.openxmlformats.org/officeDocument/2006/relationships/image" Target="../media/image8.wmf"/><Relationship Id="rId9" Type="http://schemas.openxmlformats.org/officeDocument/2006/relationships/image" Target="../media/image13.gi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69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91425" y="2492375"/>
            <a:ext cx="1552575" cy="15525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7170" name="Text Box 2"/>
          <p:cNvSpPr txBox="1">
            <a:spLocks noChangeArrowheads="1"/>
          </p:cNvSpPr>
          <p:nvPr/>
        </p:nvSpPr>
        <p:spPr bwMode="auto">
          <a:xfrm>
            <a:off x="722313" y="333375"/>
            <a:ext cx="7772400" cy="12954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5000" rIns="90000" bIns="45000"/>
          <a:lstStyle/>
          <a:p>
            <a:pPr algn="ctr">
              <a:lnSpc>
                <a:spcPct val="102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n-US" sz="6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nstantia" pitchFamily="16" charset="0"/>
              </a:rPr>
              <a:t>READ AND CHOOSE </a:t>
            </a:r>
          </a:p>
        </p:txBody>
      </p:sp>
      <p:sp>
        <p:nvSpPr>
          <p:cNvPr id="6148" name="Text Box 3"/>
          <p:cNvSpPr txBox="1">
            <a:spLocks noChangeArrowheads="1"/>
          </p:cNvSpPr>
          <p:nvPr/>
        </p:nvSpPr>
        <p:spPr bwMode="auto">
          <a:xfrm>
            <a:off x="611188" y="1196975"/>
            <a:ext cx="7772400" cy="51847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7172" name="AutoShape 4"/>
          <p:cNvSpPr>
            <a:spLocks noChangeArrowheads="1"/>
          </p:cNvSpPr>
          <p:nvPr/>
        </p:nvSpPr>
        <p:spPr bwMode="auto">
          <a:xfrm>
            <a:off x="611188" y="1268413"/>
            <a:ext cx="6481762" cy="1081087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E4E4FF"/>
              </a:gs>
              <a:gs pos="100000">
                <a:srgbClr val="9C9CFF"/>
              </a:gs>
            </a:gsLst>
            <a:lin ang="16200000" scaled="1"/>
          </a:gradFill>
          <a:ln w="9360">
            <a:solidFill>
              <a:srgbClr val="2828B8"/>
            </a:solidFill>
            <a:miter lim="800000"/>
            <a:headEnd/>
            <a:tailEnd/>
          </a:ln>
          <a:effectLst>
            <a:outerShdw dist="20160" dir="5400000" algn="ctr" rotWithShape="0">
              <a:srgbClr val="000000">
                <a:alpha val="38034"/>
              </a:srgbClr>
            </a:outerShdw>
          </a:effectLst>
        </p:spPr>
        <p:txBody>
          <a:bodyPr lIns="90000" tIns="46800" rIns="90000" bIns="46800"/>
          <a:lstStyle/>
          <a:p>
            <a:pPr>
              <a:lnSpc>
                <a:spcPct val="10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n-US" sz="3200" dirty="0">
                <a:solidFill>
                  <a:srgbClr val="3333CC"/>
                </a:solidFill>
                <a:latin typeface="Constantia" pitchFamily="16" charset="0"/>
              </a:rPr>
              <a:t>1</a:t>
            </a:r>
            <a:r>
              <a:rPr lang="ru-RU" sz="3200" dirty="0">
                <a:solidFill>
                  <a:srgbClr val="3333CC"/>
                </a:solidFill>
                <a:latin typeface="Constantia" pitchFamily="16" charset="0"/>
              </a:rPr>
              <a:t>) </a:t>
            </a:r>
            <a:r>
              <a:rPr lang="en-US" sz="3200" dirty="0">
                <a:solidFill>
                  <a:srgbClr val="3333CC"/>
                </a:solidFill>
                <a:latin typeface="Constantia" pitchFamily="16" charset="0"/>
              </a:rPr>
              <a:t>The rabbit likes ...</a:t>
            </a:r>
          </a:p>
          <a:p>
            <a:pPr>
              <a:lnSpc>
                <a:spcPct val="10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n-US" sz="3200" dirty="0">
                <a:solidFill>
                  <a:srgbClr val="3333CC"/>
                </a:solidFill>
                <a:latin typeface="Constantia" pitchFamily="16" charset="0"/>
              </a:rPr>
              <a:t>    a)ham  b)fish</a:t>
            </a:r>
          </a:p>
        </p:txBody>
      </p:sp>
      <p:sp>
        <p:nvSpPr>
          <p:cNvPr id="7173" name="AutoShape 5"/>
          <p:cNvSpPr>
            <a:spLocks noChangeArrowheads="1"/>
          </p:cNvSpPr>
          <p:nvPr/>
        </p:nvSpPr>
        <p:spPr bwMode="auto">
          <a:xfrm>
            <a:off x="611188" y="2420938"/>
            <a:ext cx="6481762" cy="1152525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E4E4FF"/>
              </a:gs>
              <a:gs pos="100000">
                <a:srgbClr val="9C9CFF"/>
              </a:gs>
            </a:gsLst>
            <a:lin ang="16200000" scaled="1"/>
          </a:gradFill>
          <a:ln w="9525">
            <a:noFill/>
            <a:round/>
            <a:headEnd/>
            <a:tailEnd/>
          </a:ln>
          <a:effectLst>
            <a:outerShdw dist="20160" dir="5400000" algn="ctr" rotWithShape="0">
              <a:srgbClr val="000000">
                <a:alpha val="38034"/>
              </a:srgbClr>
            </a:outerShdw>
          </a:effectLst>
        </p:spPr>
        <p:txBody>
          <a:bodyPr lIns="90000" tIns="46800" rIns="90000" bIns="46800"/>
          <a:lstStyle/>
          <a:p>
            <a:pPr>
              <a:lnSpc>
                <a:spcPct val="10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n-US" sz="3200">
                <a:solidFill>
                  <a:srgbClr val="3333CC"/>
                </a:solidFill>
                <a:latin typeface="Constantia" pitchFamily="16" charset="0"/>
              </a:rPr>
              <a:t>2)</a:t>
            </a:r>
            <a:r>
              <a:rPr lang="ru-RU" sz="3200">
                <a:solidFill>
                  <a:srgbClr val="3333CC"/>
                </a:solidFill>
                <a:latin typeface="Constantia" pitchFamily="16" charset="0"/>
              </a:rPr>
              <a:t> </a:t>
            </a:r>
            <a:r>
              <a:rPr lang="en-US" sz="3200">
                <a:solidFill>
                  <a:srgbClr val="3333CC"/>
                </a:solidFill>
                <a:latin typeface="Constantia" pitchFamily="16" charset="0"/>
              </a:rPr>
              <a:t>The bird likes</a:t>
            </a:r>
            <a:r>
              <a:rPr lang="ru-RU" sz="3200">
                <a:solidFill>
                  <a:srgbClr val="3333CC"/>
                </a:solidFill>
                <a:latin typeface="Constantia" pitchFamily="16" charset="0"/>
              </a:rPr>
              <a:t> …</a:t>
            </a:r>
          </a:p>
          <a:p>
            <a:pPr>
              <a:lnSpc>
                <a:spcPct val="10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n-US" sz="3200">
                <a:solidFill>
                  <a:srgbClr val="3333CC"/>
                </a:solidFill>
                <a:latin typeface="Constantia" pitchFamily="16" charset="0"/>
              </a:rPr>
              <a:t>    a)sweets</a:t>
            </a:r>
            <a:r>
              <a:rPr lang="ru-RU" sz="3200">
                <a:solidFill>
                  <a:srgbClr val="3333CC"/>
                </a:solidFill>
                <a:latin typeface="Constantia" pitchFamily="16" charset="0"/>
              </a:rPr>
              <a:t>          </a:t>
            </a:r>
            <a:r>
              <a:rPr lang="en-US" sz="3200">
                <a:solidFill>
                  <a:srgbClr val="3333CC"/>
                </a:solidFill>
                <a:latin typeface="Constantia" pitchFamily="16" charset="0"/>
              </a:rPr>
              <a:t> </a:t>
            </a:r>
            <a:r>
              <a:rPr lang="ru-RU" sz="3200">
                <a:solidFill>
                  <a:srgbClr val="3333CC"/>
                </a:solidFill>
                <a:latin typeface="Constantia" pitchFamily="16" charset="0"/>
              </a:rPr>
              <a:t>    </a:t>
            </a:r>
            <a:r>
              <a:rPr lang="en-US" sz="3200">
                <a:solidFill>
                  <a:srgbClr val="3333CC"/>
                </a:solidFill>
                <a:latin typeface="Constantia" pitchFamily="16" charset="0"/>
              </a:rPr>
              <a:t>c)cabbage </a:t>
            </a:r>
          </a:p>
        </p:txBody>
      </p:sp>
      <p:sp>
        <p:nvSpPr>
          <p:cNvPr id="7174" name="AutoShape 6"/>
          <p:cNvSpPr>
            <a:spLocks noChangeArrowheads="1"/>
          </p:cNvSpPr>
          <p:nvPr/>
        </p:nvSpPr>
        <p:spPr bwMode="auto">
          <a:xfrm>
            <a:off x="611188" y="3644900"/>
            <a:ext cx="6481762" cy="1152525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E4E4FF"/>
              </a:gs>
              <a:gs pos="100000">
                <a:srgbClr val="9C9CFF"/>
              </a:gs>
            </a:gsLst>
            <a:lin ang="16200000" scaled="1"/>
          </a:gradFill>
          <a:ln w="9525">
            <a:noFill/>
            <a:round/>
            <a:headEnd/>
            <a:tailEnd/>
          </a:ln>
          <a:effectLst>
            <a:outerShdw dist="20160" dir="5400000" algn="ctr" rotWithShape="0">
              <a:srgbClr val="000000">
                <a:alpha val="38034"/>
              </a:srgbClr>
            </a:outerShdw>
          </a:effectLst>
        </p:spPr>
        <p:txBody>
          <a:bodyPr lIns="90000" tIns="46800" rIns="90000" bIns="46800"/>
          <a:lstStyle/>
          <a:p>
            <a:pPr>
              <a:lnSpc>
                <a:spcPct val="10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n-US" sz="3200">
                <a:solidFill>
                  <a:srgbClr val="3333CC"/>
                </a:solidFill>
                <a:latin typeface="Constantia" pitchFamily="16" charset="0"/>
              </a:rPr>
              <a:t>3)The bear likes …</a:t>
            </a:r>
          </a:p>
          <a:p>
            <a:pPr>
              <a:lnSpc>
                <a:spcPct val="10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sz="3200">
                <a:solidFill>
                  <a:srgbClr val="3333CC"/>
                </a:solidFill>
                <a:latin typeface="Constantia" pitchFamily="16" charset="0"/>
              </a:rPr>
              <a:t>                   </a:t>
            </a:r>
            <a:r>
              <a:rPr lang="en-US" sz="3200">
                <a:solidFill>
                  <a:srgbClr val="3333CC"/>
                </a:solidFill>
                <a:latin typeface="Constantia" pitchFamily="16" charset="0"/>
              </a:rPr>
              <a:t>b)lemon  c)ice-cream</a:t>
            </a:r>
          </a:p>
        </p:txBody>
      </p:sp>
      <p:sp>
        <p:nvSpPr>
          <p:cNvPr id="7175" name="AutoShape 7"/>
          <p:cNvSpPr>
            <a:spLocks noChangeArrowheads="1"/>
          </p:cNvSpPr>
          <p:nvPr/>
        </p:nvSpPr>
        <p:spPr bwMode="auto">
          <a:xfrm>
            <a:off x="611188" y="4868863"/>
            <a:ext cx="6553200" cy="1152525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E4E4FF"/>
              </a:gs>
              <a:gs pos="100000">
                <a:srgbClr val="9C9CFF"/>
              </a:gs>
            </a:gsLst>
            <a:lin ang="16200000" scaled="1"/>
          </a:gradFill>
          <a:ln w="9360">
            <a:solidFill>
              <a:srgbClr val="2828B8"/>
            </a:solidFill>
            <a:miter lim="800000"/>
            <a:headEnd/>
            <a:tailEnd/>
          </a:ln>
          <a:effectLst>
            <a:outerShdw dist="20160" dir="5400000" algn="ctr" rotWithShape="0">
              <a:srgbClr val="000000">
                <a:alpha val="38034"/>
              </a:srgbClr>
            </a:outerShdw>
          </a:effectLst>
        </p:spPr>
        <p:txBody>
          <a:bodyPr lIns="90000" tIns="46800" rIns="90000" bIns="46800"/>
          <a:lstStyle/>
          <a:p>
            <a:pPr>
              <a:lnSpc>
                <a:spcPct val="10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n-US" sz="3200">
                <a:solidFill>
                  <a:srgbClr val="3333CC"/>
                </a:solidFill>
                <a:latin typeface="Constantia" pitchFamily="16" charset="0"/>
              </a:rPr>
              <a:t>4) The cat likes …</a:t>
            </a:r>
          </a:p>
          <a:p>
            <a:pPr>
              <a:lnSpc>
                <a:spcPct val="10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n-US" sz="3200">
                <a:solidFill>
                  <a:srgbClr val="3333CC"/>
                </a:solidFill>
                <a:latin typeface="Constantia" pitchFamily="16" charset="0"/>
              </a:rPr>
              <a:t>     a</a:t>
            </a:r>
            <a:r>
              <a:rPr lang="ru-RU" sz="3200">
                <a:solidFill>
                  <a:srgbClr val="3333CC"/>
                </a:solidFill>
                <a:latin typeface="Constantia" pitchFamily="16" charset="0"/>
              </a:rPr>
              <a:t>)</a:t>
            </a:r>
            <a:r>
              <a:rPr lang="en-US" sz="3200">
                <a:solidFill>
                  <a:srgbClr val="3333CC"/>
                </a:solidFill>
                <a:latin typeface="Constantia" pitchFamily="16" charset="0"/>
              </a:rPr>
              <a:t>apple  b)jam</a:t>
            </a:r>
          </a:p>
        </p:txBody>
      </p:sp>
      <p:pic>
        <p:nvPicPr>
          <p:cNvPr id="7176" name="Picture 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732588" y="3573463"/>
            <a:ext cx="1533525" cy="14763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7177" name="Picture 9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588125" y="1052513"/>
            <a:ext cx="2019300" cy="16287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7178" name="Picture 10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296150" y="5018088"/>
            <a:ext cx="1847850" cy="367823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7179" name="AutoShape 11"/>
          <p:cNvSpPr>
            <a:spLocks noChangeArrowheads="1"/>
          </p:cNvSpPr>
          <p:nvPr/>
        </p:nvSpPr>
        <p:spPr bwMode="auto">
          <a:xfrm>
            <a:off x="3419475" y="1773238"/>
            <a:ext cx="1944688" cy="576262"/>
          </a:xfrm>
          <a:prstGeom prst="roundRect">
            <a:avLst>
              <a:gd name="adj" fmla="val 16667"/>
            </a:avLst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/>
          <a:lstStyle/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US" sz="3200">
                <a:solidFill>
                  <a:srgbClr val="00B050"/>
                </a:solidFill>
                <a:latin typeface="Constantia" pitchFamily="16" charset="0"/>
              </a:rPr>
              <a:t> </a:t>
            </a:r>
            <a:r>
              <a:rPr lang="en-US" sz="3200">
                <a:solidFill>
                  <a:srgbClr val="3333CC"/>
                </a:solidFill>
                <a:latin typeface="Constantia" pitchFamily="16" charset="0"/>
              </a:rPr>
              <a:t>c)carrot</a:t>
            </a:r>
          </a:p>
        </p:txBody>
      </p:sp>
      <p:sp>
        <p:nvSpPr>
          <p:cNvPr id="7180" name="AutoShape 12"/>
          <p:cNvSpPr>
            <a:spLocks noChangeArrowheads="1"/>
          </p:cNvSpPr>
          <p:nvPr/>
        </p:nvSpPr>
        <p:spPr bwMode="auto">
          <a:xfrm>
            <a:off x="2627313" y="2924175"/>
            <a:ext cx="1728787" cy="1152525"/>
          </a:xfrm>
          <a:prstGeom prst="roundRect">
            <a:avLst>
              <a:gd name="adj" fmla="val 16667"/>
            </a:avLst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/>
          <a:lstStyle/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US" sz="3200">
                <a:solidFill>
                  <a:srgbClr val="3333CC"/>
                </a:solidFill>
                <a:latin typeface="Constantia" pitchFamily="16" charset="0"/>
              </a:rPr>
              <a:t>b)corn</a:t>
            </a:r>
          </a:p>
        </p:txBody>
      </p:sp>
      <p:sp>
        <p:nvSpPr>
          <p:cNvPr id="7181" name="AutoShape 13"/>
          <p:cNvSpPr>
            <a:spLocks noChangeArrowheads="1"/>
          </p:cNvSpPr>
          <p:nvPr/>
        </p:nvSpPr>
        <p:spPr bwMode="auto">
          <a:xfrm>
            <a:off x="971550" y="4149725"/>
            <a:ext cx="2160588" cy="647700"/>
          </a:xfrm>
          <a:prstGeom prst="roundRect">
            <a:avLst>
              <a:gd name="adj" fmla="val 16667"/>
            </a:avLst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/>
          <a:lstStyle/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US" sz="3200">
                <a:solidFill>
                  <a:srgbClr val="3333CC"/>
                </a:solidFill>
                <a:latin typeface="Constantia" pitchFamily="16" charset="0"/>
              </a:rPr>
              <a:t>a)honey</a:t>
            </a:r>
          </a:p>
        </p:txBody>
      </p:sp>
      <p:sp>
        <p:nvSpPr>
          <p:cNvPr id="7182" name="AutoShape 14"/>
          <p:cNvSpPr>
            <a:spLocks noChangeArrowheads="1"/>
          </p:cNvSpPr>
          <p:nvPr/>
        </p:nvSpPr>
        <p:spPr bwMode="auto">
          <a:xfrm>
            <a:off x="3779838" y="5445125"/>
            <a:ext cx="1778000" cy="792163"/>
          </a:xfrm>
          <a:prstGeom prst="roundRect">
            <a:avLst>
              <a:gd name="adj" fmla="val 16667"/>
            </a:avLst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/>
          <a:lstStyle/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US" sz="3200">
                <a:solidFill>
                  <a:srgbClr val="3333CC"/>
                </a:solidFill>
                <a:latin typeface="Constantia" pitchFamily="16" charset="0"/>
              </a:rPr>
              <a:t>c)milk</a:t>
            </a:r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repl">
                                        <p:cTn id="7" dur="5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repl">
                                        <p:cTn id="10" dur="500"/>
                                        <p:tgtEl>
                                          <p:spTgt spid="71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additive="repl">
                                        <p:cTn id="14" dur="2000" fill="hold" masterRel="sameClick"/>
                                        <p:tgtEl>
                                          <p:spTgt spid="71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CC0099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repl">
                                        <p:cTn id="17" dur="3000"/>
                                        <p:tgtEl>
                                          <p:spTgt spid="7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repl">
                                        <p:cTn id="22" dur="500"/>
                                        <p:tgtEl>
                                          <p:spTgt spid="7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 additive="repl"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repl">
                                        <p:cTn id="25" dur="500"/>
                                        <p:tgtEl>
                                          <p:spTgt spid="7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" presetClass="emph" presetSubtype="2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rgb" dir="cw">
                                      <p:cBhvr additive="repl">
                                        <p:cTn id="29" dur="2000" fill="hold" masterRel="sameClick"/>
                                        <p:tgtEl>
                                          <p:spTgt spid="718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CC0099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3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repl">
                                        <p:cTn id="32" dur="3000"/>
                                        <p:tgtEl>
                                          <p:spTgt spid="7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repl">
                                        <p:cTn id="37" dur="500"/>
                                        <p:tgtEl>
                                          <p:spTgt spid="7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repl">
                                        <p:cTn id="40" dur="500"/>
                                        <p:tgtEl>
                                          <p:spTgt spid="7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additive="repl">
                                        <p:cTn id="44" dur="2000" fill="hold" masterRel="sameClick"/>
                                        <p:tgtEl>
                                          <p:spTgt spid="718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CC0099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4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repl">
                                        <p:cTn id="47" dur="3000"/>
                                        <p:tgtEl>
                                          <p:spTgt spid="7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repl">
                                        <p:cTn id="52" dur="500"/>
                                        <p:tgtEl>
                                          <p:spTgt spid="7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repl">
                                        <p:cTn id="55" dur="500"/>
                                        <p:tgtEl>
                                          <p:spTgt spid="7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additive="repl">
                                        <p:cTn id="59" dur="2000" fill="hold" masterRel="sameClick"/>
                                        <p:tgtEl>
                                          <p:spTgt spid="718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CC0099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6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repl">
                                        <p:cTn id="62" dur="3000"/>
                                        <p:tgtEl>
                                          <p:spTgt spid="7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Конспект урока по английскому языку 4 класс биболетова продукты - Сетевая библиотека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1000108"/>
            <a:ext cx="8429684" cy="53578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2" name="Picture 4" descr="http://english-basis.ru/wp-content/uploads/2012/01/n21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29256" y="4000504"/>
            <a:ext cx="1809746" cy="2019301"/>
          </a:xfrm>
          <a:prstGeom prst="rect">
            <a:avLst/>
          </a:prstGeom>
          <a:noFill/>
        </p:spPr>
      </p:pic>
      <p:pic>
        <p:nvPicPr>
          <p:cNvPr id="17410" name="Picture 2" descr="http://english-basis.ru/wp-content/uploads/2012/01/n34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000892" y="3929066"/>
            <a:ext cx="1295400" cy="1428750"/>
          </a:xfrm>
          <a:prstGeom prst="rect">
            <a:avLst/>
          </a:prstGeom>
          <a:noFill/>
        </p:spPr>
      </p:pic>
      <p:pic>
        <p:nvPicPr>
          <p:cNvPr id="17414" name="Picture 6" descr="http://english-basis.ru/wp-content/uploads/2012/01/n17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85720" y="4357694"/>
            <a:ext cx="885825" cy="1428750"/>
          </a:xfrm>
          <a:prstGeom prst="rect">
            <a:avLst/>
          </a:prstGeom>
          <a:noFill/>
        </p:spPr>
      </p:pic>
      <p:pic>
        <p:nvPicPr>
          <p:cNvPr id="17416" name="Picture 8" descr="http://english-basis.ru/wp-content/uploads/2012/01/n3.gi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143240" y="4572009"/>
            <a:ext cx="1285884" cy="928694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your </a:t>
            </a:r>
            <a:r>
              <a:rPr lang="en-US" dirty="0" err="1" smtClean="0"/>
              <a:t>favourite</a:t>
            </a:r>
            <a:r>
              <a:rPr lang="en-US" dirty="0" smtClean="0"/>
              <a:t> food?</a:t>
            </a:r>
            <a:endParaRPr lang="ru-RU" dirty="0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493597999"/>
      </p:ext>
    </p:extLst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449675740"/>
      </p:ext>
    </p:extLst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/>
              <a:t/>
            </a:r>
            <a:br>
              <a:rPr lang="de-DE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357166"/>
            <a:ext cx="8401080" cy="5967434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de-DE" sz="1800" dirty="0" smtClean="0">
                <a:solidFill>
                  <a:srgbClr val="C00000"/>
                </a:solidFill>
              </a:rPr>
              <a:t>Walk, walk I </a:t>
            </a:r>
            <a:r>
              <a:rPr lang="de-DE" sz="1800" dirty="0" err="1" smtClean="0">
                <a:solidFill>
                  <a:srgbClr val="C00000"/>
                </a:solidFill>
              </a:rPr>
              <a:t>can</a:t>
            </a:r>
            <a:r>
              <a:rPr lang="de-DE" sz="1800" dirty="0" smtClean="0">
                <a:solidFill>
                  <a:srgbClr val="C00000"/>
                </a:solidFill>
              </a:rPr>
              <a:t> walk</a:t>
            </a:r>
            <a:endParaRPr lang="ru-RU" sz="1800" dirty="0" smtClean="0">
              <a:solidFill>
                <a:srgbClr val="C00000"/>
              </a:solidFill>
            </a:endParaRPr>
          </a:p>
          <a:p>
            <a:pPr algn="ctr">
              <a:buNone/>
            </a:pPr>
            <a:r>
              <a:rPr lang="de-DE" sz="1800" dirty="0" smtClean="0">
                <a:solidFill>
                  <a:srgbClr val="C00000"/>
                </a:solidFill>
              </a:rPr>
              <a:t>Walk, walk I </a:t>
            </a:r>
            <a:r>
              <a:rPr lang="de-DE" sz="1800" dirty="0" err="1" smtClean="0">
                <a:solidFill>
                  <a:srgbClr val="C00000"/>
                </a:solidFill>
              </a:rPr>
              <a:t>can</a:t>
            </a:r>
            <a:r>
              <a:rPr lang="de-DE" sz="1800" dirty="0" smtClean="0">
                <a:solidFill>
                  <a:srgbClr val="C00000"/>
                </a:solidFill>
              </a:rPr>
              <a:t> walk</a:t>
            </a:r>
            <a:endParaRPr lang="ru-RU" sz="1800" dirty="0" smtClean="0">
              <a:solidFill>
                <a:srgbClr val="C00000"/>
              </a:solidFill>
            </a:endParaRPr>
          </a:p>
          <a:p>
            <a:pPr algn="ctr">
              <a:buNone/>
            </a:pPr>
            <a:r>
              <a:rPr lang="de-DE" sz="1800" dirty="0" smtClean="0">
                <a:solidFill>
                  <a:srgbClr val="C00000"/>
                </a:solidFill>
              </a:rPr>
              <a:t>Walk, walk I </a:t>
            </a:r>
            <a:r>
              <a:rPr lang="de-DE" sz="1800" dirty="0" err="1" smtClean="0">
                <a:solidFill>
                  <a:srgbClr val="C00000"/>
                </a:solidFill>
              </a:rPr>
              <a:t>can</a:t>
            </a:r>
            <a:r>
              <a:rPr lang="de-DE" sz="1800" dirty="0" smtClean="0">
                <a:solidFill>
                  <a:srgbClr val="C00000"/>
                </a:solidFill>
              </a:rPr>
              <a:t> walk</a:t>
            </a:r>
            <a:endParaRPr lang="ru-RU" sz="1800" dirty="0" smtClean="0">
              <a:solidFill>
                <a:srgbClr val="C00000"/>
              </a:solidFill>
            </a:endParaRPr>
          </a:p>
          <a:p>
            <a:pPr algn="ctr">
              <a:buNone/>
            </a:pPr>
            <a:r>
              <a:rPr lang="de-DE" sz="1800" dirty="0" err="1" smtClean="0">
                <a:solidFill>
                  <a:srgbClr val="C00000"/>
                </a:solidFill>
              </a:rPr>
              <a:t>Like</a:t>
            </a:r>
            <a:r>
              <a:rPr lang="de-DE" sz="1800" dirty="0" smtClean="0">
                <a:solidFill>
                  <a:srgbClr val="C00000"/>
                </a:solidFill>
              </a:rPr>
              <a:t> a </a:t>
            </a:r>
            <a:r>
              <a:rPr lang="de-DE" sz="1800" dirty="0" err="1" smtClean="0">
                <a:solidFill>
                  <a:srgbClr val="C00000"/>
                </a:solidFill>
              </a:rPr>
              <a:t>dog</a:t>
            </a:r>
            <a:endParaRPr lang="ru-RU" sz="1800" dirty="0" smtClean="0"/>
          </a:p>
          <a:p>
            <a:pPr algn="ctr">
              <a:buNone/>
            </a:pPr>
            <a:r>
              <a:rPr lang="de-DE" sz="1800" dirty="0" smtClean="0">
                <a:solidFill>
                  <a:srgbClr val="00B050"/>
                </a:solidFill>
              </a:rPr>
              <a:t>Jump, jump I </a:t>
            </a:r>
            <a:r>
              <a:rPr lang="de-DE" sz="1800" dirty="0" err="1" smtClean="0">
                <a:solidFill>
                  <a:srgbClr val="00B050"/>
                </a:solidFill>
              </a:rPr>
              <a:t>can</a:t>
            </a:r>
            <a:r>
              <a:rPr lang="de-DE" sz="1800" dirty="0" smtClean="0">
                <a:solidFill>
                  <a:srgbClr val="00B050"/>
                </a:solidFill>
              </a:rPr>
              <a:t> jump</a:t>
            </a:r>
            <a:endParaRPr lang="ru-RU" sz="1800" dirty="0" smtClean="0">
              <a:solidFill>
                <a:srgbClr val="00B050"/>
              </a:solidFill>
            </a:endParaRPr>
          </a:p>
          <a:p>
            <a:pPr algn="ctr">
              <a:buNone/>
            </a:pPr>
            <a:r>
              <a:rPr lang="de-DE" sz="1800" dirty="0" smtClean="0">
                <a:solidFill>
                  <a:srgbClr val="00B050"/>
                </a:solidFill>
              </a:rPr>
              <a:t>Jump, jump I </a:t>
            </a:r>
            <a:r>
              <a:rPr lang="de-DE" sz="1800" dirty="0" err="1" smtClean="0">
                <a:solidFill>
                  <a:srgbClr val="00B050"/>
                </a:solidFill>
              </a:rPr>
              <a:t>can</a:t>
            </a:r>
            <a:r>
              <a:rPr lang="de-DE" sz="1800" dirty="0" smtClean="0">
                <a:solidFill>
                  <a:srgbClr val="00B050"/>
                </a:solidFill>
              </a:rPr>
              <a:t> jump</a:t>
            </a:r>
            <a:endParaRPr lang="ru-RU" sz="1800" dirty="0" smtClean="0">
              <a:solidFill>
                <a:srgbClr val="00B050"/>
              </a:solidFill>
            </a:endParaRPr>
          </a:p>
          <a:p>
            <a:pPr algn="ctr">
              <a:buNone/>
            </a:pPr>
            <a:r>
              <a:rPr lang="en-US" sz="1800" dirty="0" smtClean="0">
                <a:solidFill>
                  <a:srgbClr val="00B050"/>
                </a:solidFill>
              </a:rPr>
              <a:t>j</a:t>
            </a:r>
            <a:r>
              <a:rPr lang="de-DE" sz="1800" dirty="0" err="1" smtClean="0">
                <a:solidFill>
                  <a:srgbClr val="00B050"/>
                </a:solidFill>
              </a:rPr>
              <a:t>ump</a:t>
            </a:r>
            <a:r>
              <a:rPr lang="de-DE" sz="1800" dirty="0" smtClean="0">
                <a:solidFill>
                  <a:srgbClr val="00B050"/>
                </a:solidFill>
              </a:rPr>
              <a:t>, jump I </a:t>
            </a:r>
            <a:r>
              <a:rPr lang="de-DE" sz="1800" dirty="0" err="1" smtClean="0">
                <a:solidFill>
                  <a:srgbClr val="00B050"/>
                </a:solidFill>
              </a:rPr>
              <a:t>can</a:t>
            </a:r>
            <a:r>
              <a:rPr lang="de-DE" sz="1800" dirty="0" smtClean="0">
                <a:solidFill>
                  <a:srgbClr val="00B050"/>
                </a:solidFill>
              </a:rPr>
              <a:t> jump</a:t>
            </a:r>
            <a:br>
              <a:rPr lang="de-DE" sz="1800" dirty="0" smtClean="0">
                <a:solidFill>
                  <a:srgbClr val="00B050"/>
                </a:solidFill>
              </a:rPr>
            </a:br>
            <a:r>
              <a:rPr lang="de-DE" sz="1800" dirty="0" err="1" smtClean="0">
                <a:solidFill>
                  <a:srgbClr val="00B050"/>
                </a:solidFill>
              </a:rPr>
              <a:t>Like</a:t>
            </a:r>
            <a:r>
              <a:rPr lang="de-DE" sz="1800" dirty="0" smtClean="0">
                <a:solidFill>
                  <a:srgbClr val="00B050"/>
                </a:solidFill>
              </a:rPr>
              <a:t> a </a:t>
            </a:r>
            <a:r>
              <a:rPr lang="de-DE" sz="1800" dirty="0" err="1" smtClean="0">
                <a:solidFill>
                  <a:srgbClr val="00B050"/>
                </a:solidFill>
              </a:rPr>
              <a:t>frog</a:t>
            </a:r>
            <a:r>
              <a:rPr lang="de-DE" sz="1800" dirty="0" smtClean="0">
                <a:solidFill>
                  <a:srgbClr val="00B050"/>
                </a:solidFill>
              </a:rPr>
              <a:t>.</a:t>
            </a:r>
            <a:endParaRPr lang="de-DE" sz="1800" dirty="0" smtClean="0"/>
          </a:p>
          <a:p>
            <a:pPr algn="ctr">
              <a:buNone/>
            </a:pPr>
            <a:r>
              <a:rPr lang="de-DE" sz="1800" dirty="0" err="1" smtClean="0">
                <a:solidFill>
                  <a:srgbClr val="FF0000"/>
                </a:solidFill>
              </a:rPr>
              <a:t>Mommy</a:t>
            </a:r>
            <a:r>
              <a:rPr lang="de-DE" sz="1800" dirty="0" smtClean="0">
                <a:solidFill>
                  <a:srgbClr val="FF0000"/>
                </a:solidFill>
              </a:rPr>
              <a:t>, </a:t>
            </a:r>
            <a:r>
              <a:rPr lang="de-DE" sz="1800" dirty="0" err="1" smtClean="0">
                <a:solidFill>
                  <a:srgbClr val="FF0000"/>
                </a:solidFill>
              </a:rPr>
              <a:t>Mommy</a:t>
            </a:r>
            <a:r>
              <a:rPr lang="de-DE" sz="1800" dirty="0" smtClean="0">
                <a:solidFill>
                  <a:srgbClr val="FF0000"/>
                </a:solidFill>
              </a:rPr>
              <a:t> </a:t>
            </a:r>
            <a:r>
              <a:rPr lang="de-DE" sz="1800" dirty="0" err="1" smtClean="0">
                <a:solidFill>
                  <a:srgbClr val="FF0000"/>
                </a:solidFill>
              </a:rPr>
              <a:t>watch</a:t>
            </a:r>
            <a:r>
              <a:rPr lang="de-DE" sz="1800" dirty="0" smtClean="0">
                <a:solidFill>
                  <a:srgbClr val="FF0000"/>
                </a:solidFill>
              </a:rPr>
              <a:t> </a:t>
            </a:r>
            <a:r>
              <a:rPr lang="de-DE" sz="1800" dirty="0" err="1" smtClean="0">
                <a:solidFill>
                  <a:srgbClr val="FF0000"/>
                </a:solidFill>
              </a:rPr>
              <a:t>me</a:t>
            </a:r>
            <a:endParaRPr lang="de-DE" sz="1800" dirty="0" smtClean="0">
              <a:solidFill>
                <a:srgbClr val="FF0000"/>
              </a:solidFill>
            </a:endParaRPr>
          </a:p>
          <a:p>
            <a:pPr algn="ctr">
              <a:buNone/>
            </a:pPr>
            <a:r>
              <a:rPr lang="de-DE" sz="1800" dirty="0" smtClean="0">
                <a:solidFill>
                  <a:srgbClr val="FF0000"/>
                </a:solidFill>
              </a:rPr>
              <a:t>Daddy, Daddy </a:t>
            </a:r>
            <a:r>
              <a:rPr lang="de-DE" sz="1800" dirty="0" err="1" smtClean="0">
                <a:solidFill>
                  <a:srgbClr val="FF0000"/>
                </a:solidFill>
              </a:rPr>
              <a:t>watch</a:t>
            </a:r>
            <a:r>
              <a:rPr lang="de-DE" sz="1800" dirty="0" smtClean="0">
                <a:solidFill>
                  <a:srgbClr val="FF0000"/>
                </a:solidFill>
              </a:rPr>
              <a:t> </a:t>
            </a:r>
            <a:r>
              <a:rPr lang="de-DE" sz="1800" dirty="0" err="1" smtClean="0">
                <a:solidFill>
                  <a:srgbClr val="FF0000"/>
                </a:solidFill>
              </a:rPr>
              <a:t>me</a:t>
            </a:r>
            <a:r>
              <a:rPr lang="de-DE" sz="1800" dirty="0" smtClean="0">
                <a:solidFill>
                  <a:srgbClr val="FF0000"/>
                </a:solidFill>
              </a:rPr>
              <a:t>.</a:t>
            </a:r>
            <a:endParaRPr lang="ru-RU" sz="1800" dirty="0" smtClean="0"/>
          </a:p>
          <a:p>
            <a:pPr algn="ctr">
              <a:buNone/>
            </a:pPr>
            <a:r>
              <a:rPr lang="de-DE" sz="1800" dirty="0" err="1" smtClean="0">
                <a:solidFill>
                  <a:schemeClr val="accent4">
                    <a:lumMod val="75000"/>
                  </a:schemeClr>
                </a:solidFill>
              </a:rPr>
              <a:t>Swim</a:t>
            </a:r>
            <a:r>
              <a:rPr lang="de-DE" sz="1800" dirty="0" smtClean="0">
                <a:solidFill>
                  <a:schemeClr val="accent4">
                    <a:lumMod val="75000"/>
                  </a:schemeClr>
                </a:solidFill>
              </a:rPr>
              <a:t>, </a:t>
            </a:r>
            <a:r>
              <a:rPr lang="de-DE" sz="1800" dirty="0" err="1" smtClean="0">
                <a:solidFill>
                  <a:schemeClr val="accent4">
                    <a:lumMod val="75000"/>
                  </a:schemeClr>
                </a:solidFill>
              </a:rPr>
              <a:t>swim</a:t>
            </a:r>
            <a:r>
              <a:rPr lang="de-DE" sz="1800" dirty="0" smtClean="0">
                <a:solidFill>
                  <a:schemeClr val="accent4">
                    <a:lumMod val="75000"/>
                  </a:schemeClr>
                </a:solidFill>
              </a:rPr>
              <a:t> I </a:t>
            </a:r>
            <a:r>
              <a:rPr lang="de-DE" sz="1800" dirty="0" err="1" smtClean="0">
                <a:solidFill>
                  <a:schemeClr val="accent4">
                    <a:lumMod val="75000"/>
                  </a:schemeClr>
                </a:solidFill>
              </a:rPr>
              <a:t>can</a:t>
            </a:r>
            <a:r>
              <a:rPr lang="de-DE" sz="1800" dirty="0" smtClean="0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de-DE" sz="1800" dirty="0" err="1" smtClean="0">
                <a:solidFill>
                  <a:schemeClr val="accent4">
                    <a:lumMod val="75000"/>
                  </a:schemeClr>
                </a:solidFill>
              </a:rPr>
              <a:t>swim</a:t>
            </a:r>
            <a:r>
              <a:rPr lang="de-DE" sz="1800" dirty="0" smtClean="0">
                <a:solidFill>
                  <a:schemeClr val="accent4">
                    <a:lumMod val="75000"/>
                  </a:schemeClr>
                </a:solidFill>
              </a:rPr>
              <a:t/>
            </a:r>
            <a:br>
              <a:rPr lang="de-DE" sz="1800" dirty="0" smtClean="0">
                <a:solidFill>
                  <a:schemeClr val="accent4">
                    <a:lumMod val="75000"/>
                  </a:schemeClr>
                </a:solidFill>
              </a:rPr>
            </a:br>
            <a:r>
              <a:rPr lang="de-DE" sz="1800" dirty="0" err="1" smtClean="0">
                <a:solidFill>
                  <a:schemeClr val="accent4">
                    <a:lumMod val="75000"/>
                  </a:schemeClr>
                </a:solidFill>
              </a:rPr>
              <a:t>Swim</a:t>
            </a:r>
            <a:r>
              <a:rPr lang="de-DE" sz="1800" dirty="0" smtClean="0">
                <a:solidFill>
                  <a:schemeClr val="accent4">
                    <a:lumMod val="75000"/>
                  </a:schemeClr>
                </a:solidFill>
              </a:rPr>
              <a:t>, </a:t>
            </a:r>
            <a:r>
              <a:rPr lang="de-DE" sz="1800" dirty="0" err="1" smtClean="0">
                <a:solidFill>
                  <a:schemeClr val="accent4">
                    <a:lumMod val="75000"/>
                  </a:schemeClr>
                </a:solidFill>
              </a:rPr>
              <a:t>swim</a:t>
            </a:r>
            <a:r>
              <a:rPr lang="de-DE" sz="1800" dirty="0" smtClean="0">
                <a:solidFill>
                  <a:schemeClr val="accent4">
                    <a:lumMod val="75000"/>
                  </a:schemeClr>
                </a:solidFill>
              </a:rPr>
              <a:t> I </a:t>
            </a:r>
            <a:r>
              <a:rPr lang="de-DE" sz="1800" dirty="0" err="1" smtClean="0">
                <a:solidFill>
                  <a:schemeClr val="accent4">
                    <a:lumMod val="75000"/>
                  </a:schemeClr>
                </a:solidFill>
              </a:rPr>
              <a:t>can</a:t>
            </a:r>
            <a:r>
              <a:rPr lang="de-DE" sz="1800" dirty="0" smtClean="0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de-DE" sz="1800" dirty="0" err="1" smtClean="0">
                <a:solidFill>
                  <a:schemeClr val="accent4">
                    <a:lumMod val="75000"/>
                  </a:schemeClr>
                </a:solidFill>
              </a:rPr>
              <a:t>swim</a:t>
            </a:r>
            <a:r>
              <a:rPr lang="de-DE" sz="1800" dirty="0" smtClean="0">
                <a:solidFill>
                  <a:schemeClr val="accent4">
                    <a:lumMod val="75000"/>
                  </a:schemeClr>
                </a:solidFill>
              </a:rPr>
              <a:t/>
            </a:r>
            <a:br>
              <a:rPr lang="de-DE" sz="1800" dirty="0" smtClean="0">
                <a:solidFill>
                  <a:schemeClr val="accent4">
                    <a:lumMod val="75000"/>
                  </a:schemeClr>
                </a:solidFill>
              </a:rPr>
            </a:br>
            <a:r>
              <a:rPr lang="de-DE" sz="1800" dirty="0" err="1" smtClean="0">
                <a:solidFill>
                  <a:schemeClr val="accent4">
                    <a:lumMod val="75000"/>
                  </a:schemeClr>
                </a:solidFill>
              </a:rPr>
              <a:t>Swim</a:t>
            </a:r>
            <a:r>
              <a:rPr lang="de-DE" sz="1800" dirty="0" smtClean="0">
                <a:solidFill>
                  <a:schemeClr val="accent4">
                    <a:lumMod val="75000"/>
                  </a:schemeClr>
                </a:solidFill>
              </a:rPr>
              <a:t>, </a:t>
            </a:r>
            <a:r>
              <a:rPr lang="de-DE" sz="1800" dirty="0" err="1" smtClean="0">
                <a:solidFill>
                  <a:schemeClr val="accent4">
                    <a:lumMod val="75000"/>
                  </a:schemeClr>
                </a:solidFill>
              </a:rPr>
              <a:t>swim</a:t>
            </a:r>
            <a:r>
              <a:rPr lang="de-DE" sz="1800" dirty="0" smtClean="0">
                <a:solidFill>
                  <a:schemeClr val="accent4">
                    <a:lumMod val="75000"/>
                  </a:schemeClr>
                </a:solidFill>
              </a:rPr>
              <a:t> I </a:t>
            </a:r>
            <a:r>
              <a:rPr lang="de-DE" sz="1800" dirty="0" err="1" smtClean="0">
                <a:solidFill>
                  <a:schemeClr val="accent4">
                    <a:lumMod val="75000"/>
                  </a:schemeClr>
                </a:solidFill>
              </a:rPr>
              <a:t>can</a:t>
            </a:r>
            <a:r>
              <a:rPr lang="de-DE" sz="1800" dirty="0" smtClean="0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de-DE" sz="1800" dirty="0" err="1" smtClean="0">
                <a:solidFill>
                  <a:schemeClr val="accent4">
                    <a:lumMod val="75000"/>
                  </a:schemeClr>
                </a:solidFill>
              </a:rPr>
              <a:t>swim</a:t>
            </a:r>
            <a:r>
              <a:rPr lang="de-DE" sz="1800" dirty="0" smtClean="0">
                <a:solidFill>
                  <a:schemeClr val="accent4">
                    <a:lumMod val="75000"/>
                  </a:schemeClr>
                </a:solidFill>
              </a:rPr>
              <a:t/>
            </a:r>
            <a:br>
              <a:rPr lang="de-DE" sz="1800" dirty="0" smtClean="0">
                <a:solidFill>
                  <a:schemeClr val="accent4">
                    <a:lumMod val="75000"/>
                  </a:schemeClr>
                </a:solidFill>
              </a:rPr>
            </a:br>
            <a:r>
              <a:rPr lang="de-DE" sz="1800" dirty="0" err="1" smtClean="0">
                <a:solidFill>
                  <a:schemeClr val="accent4">
                    <a:lumMod val="75000"/>
                  </a:schemeClr>
                </a:solidFill>
              </a:rPr>
              <a:t>Like</a:t>
            </a:r>
            <a:r>
              <a:rPr lang="de-DE" sz="1800" dirty="0" smtClean="0">
                <a:solidFill>
                  <a:schemeClr val="accent4">
                    <a:lumMod val="75000"/>
                  </a:schemeClr>
                </a:solidFill>
              </a:rPr>
              <a:t> a </a:t>
            </a:r>
            <a:r>
              <a:rPr lang="de-DE" sz="1800" dirty="0" err="1" smtClean="0">
                <a:solidFill>
                  <a:schemeClr val="accent4">
                    <a:lumMod val="75000"/>
                  </a:schemeClr>
                </a:solidFill>
              </a:rPr>
              <a:t>fish</a:t>
            </a:r>
            <a:r>
              <a:rPr lang="de-DE" sz="1800" dirty="0" smtClean="0">
                <a:solidFill>
                  <a:schemeClr val="accent4">
                    <a:lumMod val="75000"/>
                  </a:schemeClr>
                </a:solidFill>
              </a:rPr>
              <a:t>.</a:t>
            </a:r>
            <a:endParaRPr lang="de-DE" sz="1800" dirty="0" smtClean="0"/>
          </a:p>
          <a:p>
            <a:pPr algn="ctr">
              <a:buNone/>
            </a:pPr>
            <a:r>
              <a:rPr lang="de-DE" sz="1800" dirty="0" smtClean="0"/>
              <a:t>Fly, </a:t>
            </a:r>
            <a:r>
              <a:rPr lang="de-DE" sz="1800" dirty="0" err="1" smtClean="0"/>
              <a:t>fly</a:t>
            </a:r>
            <a:r>
              <a:rPr lang="de-DE" sz="1800" dirty="0" smtClean="0"/>
              <a:t> I </a:t>
            </a:r>
            <a:r>
              <a:rPr lang="de-DE" sz="1800" dirty="0" err="1" smtClean="0"/>
              <a:t>can</a:t>
            </a:r>
            <a:r>
              <a:rPr lang="de-DE" sz="1800" dirty="0" smtClean="0"/>
              <a:t> </a:t>
            </a:r>
            <a:r>
              <a:rPr lang="de-DE" sz="1800" dirty="0" err="1" smtClean="0"/>
              <a:t>fly</a:t>
            </a:r>
            <a:r>
              <a:rPr lang="de-DE" sz="1800" dirty="0" smtClean="0"/>
              <a:t/>
            </a:r>
            <a:br>
              <a:rPr lang="de-DE" sz="1800" dirty="0" smtClean="0"/>
            </a:br>
            <a:r>
              <a:rPr lang="de-DE" sz="1800" dirty="0" err="1" smtClean="0"/>
              <a:t>Fly</a:t>
            </a:r>
            <a:r>
              <a:rPr lang="de-DE" sz="1800" dirty="0" smtClean="0"/>
              <a:t>, </a:t>
            </a:r>
            <a:r>
              <a:rPr lang="de-DE" sz="1800" dirty="0" err="1" smtClean="0"/>
              <a:t>fly</a:t>
            </a:r>
            <a:r>
              <a:rPr lang="de-DE" sz="1800" dirty="0" smtClean="0"/>
              <a:t> I </a:t>
            </a:r>
            <a:r>
              <a:rPr lang="de-DE" sz="1800" dirty="0" err="1" smtClean="0"/>
              <a:t>can</a:t>
            </a:r>
            <a:r>
              <a:rPr lang="de-DE" sz="1800" dirty="0" smtClean="0"/>
              <a:t> </a:t>
            </a:r>
            <a:r>
              <a:rPr lang="de-DE" sz="1800" dirty="0" err="1" smtClean="0"/>
              <a:t>fly</a:t>
            </a:r>
            <a:r>
              <a:rPr lang="de-DE" sz="1800" dirty="0" smtClean="0"/>
              <a:t/>
            </a:r>
            <a:br>
              <a:rPr lang="de-DE" sz="1800" dirty="0" smtClean="0"/>
            </a:br>
            <a:r>
              <a:rPr lang="de-DE" sz="1800" dirty="0" err="1" smtClean="0"/>
              <a:t>Fly</a:t>
            </a:r>
            <a:r>
              <a:rPr lang="de-DE" sz="1800" dirty="0" smtClean="0"/>
              <a:t>, </a:t>
            </a:r>
            <a:r>
              <a:rPr lang="de-DE" sz="1800" dirty="0" err="1" smtClean="0"/>
              <a:t>fly</a:t>
            </a:r>
            <a:r>
              <a:rPr lang="de-DE" sz="1800" dirty="0" smtClean="0"/>
              <a:t> I </a:t>
            </a:r>
            <a:r>
              <a:rPr lang="de-DE" sz="1800" dirty="0" err="1" smtClean="0"/>
              <a:t>can</a:t>
            </a:r>
            <a:r>
              <a:rPr lang="de-DE" sz="1800" dirty="0" smtClean="0"/>
              <a:t> </a:t>
            </a:r>
            <a:r>
              <a:rPr lang="de-DE" sz="1800" dirty="0" err="1" smtClean="0"/>
              <a:t>fly</a:t>
            </a:r>
            <a:r>
              <a:rPr lang="de-DE" sz="1800" dirty="0" smtClean="0"/>
              <a:t/>
            </a:r>
            <a:br>
              <a:rPr lang="de-DE" sz="1800" dirty="0" smtClean="0"/>
            </a:br>
            <a:r>
              <a:rPr lang="de-DE" sz="1800" dirty="0" err="1" smtClean="0"/>
              <a:t>Like</a:t>
            </a:r>
            <a:r>
              <a:rPr lang="de-DE" sz="1800" dirty="0" smtClean="0"/>
              <a:t> a </a:t>
            </a:r>
            <a:r>
              <a:rPr lang="de-DE" sz="1800" dirty="0" err="1" smtClean="0"/>
              <a:t>bird</a:t>
            </a:r>
            <a:endParaRPr lang="de-DE" sz="1800" dirty="0" smtClean="0"/>
          </a:p>
          <a:p>
            <a:pPr algn="ctr">
              <a:buNone/>
            </a:pPr>
            <a:r>
              <a:rPr lang="de-DE" sz="1800" dirty="0" err="1" smtClean="0">
                <a:solidFill>
                  <a:srgbClr val="FF0000"/>
                </a:solidFill>
              </a:rPr>
              <a:t>Mommy</a:t>
            </a:r>
            <a:r>
              <a:rPr lang="de-DE" sz="1800" dirty="0" smtClean="0">
                <a:solidFill>
                  <a:srgbClr val="FF0000"/>
                </a:solidFill>
              </a:rPr>
              <a:t>, </a:t>
            </a:r>
            <a:r>
              <a:rPr lang="de-DE" sz="1800" dirty="0" err="1" smtClean="0">
                <a:solidFill>
                  <a:srgbClr val="FF0000"/>
                </a:solidFill>
              </a:rPr>
              <a:t>Mommy</a:t>
            </a:r>
            <a:r>
              <a:rPr lang="de-DE" sz="1800" dirty="0" smtClean="0">
                <a:solidFill>
                  <a:srgbClr val="FF0000"/>
                </a:solidFill>
              </a:rPr>
              <a:t> </a:t>
            </a:r>
            <a:r>
              <a:rPr lang="de-DE" sz="1800" dirty="0" err="1" smtClean="0">
                <a:solidFill>
                  <a:srgbClr val="FF0000"/>
                </a:solidFill>
              </a:rPr>
              <a:t>watch</a:t>
            </a:r>
            <a:r>
              <a:rPr lang="de-DE" sz="1800" dirty="0" smtClean="0">
                <a:solidFill>
                  <a:srgbClr val="FF0000"/>
                </a:solidFill>
              </a:rPr>
              <a:t> </a:t>
            </a:r>
            <a:r>
              <a:rPr lang="de-DE" sz="1800" dirty="0" err="1" smtClean="0">
                <a:solidFill>
                  <a:srgbClr val="FF0000"/>
                </a:solidFill>
              </a:rPr>
              <a:t>me</a:t>
            </a:r>
            <a:endParaRPr lang="ru-RU" sz="1800" dirty="0" smtClean="0">
              <a:solidFill>
                <a:srgbClr val="FF0000"/>
              </a:solidFill>
            </a:endParaRPr>
          </a:p>
          <a:p>
            <a:pPr algn="ctr">
              <a:buNone/>
            </a:pPr>
            <a:r>
              <a:rPr lang="de-DE" sz="1800" dirty="0" smtClean="0">
                <a:solidFill>
                  <a:srgbClr val="FF0000"/>
                </a:solidFill>
              </a:rPr>
              <a:t>Daddy, Daddy </a:t>
            </a:r>
            <a:r>
              <a:rPr lang="de-DE" sz="1800" dirty="0" err="1" smtClean="0">
                <a:solidFill>
                  <a:srgbClr val="FF0000"/>
                </a:solidFill>
              </a:rPr>
              <a:t>watch</a:t>
            </a:r>
            <a:r>
              <a:rPr lang="de-DE" sz="1800" dirty="0" smtClean="0">
                <a:solidFill>
                  <a:srgbClr val="FF0000"/>
                </a:solidFill>
              </a:rPr>
              <a:t> </a:t>
            </a:r>
            <a:r>
              <a:rPr lang="de-DE" sz="1800" dirty="0" err="1" smtClean="0">
                <a:solidFill>
                  <a:srgbClr val="FF0000"/>
                </a:solidFill>
              </a:rPr>
              <a:t>me</a:t>
            </a:r>
            <a:r>
              <a:rPr lang="de-DE" sz="1800" dirty="0" smtClean="0">
                <a:solidFill>
                  <a:srgbClr val="FF0000"/>
                </a:solidFill>
              </a:rPr>
              <a:t>.</a:t>
            </a:r>
          </a:p>
          <a:p>
            <a:pPr algn="ctr">
              <a:buNone/>
            </a:pPr>
            <a:endParaRPr lang="ru-RU" sz="1800" dirty="0"/>
          </a:p>
        </p:txBody>
      </p:sp>
      <p:pic>
        <p:nvPicPr>
          <p:cNvPr id="4" name="Walk-walk-I-can-walk-like-a-dog-walk-jump-swim-fly(muzofon.co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8072462" y="5143512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0146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625" y="285750"/>
            <a:ext cx="3008313" cy="941388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sz="4400" dirty="0" smtClean="0"/>
              <a:t>What is it?</a:t>
            </a:r>
            <a:br>
              <a:rPr lang="en-US" sz="4400" dirty="0" smtClean="0"/>
            </a:br>
            <a:r>
              <a:rPr lang="en-US" sz="2700" b="0" i="1" u="sng" dirty="0" smtClean="0"/>
              <a:t>Example:</a:t>
            </a:r>
            <a:r>
              <a:rPr lang="en-US" sz="2700" b="0" i="1" dirty="0" smtClean="0"/>
              <a:t> </a:t>
            </a:r>
            <a:r>
              <a:rPr lang="en-US" sz="2700" b="0" i="1" dirty="0" smtClean="0">
                <a:solidFill>
                  <a:srgbClr val="FF0000"/>
                </a:solidFill>
              </a:rPr>
              <a:t>1. a)</a:t>
            </a:r>
            <a:endParaRPr lang="ru-RU" sz="2700" b="0" i="1" dirty="0">
              <a:solidFill>
                <a:srgbClr val="FF0000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idx="2"/>
          </p:nvPr>
        </p:nvSpPr>
        <p:spPr>
          <a:xfrm>
            <a:off x="714348" y="1643050"/>
            <a:ext cx="2743200" cy="4572000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n-US" sz="1600" b="1" i="1" dirty="0" smtClean="0">
              <a:latin typeface="Arial Black" pitchFamily="34" charset="0"/>
            </a:endParaRP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1600" b="1" dirty="0" smtClean="0">
                <a:latin typeface="Arial Black" pitchFamily="34" charset="0"/>
              </a:rPr>
              <a:t>a)     </a:t>
            </a:r>
            <a:r>
              <a:rPr lang="en-US" sz="1600" b="1" i="1" dirty="0" smtClean="0">
                <a:latin typeface="Arial Black" pitchFamily="34" charset="0"/>
              </a:rPr>
              <a:t>sweet</a:t>
            </a:r>
            <a:endParaRPr lang="en-US" sz="1600" b="1" dirty="0" smtClean="0">
              <a:latin typeface="Arial Black" pitchFamily="34" charset="0"/>
            </a:endParaRP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1600" b="1" dirty="0" smtClean="0">
                <a:latin typeface="Arial Black" pitchFamily="34" charset="0"/>
              </a:rPr>
              <a:t>b)     </a:t>
            </a:r>
            <a:r>
              <a:rPr lang="en-US" sz="1600" b="1" i="1" dirty="0" smtClean="0">
                <a:latin typeface="Arial Black" pitchFamily="34" charset="0"/>
              </a:rPr>
              <a:t>orange  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1600" b="1" dirty="0" smtClean="0">
                <a:latin typeface="Arial Black" pitchFamily="34" charset="0"/>
              </a:rPr>
              <a:t>c)     </a:t>
            </a:r>
            <a:r>
              <a:rPr lang="en-US" sz="1600" b="1" i="1" dirty="0" smtClean="0">
                <a:latin typeface="Arial Black" pitchFamily="34" charset="0"/>
              </a:rPr>
              <a:t>apple 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1600" b="1" dirty="0" smtClean="0">
                <a:latin typeface="Arial Black" pitchFamily="34" charset="0"/>
              </a:rPr>
              <a:t>d)     </a:t>
            </a:r>
            <a:r>
              <a:rPr lang="en-US" sz="1600" b="1" i="1" dirty="0" smtClean="0">
                <a:latin typeface="Arial Black" pitchFamily="34" charset="0"/>
              </a:rPr>
              <a:t>cucumber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1600" b="1" dirty="0" smtClean="0">
                <a:latin typeface="Arial Black" pitchFamily="34" charset="0"/>
              </a:rPr>
              <a:t>e)     </a:t>
            </a:r>
            <a:r>
              <a:rPr lang="en-US" sz="1600" b="1" i="1" dirty="0" smtClean="0">
                <a:latin typeface="Arial Black" pitchFamily="34" charset="0"/>
              </a:rPr>
              <a:t>cabbage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1600" b="1" dirty="0" smtClean="0">
                <a:latin typeface="Arial Black" pitchFamily="34" charset="0"/>
              </a:rPr>
              <a:t>f)      </a:t>
            </a:r>
            <a:r>
              <a:rPr lang="en-US" sz="1600" b="1" i="1" dirty="0" smtClean="0">
                <a:latin typeface="Arial Black" pitchFamily="34" charset="0"/>
              </a:rPr>
              <a:t>carrot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1600" b="1" dirty="0" smtClean="0">
                <a:latin typeface="Arial Black" pitchFamily="34" charset="0"/>
              </a:rPr>
              <a:t>g)      </a:t>
            </a:r>
            <a:r>
              <a:rPr lang="en-US" sz="1600" b="1" i="1" dirty="0" smtClean="0">
                <a:latin typeface="Arial Black" pitchFamily="34" charset="0"/>
              </a:rPr>
              <a:t>lemon 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1600" b="1" dirty="0" smtClean="0">
                <a:latin typeface="Arial Black" pitchFamily="34" charset="0"/>
              </a:rPr>
              <a:t>h)     </a:t>
            </a:r>
            <a:r>
              <a:rPr lang="en-US" sz="1600" b="1" i="1" dirty="0" smtClean="0">
                <a:latin typeface="Arial Black" pitchFamily="34" charset="0"/>
              </a:rPr>
              <a:t>banana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1600" b="1" dirty="0" smtClean="0">
                <a:latin typeface="Arial Black" pitchFamily="34" charset="0"/>
              </a:rPr>
              <a:t>i)      </a:t>
            </a:r>
            <a:r>
              <a:rPr lang="en-US" sz="1600" b="1" i="1" dirty="0" smtClean="0">
                <a:latin typeface="Arial Black" pitchFamily="34" charset="0"/>
              </a:rPr>
              <a:t>potatoes</a:t>
            </a:r>
          </a:p>
          <a:p>
            <a:pPr marL="342900" indent="-342900" fontAlgn="auto">
              <a:spcAft>
                <a:spcPts val="0"/>
              </a:spcAft>
              <a:buFont typeface="Arial" pitchFamily="34" charset="0"/>
              <a:buAutoNum type="alphaLcParenR" startAt="10"/>
              <a:defRPr/>
            </a:pPr>
            <a:r>
              <a:rPr lang="en-US" sz="1600" b="1" i="1" dirty="0" smtClean="0">
                <a:solidFill>
                  <a:schemeClr val="tx1"/>
                </a:solidFill>
                <a:latin typeface="Arial Black" pitchFamily="34" charset="0"/>
              </a:rPr>
              <a:t>   tomato</a:t>
            </a:r>
          </a:p>
          <a:p>
            <a:pPr marL="342900" indent="-342900" fontAlgn="auto">
              <a:spcAft>
                <a:spcPts val="0"/>
              </a:spcAft>
              <a:buFont typeface="Arial" pitchFamily="34" charset="0"/>
              <a:buAutoNum type="alphaLcParenR" startAt="10"/>
              <a:defRPr/>
            </a:pPr>
            <a:endParaRPr lang="en-US" sz="1600" b="1" i="1" dirty="0" smtClean="0">
              <a:latin typeface="Arial Black" pitchFamily="34" charset="0"/>
            </a:endParaRPr>
          </a:p>
          <a:p>
            <a:pPr marL="342900" indent="-342900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n-US" sz="1600" b="1" i="1" dirty="0" smtClean="0">
              <a:latin typeface="Arial Black" pitchFamily="34" charset="0"/>
            </a:endParaRPr>
          </a:p>
          <a:p>
            <a:pPr marL="342900" indent="-342900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n-US" sz="1600" b="1" i="1" dirty="0" smtClean="0">
              <a:latin typeface="Arial Black" pitchFamily="34" charset="0"/>
            </a:endParaRPr>
          </a:p>
          <a:p>
            <a:pPr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b="1" i="1" dirty="0" smtClean="0"/>
              <a:t>  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571868" y="285728"/>
            <a:ext cx="5111750" cy="6072198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/>
          </a:p>
        </p:txBody>
      </p:sp>
      <p:sp>
        <p:nvSpPr>
          <p:cNvPr id="25604" name="AutoShape 22"/>
          <p:cNvSpPr>
            <a:spLocks noChangeArrowheads="1"/>
          </p:cNvSpPr>
          <p:nvPr/>
        </p:nvSpPr>
        <p:spPr bwMode="auto">
          <a:xfrm>
            <a:off x="3714750" y="4143375"/>
            <a:ext cx="714375" cy="642938"/>
          </a:xfrm>
          <a:prstGeom prst="star16">
            <a:avLst>
              <a:gd name="adj" fmla="val 37500"/>
            </a:avLst>
          </a:prstGeom>
          <a:solidFill>
            <a:srgbClr val="CCFFFF"/>
          </a:solidFill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pPr>
              <a:spcAft>
                <a:spcPts val="1000"/>
              </a:spcAft>
            </a:pPr>
            <a:r>
              <a:rPr lang="en-US" b="1">
                <a:solidFill>
                  <a:srgbClr val="FF0000"/>
                </a:solidFill>
                <a:latin typeface="Calibri" pitchFamily="34" charset="0"/>
              </a:rPr>
              <a:t>7</a:t>
            </a:r>
            <a:endParaRPr lang="ru-RU"/>
          </a:p>
        </p:txBody>
      </p:sp>
      <p:sp>
        <p:nvSpPr>
          <p:cNvPr id="25605" name="AutoShape 24"/>
          <p:cNvSpPr>
            <a:spLocks noChangeArrowheads="1"/>
          </p:cNvSpPr>
          <p:nvPr/>
        </p:nvSpPr>
        <p:spPr bwMode="auto">
          <a:xfrm>
            <a:off x="4000500" y="785813"/>
            <a:ext cx="785813" cy="642937"/>
          </a:xfrm>
          <a:prstGeom prst="star16">
            <a:avLst>
              <a:gd name="adj" fmla="val 37500"/>
            </a:avLst>
          </a:prstGeom>
          <a:solidFill>
            <a:srgbClr val="CCFFFF"/>
          </a:solidFill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pPr>
              <a:spcAft>
                <a:spcPts val="1000"/>
              </a:spcAft>
            </a:pPr>
            <a:r>
              <a:rPr lang="en-US" sz="1400" b="1">
                <a:solidFill>
                  <a:srgbClr val="FF0000"/>
                </a:solidFill>
                <a:latin typeface="Calibri" pitchFamily="34" charset="0"/>
              </a:rPr>
              <a:t>1</a:t>
            </a:r>
            <a:endParaRPr lang="ru-RU" sz="1400" b="1"/>
          </a:p>
        </p:txBody>
      </p:sp>
      <p:sp>
        <p:nvSpPr>
          <p:cNvPr id="25606" name="AutoShape 25"/>
          <p:cNvSpPr>
            <a:spLocks noChangeArrowheads="1"/>
          </p:cNvSpPr>
          <p:nvPr/>
        </p:nvSpPr>
        <p:spPr bwMode="auto">
          <a:xfrm>
            <a:off x="6429375" y="642938"/>
            <a:ext cx="774700" cy="714375"/>
          </a:xfrm>
          <a:prstGeom prst="star16">
            <a:avLst>
              <a:gd name="adj" fmla="val 37500"/>
            </a:avLst>
          </a:prstGeom>
          <a:solidFill>
            <a:srgbClr val="CCFFFF"/>
          </a:solidFill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pPr>
              <a:spcAft>
                <a:spcPts val="1000"/>
              </a:spcAft>
            </a:pPr>
            <a:r>
              <a:rPr lang="en-US" b="1">
                <a:solidFill>
                  <a:srgbClr val="FF0000"/>
                </a:solidFill>
                <a:latin typeface="Calibri" pitchFamily="34" charset="0"/>
              </a:rPr>
              <a:t>2</a:t>
            </a:r>
            <a:endParaRPr lang="ru-RU"/>
          </a:p>
        </p:txBody>
      </p:sp>
      <p:sp>
        <p:nvSpPr>
          <p:cNvPr id="25607" name="AutoShape 26"/>
          <p:cNvSpPr>
            <a:spLocks noChangeArrowheads="1"/>
          </p:cNvSpPr>
          <p:nvPr/>
        </p:nvSpPr>
        <p:spPr bwMode="auto">
          <a:xfrm>
            <a:off x="3714750" y="2071688"/>
            <a:ext cx="714375" cy="785812"/>
          </a:xfrm>
          <a:prstGeom prst="star16">
            <a:avLst>
              <a:gd name="adj" fmla="val 37500"/>
            </a:avLst>
          </a:prstGeom>
          <a:solidFill>
            <a:srgbClr val="CCFFFF"/>
          </a:solidFill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pPr>
              <a:spcAft>
                <a:spcPts val="1000"/>
              </a:spcAft>
            </a:pPr>
            <a:r>
              <a:rPr lang="en-US" b="1">
                <a:solidFill>
                  <a:srgbClr val="FF0000"/>
                </a:solidFill>
                <a:latin typeface="Calibri" pitchFamily="34" charset="0"/>
              </a:rPr>
              <a:t>3</a:t>
            </a:r>
            <a:endParaRPr lang="ru-RU"/>
          </a:p>
        </p:txBody>
      </p:sp>
      <p:sp>
        <p:nvSpPr>
          <p:cNvPr id="25608" name="AutoShape 28"/>
          <p:cNvSpPr>
            <a:spLocks noChangeArrowheads="1"/>
          </p:cNvSpPr>
          <p:nvPr/>
        </p:nvSpPr>
        <p:spPr bwMode="auto">
          <a:xfrm>
            <a:off x="6500813" y="2000250"/>
            <a:ext cx="785812" cy="714375"/>
          </a:xfrm>
          <a:prstGeom prst="star16">
            <a:avLst>
              <a:gd name="adj" fmla="val 37500"/>
            </a:avLst>
          </a:prstGeom>
          <a:solidFill>
            <a:srgbClr val="CCFFFF"/>
          </a:solidFill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pPr>
              <a:spcAft>
                <a:spcPts val="1000"/>
              </a:spcAft>
            </a:pPr>
            <a:r>
              <a:rPr lang="en-US" b="1">
                <a:solidFill>
                  <a:srgbClr val="FF0000"/>
                </a:solidFill>
                <a:latin typeface="Calibri" pitchFamily="34" charset="0"/>
              </a:rPr>
              <a:t>4</a:t>
            </a:r>
            <a:endParaRPr lang="ru-RU"/>
          </a:p>
        </p:txBody>
      </p:sp>
      <p:sp>
        <p:nvSpPr>
          <p:cNvPr id="25609" name="AutoShape 29"/>
          <p:cNvSpPr>
            <a:spLocks noChangeArrowheads="1"/>
          </p:cNvSpPr>
          <p:nvPr/>
        </p:nvSpPr>
        <p:spPr bwMode="auto">
          <a:xfrm>
            <a:off x="3714750" y="3143250"/>
            <a:ext cx="700088" cy="585788"/>
          </a:xfrm>
          <a:prstGeom prst="star16">
            <a:avLst>
              <a:gd name="adj" fmla="val 37500"/>
            </a:avLst>
          </a:prstGeom>
          <a:solidFill>
            <a:srgbClr val="CCFFFF"/>
          </a:solidFill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pPr>
              <a:spcAft>
                <a:spcPts val="1000"/>
              </a:spcAft>
            </a:pPr>
            <a:r>
              <a:rPr lang="en-US" b="1">
                <a:solidFill>
                  <a:srgbClr val="FF0000"/>
                </a:solidFill>
                <a:latin typeface="Calibri" pitchFamily="34" charset="0"/>
              </a:rPr>
              <a:t>5</a:t>
            </a:r>
            <a:endParaRPr lang="ru-RU"/>
          </a:p>
        </p:txBody>
      </p:sp>
      <p:sp>
        <p:nvSpPr>
          <p:cNvPr id="25610" name="AutoShape 30"/>
          <p:cNvSpPr>
            <a:spLocks noChangeArrowheads="1"/>
          </p:cNvSpPr>
          <p:nvPr/>
        </p:nvSpPr>
        <p:spPr bwMode="auto">
          <a:xfrm>
            <a:off x="6715125" y="3071813"/>
            <a:ext cx="614363" cy="642937"/>
          </a:xfrm>
          <a:prstGeom prst="star16">
            <a:avLst>
              <a:gd name="adj" fmla="val 37500"/>
            </a:avLst>
          </a:prstGeom>
          <a:solidFill>
            <a:srgbClr val="CCFFFF"/>
          </a:solidFill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pPr>
              <a:spcAft>
                <a:spcPts val="1000"/>
              </a:spcAft>
            </a:pPr>
            <a:r>
              <a:rPr lang="en-US" b="1">
                <a:solidFill>
                  <a:srgbClr val="FF0000"/>
                </a:solidFill>
                <a:latin typeface="Calibri" pitchFamily="34" charset="0"/>
              </a:rPr>
              <a:t>6</a:t>
            </a:r>
            <a:endParaRPr lang="ru-RU"/>
          </a:p>
        </p:txBody>
      </p:sp>
      <p:sp>
        <p:nvSpPr>
          <p:cNvPr id="25611" name="AutoShape 32"/>
          <p:cNvSpPr>
            <a:spLocks noChangeArrowheads="1"/>
          </p:cNvSpPr>
          <p:nvPr/>
        </p:nvSpPr>
        <p:spPr bwMode="auto">
          <a:xfrm>
            <a:off x="6429375" y="4214813"/>
            <a:ext cx="709613" cy="571500"/>
          </a:xfrm>
          <a:prstGeom prst="star16">
            <a:avLst>
              <a:gd name="adj" fmla="val 37500"/>
            </a:avLst>
          </a:prstGeom>
          <a:solidFill>
            <a:srgbClr val="CCFFFF"/>
          </a:solidFill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pPr>
              <a:spcAft>
                <a:spcPts val="1000"/>
              </a:spcAft>
            </a:pPr>
            <a:r>
              <a:rPr lang="en-US" b="1">
                <a:solidFill>
                  <a:srgbClr val="FF0000"/>
                </a:solidFill>
                <a:latin typeface="Calibri" pitchFamily="34" charset="0"/>
              </a:rPr>
              <a:t>8</a:t>
            </a:r>
            <a:endParaRPr lang="ru-RU"/>
          </a:p>
        </p:txBody>
      </p:sp>
      <p:sp>
        <p:nvSpPr>
          <p:cNvPr id="25612" name="AutoShape 34"/>
          <p:cNvSpPr>
            <a:spLocks noChangeArrowheads="1"/>
          </p:cNvSpPr>
          <p:nvPr/>
        </p:nvSpPr>
        <p:spPr bwMode="auto">
          <a:xfrm>
            <a:off x="3643313" y="5357813"/>
            <a:ext cx="700087" cy="552450"/>
          </a:xfrm>
          <a:prstGeom prst="star16">
            <a:avLst>
              <a:gd name="adj" fmla="val 37500"/>
            </a:avLst>
          </a:prstGeom>
          <a:solidFill>
            <a:srgbClr val="CCFFFF"/>
          </a:solidFill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pPr>
              <a:spcAft>
                <a:spcPts val="1000"/>
              </a:spcAft>
            </a:pPr>
            <a:r>
              <a:rPr lang="en-US" b="1">
                <a:solidFill>
                  <a:srgbClr val="FF0000"/>
                </a:solidFill>
                <a:latin typeface="Calibri" pitchFamily="34" charset="0"/>
              </a:rPr>
              <a:t>9</a:t>
            </a:r>
            <a:endParaRPr lang="ru-RU"/>
          </a:p>
        </p:txBody>
      </p:sp>
      <p:sp>
        <p:nvSpPr>
          <p:cNvPr id="25613" name="AutoShape 35"/>
          <p:cNvSpPr>
            <a:spLocks noChangeArrowheads="1"/>
          </p:cNvSpPr>
          <p:nvPr/>
        </p:nvSpPr>
        <p:spPr bwMode="auto">
          <a:xfrm rot="-433814">
            <a:off x="6326188" y="5405438"/>
            <a:ext cx="798512" cy="682625"/>
          </a:xfrm>
          <a:prstGeom prst="star16">
            <a:avLst>
              <a:gd name="adj" fmla="val 37500"/>
            </a:avLst>
          </a:prstGeom>
          <a:solidFill>
            <a:srgbClr val="CCFFFF"/>
          </a:solidFill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pPr>
              <a:spcAft>
                <a:spcPts val="1000"/>
              </a:spcAft>
            </a:pPr>
            <a:r>
              <a:rPr lang="en-US" b="1">
                <a:solidFill>
                  <a:srgbClr val="FF0000"/>
                </a:solidFill>
                <a:latin typeface="Calibri" pitchFamily="34" charset="0"/>
              </a:rPr>
              <a:t>10</a:t>
            </a:r>
            <a:endParaRPr lang="ru-RU"/>
          </a:p>
        </p:txBody>
      </p:sp>
      <p:pic>
        <p:nvPicPr>
          <p:cNvPr id="25614" name="Содержимое 5" descr="конфета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72063" y="642938"/>
            <a:ext cx="714375" cy="1030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15" name="Содержимое 5" descr="морковь2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15188" y="714375"/>
            <a:ext cx="1039812" cy="690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16" name="Содержимое 5" descr="капуста2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0" y="2071688"/>
            <a:ext cx="785813" cy="754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17" name="Содержимое 3" descr="картофель.jp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429500" y="1857375"/>
            <a:ext cx="1073150" cy="87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18" name="Содержимое 7" descr="помидор2.jpg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572000" y="3000375"/>
            <a:ext cx="762000" cy="79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19" name="Содержимое 5" descr="огурец.jpg"/>
          <p:cNvPicPr>
            <a:picLocks noChangeAspect="1"/>
          </p:cNvPicPr>
          <p:nvPr/>
        </p:nvPicPr>
        <p:blipFill>
          <a:blip r:embed="rId7" cstate="print">
            <a:clrChange>
              <a:clrFrom>
                <a:srgbClr val="F7F9F6"/>
              </a:clrFrom>
              <a:clrTo>
                <a:srgbClr val="F7F9F6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429500" y="2857500"/>
            <a:ext cx="1233488" cy="928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20" name="Содержимое 5" descr="лимон2.jpg"/>
          <p:cNvPicPr>
            <a:picLocks noChangeAspect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643438" y="4000500"/>
            <a:ext cx="900112" cy="911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21" name="Содержимое 7" descr="апельсин2.jpg"/>
          <p:cNvPicPr>
            <a:picLocks noChangeAspect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7215188" y="4000500"/>
            <a:ext cx="1252537" cy="1057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22" name="Содержимое 7" descr="банан2.png"/>
          <p:cNvPicPr>
            <a:picLocks noChangeAspect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 rot="1615901">
            <a:off x="4643438" y="5072063"/>
            <a:ext cx="642937" cy="110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23" name="Содержимое 3" descr="яблоко.jpg"/>
          <p:cNvPicPr>
            <a:picLocks noChangeAspect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7500938" y="5143500"/>
            <a:ext cx="1000125" cy="100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5400" smtClean="0"/>
              <a:t>Check:</a:t>
            </a:r>
            <a:endParaRPr lang="ru-RU" sz="5400" smtClean="0"/>
          </a:p>
        </p:txBody>
      </p:sp>
      <p:sp>
        <p:nvSpPr>
          <p:cNvPr id="26627" name="Текст 3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 numCol="2" rtlCol="0">
            <a:no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6000" dirty="0" smtClean="0"/>
              <a:t>1. </a:t>
            </a:r>
            <a:r>
              <a:rPr lang="en-US" sz="6000" dirty="0" smtClean="0">
                <a:solidFill>
                  <a:srgbClr val="C00000"/>
                </a:solidFill>
              </a:rPr>
              <a:t>a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6000" dirty="0" smtClean="0"/>
              <a:t>2. </a:t>
            </a:r>
            <a:r>
              <a:rPr lang="en-US" sz="6000" dirty="0" smtClean="0">
                <a:solidFill>
                  <a:srgbClr val="C00000"/>
                </a:solidFill>
              </a:rPr>
              <a:t>f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6000" dirty="0" smtClean="0"/>
              <a:t>3. </a:t>
            </a:r>
            <a:r>
              <a:rPr lang="en-US" sz="6000" dirty="0" smtClean="0">
                <a:solidFill>
                  <a:srgbClr val="C00000"/>
                </a:solidFill>
              </a:rPr>
              <a:t>e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6000" dirty="0" smtClean="0"/>
              <a:t>4. </a:t>
            </a:r>
            <a:r>
              <a:rPr lang="en-US" sz="6000" dirty="0" err="1" smtClean="0">
                <a:solidFill>
                  <a:srgbClr val="C00000"/>
                </a:solidFill>
              </a:rPr>
              <a:t>i</a:t>
            </a:r>
            <a:endParaRPr lang="en-US" sz="6000" dirty="0" smtClean="0">
              <a:solidFill>
                <a:srgbClr val="C00000"/>
              </a:solidFill>
            </a:endParaRP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6000" dirty="0" smtClean="0"/>
              <a:t>5. </a:t>
            </a:r>
            <a:r>
              <a:rPr lang="en-US" sz="6000" dirty="0" smtClean="0">
                <a:solidFill>
                  <a:srgbClr val="C00000"/>
                </a:solidFill>
              </a:rPr>
              <a:t>j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n-US" sz="6000" dirty="0" smtClean="0">
              <a:solidFill>
                <a:srgbClr val="C00000"/>
              </a:solidFill>
            </a:endParaRP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6000" dirty="0" smtClean="0"/>
              <a:t>6. </a:t>
            </a:r>
            <a:r>
              <a:rPr lang="en-US" sz="6000" dirty="0" smtClean="0">
                <a:solidFill>
                  <a:srgbClr val="C00000"/>
                </a:solidFill>
              </a:rPr>
              <a:t>d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6000" dirty="0" smtClean="0"/>
              <a:t>7. </a:t>
            </a:r>
            <a:r>
              <a:rPr lang="en-US" sz="6000" dirty="0" smtClean="0">
                <a:solidFill>
                  <a:srgbClr val="C00000"/>
                </a:solidFill>
              </a:rPr>
              <a:t>g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6000" dirty="0" smtClean="0"/>
              <a:t>8. </a:t>
            </a:r>
            <a:r>
              <a:rPr lang="en-US" sz="6000" dirty="0" smtClean="0">
                <a:solidFill>
                  <a:srgbClr val="C00000"/>
                </a:solidFill>
              </a:rPr>
              <a:t>b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6000" dirty="0" smtClean="0"/>
              <a:t>9. </a:t>
            </a:r>
            <a:r>
              <a:rPr lang="en-US" sz="6000" dirty="0" smtClean="0">
                <a:solidFill>
                  <a:srgbClr val="C00000"/>
                </a:solidFill>
              </a:rPr>
              <a:t>h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6000" dirty="0" smtClean="0"/>
              <a:t>10. </a:t>
            </a:r>
            <a:r>
              <a:rPr lang="en-US" sz="6000" dirty="0" smtClean="0">
                <a:solidFill>
                  <a:srgbClr val="C00000"/>
                </a:solidFill>
              </a:rPr>
              <a:t>c</a:t>
            </a:r>
            <a:endParaRPr lang="ru-RU" sz="60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ctr"/>
            <a:r>
              <a:rPr lang="en-US" sz="6600" i="1" dirty="0" smtClean="0"/>
              <a:t>Food we eat</a:t>
            </a:r>
            <a:endParaRPr lang="ru-RU" sz="6600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Healthy food                       Unhealthy food</a:t>
            </a:r>
            <a:endParaRPr lang="ru-RU" dirty="0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278417750"/>
      </p:ext>
    </p:extLst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4050"/>
          </a:xfrm>
        </p:spPr>
        <p:txBody>
          <a:bodyPr>
            <a:normAutofit fontScale="90000"/>
          </a:bodyPr>
          <a:lstStyle/>
          <a:p>
            <a:r>
              <a:rPr lang="en-US" sz="6600" b="1" smtClean="0"/>
              <a:t>Fruit/ Vegetable</a:t>
            </a:r>
            <a:endParaRPr lang="ru-RU" sz="6600" b="1" smtClean="0"/>
          </a:p>
        </p:txBody>
      </p:sp>
      <p:pic>
        <p:nvPicPr>
          <p:cNvPr id="27650" name="Содержимое 3" descr="яблоко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928688" y="928688"/>
            <a:ext cx="1371600" cy="1371600"/>
          </a:xfrm>
        </p:spPr>
      </p:pic>
      <p:pic>
        <p:nvPicPr>
          <p:cNvPr id="27651" name="Содержимое 7" descr="банан2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615901">
            <a:off x="215900" y="4657725"/>
            <a:ext cx="642938" cy="110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2" name="Содержимое 7" descr="апельсин2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00688" y="1000125"/>
            <a:ext cx="1252537" cy="1057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3" name="Содержимое 5" descr="лимон2.jp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714625" y="4786313"/>
            <a:ext cx="900113" cy="911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4" name="Содержимое 5" descr="огурец.jpg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7F9F6"/>
              </a:clrFrom>
              <a:clrTo>
                <a:srgbClr val="F7F9F6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500813" y="2857500"/>
            <a:ext cx="1233487" cy="928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5" name="Содержимое 7" descr="помидор2.jpg"/>
          <p:cNvPicPr>
            <a:picLocks noChangeAspect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85750" y="3000375"/>
            <a:ext cx="762000" cy="79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6" name="Содержимое 3" descr="картофель.jpg"/>
          <p:cNvPicPr>
            <a:picLocks noChangeAspect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714625" y="1143000"/>
            <a:ext cx="1073150" cy="87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7" name="Содержимое 5" descr="капуста2.jpg"/>
          <p:cNvPicPr>
            <a:picLocks noChangeAspect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714625" y="3214688"/>
            <a:ext cx="785813" cy="754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8" name="Содержимое 5" descr="морковь2.jpg"/>
          <p:cNvPicPr>
            <a:picLocks noChangeAspect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5786438" y="5000625"/>
            <a:ext cx="1039812" cy="690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9" name="AutoShape 26"/>
          <p:cNvSpPr>
            <a:spLocks noChangeArrowheads="1"/>
          </p:cNvSpPr>
          <p:nvPr/>
        </p:nvSpPr>
        <p:spPr bwMode="auto">
          <a:xfrm>
            <a:off x="0" y="1928813"/>
            <a:ext cx="2000250" cy="928687"/>
          </a:xfrm>
          <a:prstGeom prst="star16">
            <a:avLst>
              <a:gd name="adj" fmla="val 37500"/>
            </a:avLst>
          </a:prstGeom>
          <a:solidFill>
            <a:srgbClr val="CCFFFF"/>
          </a:solidFill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pPr>
              <a:spcAft>
                <a:spcPts val="1000"/>
              </a:spcAft>
            </a:pPr>
            <a:r>
              <a:rPr lang="en-US" sz="2800" b="1">
                <a:solidFill>
                  <a:srgbClr val="FF0000"/>
                </a:solidFill>
                <a:latin typeface="Calibri" pitchFamily="34" charset="0"/>
              </a:rPr>
              <a:t>apple</a:t>
            </a:r>
            <a:endParaRPr lang="ru-RU" sz="2800"/>
          </a:p>
        </p:txBody>
      </p:sp>
      <p:sp>
        <p:nvSpPr>
          <p:cNvPr id="27660" name="AutoShape 26"/>
          <p:cNvSpPr>
            <a:spLocks noChangeArrowheads="1"/>
          </p:cNvSpPr>
          <p:nvPr/>
        </p:nvSpPr>
        <p:spPr bwMode="auto">
          <a:xfrm>
            <a:off x="2571750" y="1857375"/>
            <a:ext cx="2857500" cy="1071563"/>
          </a:xfrm>
          <a:prstGeom prst="star16">
            <a:avLst>
              <a:gd name="adj" fmla="val 37500"/>
            </a:avLst>
          </a:prstGeom>
          <a:solidFill>
            <a:srgbClr val="CCFFFF"/>
          </a:solidFill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pPr>
              <a:spcAft>
                <a:spcPts val="1000"/>
              </a:spcAft>
            </a:pPr>
            <a:r>
              <a:rPr lang="en-US" sz="2800" b="1">
                <a:solidFill>
                  <a:srgbClr val="FF0000"/>
                </a:solidFill>
                <a:latin typeface="Calibri" pitchFamily="34" charset="0"/>
              </a:rPr>
              <a:t>potatoes</a:t>
            </a:r>
            <a:endParaRPr lang="ru-RU" sz="2800"/>
          </a:p>
        </p:txBody>
      </p:sp>
      <p:sp>
        <p:nvSpPr>
          <p:cNvPr id="27661" name="AutoShape 26"/>
          <p:cNvSpPr>
            <a:spLocks noChangeArrowheads="1"/>
          </p:cNvSpPr>
          <p:nvPr/>
        </p:nvSpPr>
        <p:spPr bwMode="auto">
          <a:xfrm>
            <a:off x="6143625" y="1571625"/>
            <a:ext cx="2571750" cy="928688"/>
          </a:xfrm>
          <a:prstGeom prst="star16">
            <a:avLst>
              <a:gd name="adj" fmla="val 37500"/>
            </a:avLst>
          </a:prstGeom>
          <a:solidFill>
            <a:srgbClr val="CCFFFF"/>
          </a:solidFill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pPr>
              <a:spcAft>
                <a:spcPts val="1000"/>
              </a:spcAft>
            </a:pPr>
            <a:r>
              <a:rPr lang="en-US" sz="2800" b="1">
                <a:solidFill>
                  <a:srgbClr val="FF0000"/>
                </a:solidFill>
                <a:latin typeface="Calibri" pitchFamily="34" charset="0"/>
              </a:rPr>
              <a:t>orange</a:t>
            </a:r>
            <a:endParaRPr lang="ru-RU" sz="2800"/>
          </a:p>
        </p:txBody>
      </p:sp>
      <p:sp>
        <p:nvSpPr>
          <p:cNvPr id="27662" name="AutoShape 26"/>
          <p:cNvSpPr>
            <a:spLocks noChangeArrowheads="1"/>
          </p:cNvSpPr>
          <p:nvPr/>
        </p:nvSpPr>
        <p:spPr bwMode="auto">
          <a:xfrm>
            <a:off x="0" y="3786188"/>
            <a:ext cx="2571750" cy="857250"/>
          </a:xfrm>
          <a:prstGeom prst="star16">
            <a:avLst>
              <a:gd name="adj" fmla="val 37500"/>
            </a:avLst>
          </a:prstGeom>
          <a:solidFill>
            <a:srgbClr val="CCFFFF"/>
          </a:solidFill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pPr>
              <a:spcAft>
                <a:spcPts val="1000"/>
              </a:spcAft>
            </a:pPr>
            <a:r>
              <a:rPr lang="en-US" sz="2800" b="1">
                <a:solidFill>
                  <a:srgbClr val="FF0000"/>
                </a:solidFill>
                <a:latin typeface="Calibri" pitchFamily="34" charset="0"/>
              </a:rPr>
              <a:t>tomato</a:t>
            </a:r>
            <a:endParaRPr lang="ru-RU" sz="2800"/>
          </a:p>
        </p:txBody>
      </p:sp>
      <p:sp>
        <p:nvSpPr>
          <p:cNvPr id="27663" name="AutoShape 26"/>
          <p:cNvSpPr>
            <a:spLocks noChangeArrowheads="1"/>
          </p:cNvSpPr>
          <p:nvPr/>
        </p:nvSpPr>
        <p:spPr bwMode="auto">
          <a:xfrm>
            <a:off x="3000375" y="3571875"/>
            <a:ext cx="2714625" cy="1000125"/>
          </a:xfrm>
          <a:prstGeom prst="star16">
            <a:avLst>
              <a:gd name="adj" fmla="val 37500"/>
            </a:avLst>
          </a:prstGeom>
          <a:solidFill>
            <a:srgbClr val="CCFFFF"/>
          </a:solidFill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pPr>
              <a:spcAft>
                <a:spcPts val="1000"/>
              </a:spcAft>
            </a:pPr>
            <a:r>
              <a:rPr lang="en-US" sz="2800" b="1">
                <a:solidFill>
                  <a:srgbClr val="FF0000"/>
                </a:solidFill>
                <a:latin typeface="Calibri" pitchFamily="34" charset="0"/>
              </a:rPr>
              <a:t>cabbage</a:t>
            </a:r>
            <a:endParaRPr lang="ru-RU" sz="2800"/>
          </a:p>
        </p:txBody>
      </p:sp>
      <p:sp>
        <p:nvSpPr>
          <p:cNvPr id="27664" name="AutoShape 26"/>
          <p:cNvSpPr>
            <a:spLocks noChangeArrowheads="1"/>
          </p:cNvSpPr>
          <p:nvPr/>
        </p:nvSpPr>
        <p:spPr bwMode="auto">
          <a:xfrm>
            <a:off x="6000750" y="3571875"/>
            <a:ext cx="3143250" cy="1000125"/>
          </a:xfrm>
          <a:prstGeom prst="star16">
            <a:avLst>
              <a:gd name="adj" fmla="val 37500"/>
            </a:avLst>
          </a:prstGeom>
          <a:solidFill>
            <a:srgbClr val="CCFFFF"/>
          </a:solidFill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pPr>
              <a:spcAft>
                <a:spcPts val="1000"/>
              </a:spcAft>
            </a:pPr>
            <a:r>
              <a:rPr lang="en-US" sz="2800" b="1">
                <a:solidFill>
                  <a:srgbClr val="FF0000"/>
                </a:solidFill>
                <a:latin typeface="Calibri" pitchFamily="34" charset="0"/>
              </a:rPr>
              <a:t>cucumber</a:t>
            </a:r>
            <a:endParaRPr lang="ru-RU" sz="2800"/>
          </a:p>
        </p:txBody>
      </p:sp>
      <p:sp>
        <p:nvSpPr>
          <p:cNvPr id="27665" name="AutoShape 26"/>
          <p:cNvSpPr>
            <a:spLocks noChangeArrowheads="1"/>
          </p:cNvSpPr>
          <p:nvPr/>
        </p:nvSpPr>
        <p:spPr bwMode="auto">
          <a:xfrm>
            <a:off x="0" y="5715000"/>
            <a:ext cx="2571750" cy="928688"/>
          </a:xfrm>
          <a:prstGeom prst="star16">
            <a:avLst>
              <a:gd name="adj" fmla="val 37500"/>
            </a:avLst>
          </a:prstGeom>
          <a:solidFill>
            <a:srgbClr val="CCFFFF"/>
          </a:solidFill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pPr>
              <a:spcAft>
                <a:spcPts val="1000"/>
              </a:spcAft>
            </a:pPr>
            <a:r>
              <a:rPr lang="en-US" sz="2800" b="1">
                <a:solidFill>
                  <a:srgbClr val="FF0000"/>
                </a:solidFill>
                <a:latin typeface="Calibri" pitchFamily="34" charset="0"/>
              </a:rPr>
              <a:t>banana</a:t>
            </a:r>
            <a:endParaRPr lang="ru-RU" sz="2800"/>
          </a:p>
        </p:txBody>
      </p:sp>
      <p:sp>
        <p:nvSpPr>
          <p:cNvPr id="27666" name="AutoShape 26"/>
          <p:cNvSpPr>
            <a:spLocks noChangeArrowheads="1"/>
          </p:cNvSpPr>
          <p:nvPr/>
        </p:nvSpPr>
        <p:spPr bwMode="auto">
          <a:xfrm>
            <a:off x="2857500" y="5572125"/>
            <a:ext cx="2143125" cy="928688"/>
          </a:xfrm>
          <a:prstGeom prst="star16">
            <a:avLst>
              <a:gd name="adj" fmla="val 37500"/>
            </a:avLst>
          </a:prstGeom>
          <a:solidFill>
            <a:srgbClr val="CCFFFF"/>
          </a:solidFill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pPr>
              <a:spcAft>
                <a:spcPts val="1000"/>
              </a:spcAft>
            </a:pPr>
            <a:r>
              <a:rPr lang="en-US" sz="2800" b="1">
                <a:solidFill>
                  <a:srgbClr val="FF0000"/>
                </a:solidFill>
                <a:latin typeface="Calibri" pitchFamily="34" charset="0"/>
              </a:rPr>
              <a:t>lemon</a:t>
            </a:r>
            <a:endParaRPr lang="ru-RU" sz="2800"/>
          </a:p>
        </p:txBody>
      </p:sp>
      <p:sp>
        <p:nvSpPr>
          <p:cNvPr id="27667" name="AutoShape 26"/>
          <p:cNvSpPr>
            <a:spLocks noChangeArrowheads="1"/>
          </p:cNvSpPr>
          <p:nvPr/>
        </p:nvSpPr>
        <p:spPr bwMode="auto">
          <a:xfrm>
            <a:off x="6072188" y="5572125"/>
            <a:ext cx="2143125" cy="928688"/>
          </a:xfrm>
          <a:prstGeom prst="star16">
            <a:avLst>
              <a:gd name="adj" fmla="val 37500"/>
            </a:avLst>
          </a:prstGeom>
          <a:solidFill>
            <a:srgbClr val="CCFFFF"/>
          </a:solidFill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pPr>
              <a:spcAft>
                <a:spcPts val="1000"/>
              </a:spcAft>
            </a:pPr>
            <a:r>
              <a:rPr lang="en-US" sz="2800" b="1">
                <a:solidFill>
                  <a:srgbClr val="FF0000"/>
                </a:solidFill>
                <a:latin typeface="Calibri" pitchFamily="34" charset="0"/>
              </a:rPr>
              <a:t>carrot</a:t>
            </a:r>
            <a:endParaRPr lang="ru-RU" sz="2800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v"/>
            </a:pPr>
            <a:r>
              <a:rPr lang="en-US" dirty="0" smtClean="0"/>
              <a:t>I have_______ for breakfast.</a:t>
            </a:r>
          </a:p>
          <a:p>
            <a:pPr>
              <a:buFont typeface="Wingdings" pitchFamily="2" charset="2"/>
              <a:buChar char="v"/>
            </a:pPr>
            <a:r>
              <a:rPr lang="en-US" dirty="0" smtClean="0"/>
              <a:t>My mother has ________ for breakfast.</a:t>
            </a:r>
          </a:p>
          <a:p>
            <a:pPr>
              <a:buFont typeface="Wingdings" pitchFamily="2" charset="2"/>
              <a:buChar char="v"/>
            </a:pPr>
            <a:r>
              <a:rPr lang="en-US" dirty="0" smtClean="0"/>
              <a:t>I like______.</a:t>
            </a:r>
          </a:p>
          <a:p>
            <a:pPr>
              <a:buFont typeface="Wingdings" pitchFamily="2" charset="2"/>
              <a:buChar char="v"/>
            </a:pPr>
            <a:r>
              <a:rPr lang="en-US" dirty="0" smtClean="0"/>
              <a:t>I don’t like________.</a:t>
            </a:r>
          </a:p>
          <a:p>
            <a:pPr>
              <a:buFont typeface="Wingdings" pitchFamily="2" charset="2"/>
              <a:buChar char="v"/>
            </a:pPr>
            <a:r>
              <a:rPr lang="en-US" dirty="0" smtClean="0"/>
              <a:t>My friend doesn’t like___________ .</a:t>
            </a:r>
            <a:endParaRPr lang="ru-RU" dirty="0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Векторные иконки с едой и напитками / Vector food icons &quot; PixelBrush - Портал о дизайне. Скачать фото, картинки, обои, рисунки,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428604"/>
            <a:ext cx="8501122" cy="60007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www.uchportal.ru/_ld/323/917861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357166"/>
            <a:ext cx="8358246" cy="6143668"/>
          </a:xfrm>
          <a:prstGeom prst="rect">
            <a:avLst/>
          </a:prstGeom>
          <a:noFill/>
        </p:spPr>
      </p:pic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4479634" y="43934"/>
            <a:ext cx="184731" cy="369332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785787" y="2000240"/>
            <a:ext cx="385765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2400" b="1" i="1" dirty="0" smtClean="0">
                <a:solidFill>
                  <a:srgbClr val="FF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Do</a:t>
            </a:r>
            <a:r>
              <a:rPr lang="en-US" sz="2400" b="1" i="1" dirty="0" smtClean="0">
                <a:solidFill>
                  <a:srgbClr val="00B0F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 you like honey?</a:t>
            </a:r>
            <a:endParaRPr lang="en-US" sz="2400" b="1" dirty="0" smtClean="0">
              <a:solidFill>
                <a:srgbClr val="00B0F0"/>
              </a:solidFill>
              <a:latin typeface="Arial" pitchFamily="34" charset="0"/>
            </a:endParaRPr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WordArt 4"/>
          <p:cNvSpPr>
            <a:spLocks noChangeArrowheads="1" noChangeShapeType="1" noTextEdit="1"/>
          </p:cNvSpPr>
          <p:nvPr/>
        </p:nvSpPr>
        <p:spPr bwMode="auto">
          <a:xfrm>
            <a:off x="1042988" y="549275"/>
            <a:ext cx="7129462" cy="863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Задай вопрос к предложению:</a:t>
            </a:r>
          </a:p>
        </p:txBody>
      </p:sp>
      <p:sp>
        <p:nvSpPr>
          <p:cNvPr id="28675" name="Text Box 5"/>
          <p:cNvSpPr txBox="1">
            <a:spLocks noChangeArrowheads="1"/>
          </p:cNvSpPr>
          <p:nvPr/>
        </p:nvSpPr>
        <p:spPr bwMode="auto">
          <a:xfrm>
            <a:off x="592138" y="1844675"/>
            <a:ext cx="786765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400" b="1"/>
              <a:t>1 Не </a:t>
            </a:r>
            <a:r>
              <a:rPr lang="en-US" sz="4400" b="1"/>
              <a:t>likes coffee with milk.</a:t>
            </a:r>
            <a:endParaRPr lang="ru-RU" sz="4400" b="1"/>
          </a:p>
        </p:txBody>
      </p:sp>
      <p:sp>
        <p:nvSpPr>
          <p:cNvPr id="28676" name="Text Box 6"/>
          <p:cNvSpPr txBox="1">
            <a:spLocks noChangeArrowheads="1"/>
          </p:cNvSpPr>
          <p:nvPr/>
        </p:nvSpPr>
        <p:spPr bwMode="auto">
          <a:xfrm>
            <a:off x="663575" y="2997200"/>
            <a:ext cx="7640638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4400" b="1"/>
              <a:t>2 Ann  eats soup and bread.</a:t>
            </a:r>
            <a:endParaRPr lang="ru-RU" sz="4400" b="1"/>
          </a:p>
        </p:txBody>
      </p:sp>
      <p:sp>
        <p:nvSpPr>
          <p:cNvPr id="28677" name="Text Box 8"/>
          <p:cNvSpPr txBox="1">
            <a:spLocks noChangeArrowheads="1"/>
          </p:cNvSpPr>
          <p:nvPr/>
        </p:nvSpPr>
        <p:spPr bwMode="auto">
          <a:xfrm>
            <a:off x="663575" y="4292600"/>
            <a:ext cx="71755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4400" b="1"/>
              <a:t>3 Bob drinks orange juice.</a:t>
            </a:r>
            <a:endParaRPr lang="ru-RU" sz="4400" b="1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ext Box 5"/>
          <p:cNvSpPr txBox="1">
            <a:spLocks noChangeArrowheads="1"/>
          </p:cNvSpPr>
          <p:nvPr/>
        </p:nvSpPr>
        <p:spPr bwMode="auto">
          <a:xfrm>
            <a:off x="684213" y="836613"/>
            <a:ext cx="7920037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 b="1"/>
              <a:t>1 </a:t>
            </a:r>
            <a:r>
              <a:rPr lang="en-US" sz="4000" b="1"/>
              <a:t>Does he like coffee with milk?</a:t>
            </a:r>
            <a:endParaRPr lang="ru-RU" sz="4000" b="1"/>
          </a:p>
        </p:txBody>
      </p:sp>
      <p:sp>
        <p:nvSpPr>
          <p:cNvPr id="29699" name="Text Box 6"/>
          <p:cNvSpPr txBox="1">
            <a:spLocks noChangeArrowheads="1"/>
          </p:cNvSpPr>
          <p:nvPr/>
        </p:nvSpPr>
        <p:spPr bwMode="auto">
          <a:xfrm rot="10800000" flipV="1">
            <a:off x="322263" y="2349500"/>
            <a:ext cx="849947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4000" b="1"/>
              <a:t>2 Does Ann eat soup and bread?</a:t>
            </a:r>
            <a:endParaRPr lang="ru-RU" sz="4000" b="1"/>
          </a:p>
        </p:txBody>
      </p:sp>
      <p:sp>
        <p:nvSpPr>
          <p:cNvPr id="29700" name="Text Box 7"/>
          <p:cNvSpPr txBox="1">
            <a:spLocks noChangeArrowheads="1"/>
          </p:cNvSpPr>
          <p:nvPr/>
        </p:nvSpPr>
        <p:spPr bwMode="auto">
          <a:xfrm>
            <a:off x="611188" y="3860800"/>
            <a:ext cx="8208962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4000" b="1"/>
              <a:t>3 Does Bob drink orange juice?</a:t>
            </a:r>
            <a:endParaRPr lang="ru-RU" sz="4000" b="1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935480"/>
            <a:ext cx="8229600" cy="564826"/>
          </a:xfrm>
          <a:solidFill>
            <a:schemeClr val="accent2">
              <a:lumMod val="60000"/>
              <a:lumOff val="40000"/>
            </a:schemeClr>
          </a:solidFill>
        </p:spPr>
        <p:txBody>
          <a:bodyPr>
            <a:normAutofit fontScale="25000" lnSpcReduction="20000"/>
          </a:bodyPr>
          <a:lstStyle/>
          <a:p>
            <a:r>
              <a:rPr lang="en-US" sz="8600" b="1" dirty="0" smtClean="0"/>
              <a:t>It</a:t>
            </a:r>
            <a:r>
              <a:rPr lang="ru-RU" sz="8600" b="1" dirty="0" smtClean="0"/>
              <a:t>’</a:t>
            </a:r>
            <a:r>
              <a:rPr lang="en-US" sz="8600" b="1" dirty="0" smtClean="0"/>
              <a:t>s fruit</a:t>
            </a:r>
            <a:r>
              <a:rPr lang="ru-RU" sz="8600" b="1" dirty="0" smtClean="0"/>
              <a:t>. </a:t>
            </a:r>
            <a:r>
              <a:rPr lang="en-US" sz="8600" b="1" dirty="0" smtClean="0"/>
              <a:t>It</a:t>
            </a:r>
            <a:r>
              <a:rPr lang="ru-RU" sz="8600" b="1" dirty="0" smtClean="0"/>
              <a:t>’</a:t>
            </a:r>
            <a:r>
              <a:rPr lang="en-US" sz="8600" b="1" dirty="0" smtClean="0"/>
              <a:t>s yellow</a:t>
            </a:r>
            <a:r>
              <a:rPr lang="ru-RU" sz="8600" b="1" dirty="0" smtClean="0"/>
              <a:t>. </a:t>
            </a:r>
            <a:r>
              <a:rPr lang="en-US" sz="8600" b="1" dirty="0" smtClean="0"/>
              <a:t>I drink tea with it.</a:t>
            </a:r>
          </a:p>
          <a:p>
            <a:endParaRPr lang="en-US" sz="8600" b="1" dirty="0" smtClean="0"/>
          </a:p>
          <a:p>
            <a:endParaRPr lang="ru-RU" sz="8600" b="1" dirty="0" smtClean="0"/>
          </a:p>
          <a:p>
            <a:r>
              <a:rPr lang="en-US" sz="8600" b="1" dirty="0" smtClean="0"/>
              <a:t>It’s white. I like to drink it.</a:t>
            </a:r>
          </a:p>
          <a:p>
            <a:endParaRPr lang="ru-RU" sz="8600" b="1" dirty="0" smtClean="0"/>
          </a:p>
          <a:p>
            <a:r>
              <a:rPr lang="en-US" sz="8600" b="1" dirty="0" smtClean="0"/>
              <a:t>It’s red. It’s not f fruit. We Like to eat it in salad and pizza.</a:t>
            </a:r>
          </a:p>
          <a:p>
            <a:endParaRPr lang="en-US" sz="8600" b="1" dirty="0" smtClean="0"/>
          </a:p>
          <a:p>
            <a:endParaRPr lang="ru-RU" sz="8600" b="1" dirty="0" smtClean="0"/>
          </a:p>
          <a:p>
            <a:endParaRPr lang="en-US" sz="8600" b="1" dirty="0" smtClean="0"/>
          </a:p>
          <a:p>
            <a:endParaRPr lang="en-US" sz="8600" b="1" dirty="0" smtClean="0"/>
          </a:p>
          <a:p>
            <a:endParaRPr lang="en-US" sz="8600" b="1" dirty="0" smtClean="0"/>
          </a:p>
          <a:p>
            <a:r>
              <a:rPr lang="en-US" sz="8600" b="1" dirty="0" smtClean="0"/>
              <a:t>We eat it with soup.</a:t>
            </a:r>
            <a:endParaRPr lang="ru-RU" sz="8600" b="1" dirty="0" smtClean="0"/>
          </a:p>
          <a:p>
            <a:endParaRPr lang="ru-RU" b="1" dirty="0"/>
          </a:p>
        </p:txBody>
      </p:sp>
      <p:pic>
        <p:nvPicPr>
          <p:cNvPr id="5" name="Рисунок 4" descr="Paul Mitchell Lemon Sage Thickening Conditioner Укрепляющий кондиционер с экстрактом шалфея и лимона.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00760" y="1142984"/>
            <a:ext cx="1819538" cy="1285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://im1-tub-ru.yandex.net/i?id=a97be9985eaf5a762ad52d64fa1bf24c-62-144&amp;n=21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00562" y="2285993"/>
            <a:ext cx="1500197" cy="10001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://im1-tub-ru.yandex.net/i?id=e91831599baffb8597bd8d4e9072556f-25-144&amp;n=21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619500" y="3714753"/>
            <a:ext cx="1905000" cy="857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Новость: Цена на булку &quot;социального&quot; хлеба из муки стабфонда в Костанайской области не будет превышать 42 тенге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643306" y="5072074"/>
            <a:ext cx="2828925" cy="164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31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32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33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34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" descr="http://cullens.ru/_fr/8/675567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14612" y="714356"/>
            <a:ext cx="3357586" cy="2857496"/>
          </a:xfrm>
          <a:prstGeom prst="round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555273675"/>
      </p:ext>
    </p:extLst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66" name="Picture 18" descr="000803_1063_4710_vnvv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8313" y="1700213"/>
            <a:ext cx="2843212" cy="3649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67" name="Picture 19" descr="000803_1063_4783_vnvv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84663" y="2205038"/>
            <a:ext cx="2733675" cy="2376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68" name="Picture 20" descr="000803_1063_4783_vnvv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68538" y="2347913"/>
            <a:ext cx="2733675" cy="2376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69" name="Picture 21" descr="000803_1063_4762_vnvv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445250" y="2060575"/>
            <a:ext cx="2297113" cy="273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4" name="Picture 23" descr="24372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0"/>
            <a:ext cx="2259013" cy="206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5" name="Picture 24" descr="24570"/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372225" y="4292600"/>
            <a:ext cx="3203575" cy="234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6" name="Picture 25" descr="24595"/>
          <p:cNvPicPr>
            <a:picLocks noChangeAspect="1" noChangeArrowheads="1" noCrop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50825" y="5059363"/>
            <a:ext cx="1798638" cy="1798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7" name="Picture 26" descr="24366"/>
          <p:cNvPicPr>
            <a:picLocks noChangeAspect="1" noChangeArrowheads="1" noCrop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7343775" y="-242888"/>
            <a:ext cx="1800225" cy="2376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75" name="WordArt 27">
            <a:hlinkClick r:id="rId10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3276600" y="4581525"/>
            <a:ext cx="2879725" cy="1079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endParaRPr lang="ru-RU" sz="3600" b="1" kern="10" dirty="0">
              <a:ln w="12700">
                <a:solidFill>
                  <a:srgbClr val="EAEAEA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outerShdw dist="35921" dir="2700000" sy="50000" kx="2115830" algn="bl" rotWithShape="0">
                  <a:srgbClr val="C0C0C0">
                    <a:alpha val="79999"/>
                  </a:srgbClr>
                </a:outerShdw>
              </a:effectLst>
              <a:latin typeface="Comic Sans MS"/>
            </a:endParaRPr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2000"/>
                                        <p:tgtEl>
                                          <p:spTgt spid="20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1" dur="2000"/>
                                        <p:tgtEl>
                                          <p:spTgt spid="20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5" dur="2000"/>
                                        <p:tgtEl>
                                          <p:spTgt spid="20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9" dur="2000"/>
                                        <p:tgtEl>
                                          <p:spTgt spid="20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18" presetClass="entr" presetSubtype="12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3" dur="2000"/>
                                        <p:tgtEl>
                                          <p:spTgt spid="2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7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823582576"/>
      </p:ext>
    </p:extLst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Содержимое 7" descr="апельсин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857356" y="1571613"/>
            <a:ext cx="5362575" cy="4357718"/>
          </a:xfrm>
        </p:spPr>
      </p:pic>
      <p:sp>
        <p:nvSpPr>
          <p:cNvPr id="15361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dirty="0" smtClean="0"/>
              <a:t>orange</a:t>
            </a:r>
            <a:endParaRPr lang="ru-RU" sz="6600" dirty="0" smtClean="0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dirty="0" smtClean="0"/>
              <a:t>sweet</a:t>
            </a:r>
            <a:endParaRPr lang="ru-RU" sz="6600" dirty="0" smtClean="0"/>
          </a:p>
        </p:txBody>
      </p:sp>
      <p:pic>
        <p:nvPicPr>
          <p:cNvPr id="24578" name="Содержимое 5" descr="конфета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098800" y="1857375"/>
            <a:ext cx="2401888" cy="3463925"/>
          </a:xfrm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245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245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Заголовок 1"/>
          <p:cNvSpPr>
            <a:spLocks noGrp="1"/>
          </p:cNvSpPr>
          <p:nvPr>
            <p:ph type="title"/>
          </p:nvPr>
        </p:nvSpPr>
        <p:spPr>
          <a:xfrm>
            <a:off x="500034" y="714356"/>
            <a:ext cx="8229600" cy="1143000"/>
          </a:xfrm>
        </p:spPr>
        <p:txBody>
          <a:bodyPr>
            <a:normAutofit/>
          </a:bodyPr>
          <a:lstStyle/>
          <a:p>
            <a:r>
              <a:rPr lang="en-US" sz="6600" dirty="0" smtClean="0"/>
              <a:t>lemon</a:t>
            </a:r>
            <a:endParaRPr lang="ru-RU" sz="6600" dirty="0" smtClean="0"/>
          </a:p>
        </p:txBody>
      </p:sp>
      <p:pic>
        <p:nvPicPr>
          <p:cNvPr id="16386" name="Содержимое 5" descr="лимон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403306" y="1935163"/>
            <a:ext cx="4337388" cy="4389437"/>
          </a:xfrm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63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63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63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638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638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638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638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638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638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638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638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dirty="0" smtClean="0"/>
              <a:t>apple</a:t>
            </a:r>
            <a:endParaRPr lang="ru-RU" sz="6600" dirty="0" smtClean="0"/>
          </a:p>
        </p:txBody>
      </p:sp>
      <p:pic>
        <p:nvPicPr>
          <p:cNvPr id="18434" name="Содержимое 3" descr="яблоко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928926" y="1714488"/>
            <a:ext cx="4357718" cy="3101193"/>
          </a:xfrm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84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843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84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184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dirty="0" smtClean="0"/>
              <a:t>potatoes</a:t>
            </a:r>
            <a:endParaRPr lang="ru-RU" sz="6600" dirty="0" smtClean="0"/>
          </a:p>
        </p:txBody>
      </p:sp>
      <p:pic>
        <p:nvPicPr>
          <p:cNvPr id="21506" name="Содержимое 3" descr="картофель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000250" y="1771650"/>
            <a:ext cx="4429125" cy="3602038"/>
          </a:xfrm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150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15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215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15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5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Другая 1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0B9B74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459</TotalTime>
  <Words>324</Words>
  <Application>Microsoft Office PowerPoint</Application>
  <PresentationFormat>Экран (4:3)</PresentationFormat>
  <Paragraphs>114</Paragraphs>
  <Slides>24</Slides>
  <Notes>2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Поток</vt:lpstr>
      <vt:lpstr>Слайд 1</vt:lpstr>
      <vt:lpstr>Слайд 2</vt:lpstr>
      <vt:lpstr>Слайд 3</vt:lpstr>
      <vt:lpstr>Слайд 4</vt:lpstr>
      <vt:lpstr>orange</vt:lpstr>
      <vt:lpstr>sweet</vt:lpstr>
      <vt:lpstr>lemon</vt:lpstr>
      <vt:lpstr>apple</vt:lpstr>
      <vt:lpstr>potatoes</vt:lpstr>
      <vt:lpstr>What is your favourite food?</vt:lpstr>
      <vt:lpstr>Слайд 11</vt:lpstr>
      <vt:lpstr>Слайд 12</vt:lpstr>
      <vt:lpstr> </vt:lpstr>
      <vt:lpstr>What is it? Example: 1. a)</vt:lpstr>
      <vt:lpstr>Check:</vt:lpstr>
      <vt:lpstr>Food we eat</vt:lpstr>
      <vt:lpstr>Слайд 17</vt:lpstr>
      <vt:lpstr>Fruit/ Vegetable</vt:lpstr>
      <vt:lpstr>Слайд 19</vt:lpstr>
      <vt:lpstr>Слайд 20</vt:lpstr>
      <vt:lpstr>Слайд 21</vt:lpstr>
      <vt:lpstr>Слайд 22</vt:lpstr>
      <vt:lpstr>Слайд 23</vt:lpstr>
      <vt:lpstr>Слайд 24</vt:lpstr>
    </vt:vector>
  </TitlesOfParts>
  <Company>МОУ Луговская ООШ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Светлана</dc:creator>
  <cp:lastModifiedBy>Светлана</cp:lastModifiedBy>
  <cp:revision>47</cp:revision>
  <dcterms:created xsi:type="dcterms:W3CDTF">2014-11-12T02:25:44Z</dcterms:created>
  <dcterms:modified xsi:type="dcterms:W3CDTF">2014-11-27T04:02:36Z</dcterms:modified>
</cp:coreProperties>
</file>