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опрос 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7 кл.</c:v>
                </c:pt>
                <c:pt idx="1">
                  <c:v>8 кл.</c:v>
                </c:pt>
                <c:pt idx="2">
                  <c:v>9 кл.</c:v>
                </c:pt>
                <c:pt idx="3">
                  <c:v>всего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0.04</c:v>
                </c:pt>
                <c:pt idx="1">
                  <c:v>0.08</c:v>
                </c:pt>
                <c:pt idx="2">
                  <c:v>0.06</c:v>
                </c:pt>
                <c:pt idx="3">
                  <c:v>0.82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823706811822288"/>
          <c:y val="0.40899596546885736"/>
          <c:w val="0.16240425563295674"/>
          <c:h val="0.49847547803330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Опрос</a:t>
            </a:r>
            <a:r>
              <a:rPr lang="ru-RU" baseline="0"/>
              <a:t> </a:t>
            </a:r>
            <a:endParaRPr lang="ru-RU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7кл</c:v>
                </c:pt>
                <c:pt idx="1">
                  <c:v>8кл.</c:v>
                </c:pt>
                <c:pt idx="2">
                  <c:v>9 кл.</c:v>
                </c:pt>
                <c:pt idx="3">
                  <c:v>всего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0.03</c:v>
                </c:pt>
                <c:pt idx="1">
                  <c:v>0.09</c:v>
                </c:pt>
                <c:pt idx="2">
                  <c:v>0.06</c:v>
                </c:pt>
                <c:pt idx="3">
                  <c:v>0.82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85975812919218431"/>
          <c:y val="0.41794306961629796"/>
          <c:w val="0.12172335228929718"/>
          <c:h val="0.5290938632670916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4CE-240F-4204-9319-ADFEC3F640F8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817A9E-C563-4185-AB17-5FC129135E6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4CE-240F-4204-9319-ADFEC3F640F8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7A9E-C563-4185-AB17-5FC129135E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4CE-240F-4204-9319-ADFEC3F640F8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7A9E-C563-4185-AB17-5FC129135E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80C34CE-240F-4204-9319-ADFEC3F640F8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3817A9E-C563-4185-AB17-5FC129135E6F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4CE-240F-4204-9319-ADFEC3F640F8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817A9E-C563-4185-AB17-5FC129135E6F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80C34CE-240F-4204-9319-ADFEC3F640F8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3817A9E-C563-4185-AB17-5FC129135E6F}" type="slidenum">
              <a:rPr lang="ru-RU" smtClean="0"/>
              <a:t>‹#›</a:t>
            </a:fld>
            <a:endParaRPr lang="ru-R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80C34CE-240F-4204-9319-ADFEC3F640F8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3817A9E-C563-4185-AB17-5FC129135E6F}" type="slidenum">
              <a:rPr lang="ru-RU" smtClean="0"/>
              <a:t>‹#›</a:t>
            </a:fld>
            <a:endParaRPr lang="ru-R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4CE-240F-4204-9319-ADFEC3F640F8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817A9E-C563-4185-AB17-5FC129135E6F}" type="slidenum">
              <a:rPr lang="ru-RU" smtClean="0"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4CE-240F-4204-9319-ADFEC3F640F8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817A9E-C563-4185-AB17-5FC129135E6F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80C34CE-240F-4204-9319-ADFEC3F640F8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3817A9E-C563-4185-AB17-5FC129135E6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80C34CE-240F-4204-9319-ADFEC3F640F8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3817A9E-C563-4185-AB17-5FC129135E6F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D80C34CE-240F-4204-9319-ADFEC3F640F8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C3817A9E-C563-4185-AB17-5FC129135E6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2895600"/>
            <a:ext cx="6480720" cy="1368798"/>
          </a:xfrm>
        </p:spPr>
        <p:txBody>
          <a:bodyPr>
            <a:noAutofit/>
          </a:bodyPr>
          <a:lstStyle/>
          <a:p>
            <a:r>
              <a:rPr lang="ru-RU" sz="2400" dirty="0" smtClean="0"/>
              <a:t>Выполнил: Яндиев Руслан, ученик  8 класса</a:t>
            </a:r>
          </a:p>
          <a:p>
            <a:r>
              <a:rPr lang="ru-RU" sz="2400" dirty="0" smtClean="0"/>
              <a:t>Научный руководитель: Збродько В.Г.,</a:t>
            </a:r>
          </a:p>
          <a:p>
            <a:pPr algn="just"/>
            <a:r>
              <a:rPr lang="ru-RU" sz="2400" dirty="0"/>
              <a:t>у</a:t>
            </a:r>
            <a:r>
              <a:rPr lang="ru-RU" sz="2400" dirty="0" smtClean="0"/>
              <a:t>читель русского языка и литературы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Поэты Орджоникидзевского района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52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. </a:t>
            </a:r>
            <a:r>
              <a:rPr lang="ru-RU" sz="3100" b="1" i="1" dirty="0"/>
              <a:t>Творческая судьба Юрия Михайловича Акимова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4294967295"/>
          </p:nvPr>
        </p:nvSpPr>
        <p:spPr>
          <a:xfrm>
            <a:off x="0" y="1600200"/>
            <a:ext cx="4572000" cy="3592513"/>
          </a:xfrm>
        </p:spPr>
        <p:txBody>
          <a:bodyPr/>
          <a:lstStyle/>
          <a:p>
            <a:pPr algn="r"/>
            <a:r>
              <a:rPr lang="ru-RU" sz="2800" dirty="0"/>
              <a:t>…</a:t>
            </a:r>
            <a:r>
              <a:rPr lang="ru-RU" sz="2400" b="1" dirty="0"/>
              <a:t>Я пришёл для сбора песен,</a:t>
            </a:r>
          </a:p>
          <a:p>
            <a:pPr algn="r"/>
            <a:r>
              <a:rPr lang="ru-RU" sz="2400" b="1" dirty="0"/>
              <a:t>Что не спеты меж людьми.</a:t>
            </a:r>
          </a:p>
          <a:p>
            <a:pPr algn="r"/>
            <a:r>
              <a:rPr lang="ru-RU" sz="2400" b="1" dirty="0" err="1"/>
              <a:t>Ю.Акимов</a:t>
            </a:r>
            <a:endParaRPr lang="ru-RU" sz="24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525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340768"/>
            <a:ext cx="3449948" cy="47244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мог понять, что это?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" y="260648"/>
            <a:ext cx="9144000" cy="674136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" name="TextBox 3"/>
          <p:cNvSpPr txBox="1"/>
          <p:nvPr/>
        </p:nvSpPr>
        <p:spPr>
          <a:xfrm>
            <a:off x="251520" y="1988840"/>
            <a:ext cx="385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Не мог понять, что это?</a:t>
            </a:r>
            <a:endParaRPr lang="ru-RU" sz="2400" b="1" i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12" t="18182" r="7949" b="55960"/>
          <a:stretch/>
        </p:blipFill>
        <p:spPr>
          <a:xfrm>
            <a:off x="6383854" y="737399"/>
            <a:ext cx="1163782" cy="1773382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52422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2" r="23512"/>
          <a:stretch>
            <a:fillRect/>
          </a:stretch>
        </p:blipFill>
        <p:spPr>
          <a:xfrm>
            <a:off x="4788024" y="0"/>
            <a:ext cx="4355975" cy="5657850"/>
          </a:xfrm>
        </p:spPr>
      </p:pic>
      <p:sp>
        <p:nvSpPr>
          <p:cNvPr id="2" name="Объект 1"/>
          <p:cNvSpPr>
            <a:spLocks noGrp="1"/>
          </p:cNvSpPr>
          <p:nvPr>
            <p:ph type="body" sz="quarter" idx="13"/>
          </p:nvPr>
        </p:nvSpPr>
        <p:spPr>
          <a:xfrm>
            <a:off x="0" y="692696"/>
            <a:ext cx="5076056" cy="4896544"/>
          </a:xfrm>
        </p:spPr>
        <p:txBody>
          <a:bodyPr>
            <a:noAutofit/>
          </a:bodyPr>
          <a:lstStyle/>
          <a:p>
            <a:r>
              <a:rPr lang="ru-RU" sz="2400" b="1" dirty="0"/>
              <a:t>Вся молодость прошла в тревогах,</a:t>
            </a:r>
          </a:p>
          <a:p>
            <a:r>
              <a:rPr lang="ru-RU" sz="2400" b="1" dirty="0"/>
              <a:t>В заботе, спешке, суете.</a:t>
            </a:r>
          </a:p>
          <a:p>
            <a:r>
              <a:rPr lang="ru-RU" sz="2400" b="1" dirty="0"/>
              <a:t>Вот отчего лучится строгость</a:t>
            </a:r>
          </a:p>
          <a:p>
            <a:r>
              <a:rPr lang="ru-RU" sz="2400" b="1" dirty="0"/>
              <a:t>В глазах, доступных доброте</a:t>
            </a:r>
          </a:p>
          <a:p>
            <a:r>
              <a:rPr lang="ru-RU" sz="2400" b="1" dirty="0"/>
              <a:t>Таких встречали вы, наверно,</a:t>
            </a:r>
          </a:p>
          <a:p>
            <a:r>
              <a:rPr lang="ru-RU" sz="2400" b="1" dirty="0"/>
              <a:t>Они милы и хороши</a:t>
            </a:r>
          </a:p>
          <a:p>
            <a:r>
              <a:rPr lang="ru-RU" sz="2400" b="1" dirty="0"/>
              <a:t>Не грациозностью Венеры,</a:t>
            </a:r>
          </a:p>
          <a:p>
            <a:r>
              <a:rPr lang="ru-RU" sz="2400" b="1" dirty="0"/>
              <a:t>Но обаянием души.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-22626"/>
            <a:ext cx="4572000" cy="71532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Женщины войны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80147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77" r="26077"/>
          <a:stretch>
            <a:fillRect/>
          </a:stretch>
        </p:blipFill>
        <p:spPr/>
      </p:pic>
      <p:sp>
        <p:nvSpPr>
          <p:cNvPr id="7" name="Объект 6"/>
          <p:cNvSpPr>
            <a:spLocks noGrp="1"/>
          </p:cNvSpPr>
          <p:nvPr>
            <p:ph type="body" sz="quarter" idx="13"/>
          </p:nvPr>
        </p:nvSpPr>
        <p:spPr>
          <a:xfrm>
            <a:off x="352426" y="1988840"/>
            <a:ext cx="4572000" cy="3204596"/>
          </a:xfrm>
        </p:spPr>
        <p:txBody>
          <a:bodyPr>
            <a:normAutofit/>
          </a:bodyPr>
          <a:lstStyle/>
          <a:p>
            <a:r>
              <a:rPr lang="ru-RU" sz="2400" b="1" dirty="0"/>
              <a:t>А было отнюдь не легко им</a:t>
            </a:r>
          </a:p>
          <a:p>
            <a:r>
              <a:rPr lang="ru-RU" sz="2400" b="1" dirty="0"/>
              <a:t>В морозы, бураны и зной.</a:t>
            </a:r>
          </a:p>
          <a:p>
            <a:r>
              <a:rPr lang="ru-RU" sz="2400" b="1" dirty="0"/>
              <a:t>Поветрие что ли такое?</a:t>
            </a:r>
          </a:p>
          <a:p>
            <a:r>
              <a:rPr lang="ru-RU" sz="2400" b="1" dirty="0"/>
              <a:t>Иль люди закалки иной?</a:t>
            </a:r>
          </a:p>
          <a:p>
            <a:pPr algn="r"/>
            <a:r>
              <a:rPr lang="ru-RU" sz="2400" b="1" dirty="0" smtClean="0"/>
              <a:t>1981 год  </a:t>
            </a:r>
            <a:r>
              <a:rPr lang="ru-RU" sz="2400" b="1" dirty="0"/>
              <a:t>«Рождение города». 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75208"/>
            <a:ext cx="4924425" cy="1713632"/>
          </a:xfrm>
        </p:spPr>
        <p:txBody>
          <a:bodyPr>
            <a:normAutofit/>
          </a:bodyPr>
          <a:lstStyle/>
          <a:p>
            <a:r>
              <a:rPr lang="ru-RU" sz="2800" dirty="0"/>
              <a:t>Не пропадёт земля </a:t>
            </a:r>
            <a:r>
              <a:rPr lang="ru-RU" sz="2800" dirty="0" smtClean="0"/>
              <a:t>Кузнецкая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И всё цветущее на ней!</a:t>
            </a:r>
          </a:p>
        </p:txBody>
      </p:sp>
    </p:spTree>
    <p:extLst>
      <p:ext uri="{BB962C8B-B14F-4D97-AF65-F5344CB8AC3E}">
        <p14:creationId xmlns:p14="http://schemas.microsoft.com/office/powerpoint/2010/main" val="184771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5" t="7591" r="10825" b="27762"/>
          <a:stretch/>
        </p:blipFill>
        <p:spPr>
          <a:xfrm rot="20587969">
            <a:off x="4884215" y="168267"/>
            <a:ext cx="1512168" cy="2376264"/>
          </a:xfrm>
        </p:spPr>
      </p:pic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3441824"/>
          </a:xfrm>
        </p:spPr>
        <p:txBody>
          <a:bodyPr>
            <a:normAutofit/>
          </a:bodyPr>
          <a:lstStyle/>
          <a:p>
            <a:r>
              <a:rPr lang="ru-RU" sz="3600" b="1" i="1" dirty="0"/>
              <a:t>В 2002 году напечатал свою первую книгу «Незнакомое озеро».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02" t="6465" r="9040" b="30303"/>
          <a:stretch/>
        </p:blipFill>
        <p:spPr>
          <a:xfrm rot="20402773">
            <a:off x="6057331" y="1520214"/>
            <a:ext cx="1595274" cy="22333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7" t="31313"/>
          <a:stretch/>
        </p:blipFill>
        <p:spPr>
          <a:xfrm rot="20509864">
            <a:off x="7203962" y="2992915"/>
            <a:ext cx="1762670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53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0" t="6612" r="71423" b="75023"/>
          <a:stretch/>
        </p:blipFill>
        <p:spPr>
          <a:xfrm>
            <a:off x="5436096" y="1052736"/>
            <a:ext cx="3456384" cy="3744416"/>
          </a:xfrm>
          <a:effectLst>
            <a:softEdge rad="317500"/>
          </a:effectLst>
        </p:spPr>
      </p:pic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0" y="764704"/>
            <a:ext cx="5364088" cy="4968552"/>
          </a:xfrm>
        </p:spPr>
        <p:txBody>
          <a:bodyPr>
            <a:normAutofit fontScale="70000" lnSpcReduction="20000"/>
          </a:bodyPr>
          <a:lstStyle/>
          <a:p>
            <a:r>
              <a:rPr lang="ru-RU" sz="3100" b="1" dirty="0" smtClean="0"/>
              <a:t>Мы </a:t>
            </a:r>
            <a:r>
              <a:rPr lang="ru-RU" sz="3100" b="1" dirty="0"/>
              <a:t>видели небо, мы видели солнце,</a:t>
            </a:r>
          </a:p>
          <a:p>
            <a:r>
              <a:rPr lang="ru-RU" sz="3100" b="1" dirty="0"/>
              <a:t>Мы видели зелень берёз.</a:t>
            </a:r>
          </a:p>
          <a:p>
            <a:r>
              <a:rPr lang="ru-RU" sz="3100" b="1" dirty="0"/>
              <a:t>Теперь – лишь во сне. А как только проснёмся –</a:t>
            </a:r>
          </a:p>
          <a:p>
            <a:r>
              <a:rPr lang="ru-RU" sz="3100" b="1" dirty="0"/>
              <a:t>Наш поезд летит под откос.</a:t>
            </a:r>
          </a:p>
          <a:p>
            <a:r>
              <a:rPr lang="ru-RU" sz="3100" b="1" dirty="0"/>
              <a:t>Но жизнь заставляет дышать и вертеться,</a:t>
            </a:r>
          </a:p>
          <a:p>
            <a:r>
              <a:rPr lang="ru-RU" sz="3100" b="1" dirty="0"/>
              <a:t>Под камень вода не течёт.</a:t>
            </a:r>
          </a:p>
          <a:p>
            <a:r>
              <a:rPr lang="ru-RU" sz="3100" b="1" dirty="0"/>
              <a:t>Пока голова на плечах есть и сердце,</a:t>
            </a:r>
          </a:p>
          <a:p>
            <a:r>
              <a:rPr lang="ru-RU" sz="3100" b="1" dirty="0"/>
              <a:t>Нам двигаться надо вперёд…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4894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sz="3100" dirty="0" smtClean="0"/>
              <a:t>Гимн слепых»</a:t>
            </a:r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val="301903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0" y="1463675"/>
            <a:ext cx="7680325" cy="4724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" y="18581"/>
            <a:ext cx="9144000" cy="68580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286000" y="2828836"/>
            <a:ext cx="50943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…</a:t>
            </a:r>
            <a:r>
              <a:rPr lang="ru-RU" sz="2800" b="1" i="1" dirty="0" smtClean="0"/>
              <a:t>И неохота прерывать</a:t>
            </a:r>
          </a:p>
          <a:p>
            <a:r>
              <a:rPr lang="ru-RU" sz="2800" b="1" i="1" dirty="0" smtClean="0"/>
              <a:t>Свою прогулку, мысли эти…</a:t>
            </a:r>
          </a:p>
          <a:p>
            <a:r>
              <a:rPr lang="ru-RU" sz="2800" b="1" i="1" dirty="0" smtClean="0"/>
              <a:t>Как хорошо на белом свете</a:t>
            </a:r>
          </a:p>
          <a:p>
            <a:r>
              <a:rPr lang="ru-RU" sz="2800" b="1" i="1" dirty="0" smtClean="0"/>
              <a:t>Навстречу солнышку шагать!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155505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8684070" cy="4928592"/>
          </a:xfrm>
        </p:spPr>
        <p:txBody>
          <a:bodyPr>
            <a:normAutofit/>
          </a:bodyPr>
          <a:lstStyle/>
          <a:p>
            <a:r>
              <a:rPr lang="ru-RU" b="1" i="1" dirty="0"/>
              <a:t>Любовь Никонова и Юрий Акимов – поэты разных вкусов и направлений, написавшие не одну книгу, бок о бок создают литературное поле Кузбасса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0298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07504" y="980728"/>
            <a:ext cx="4536504" cy="1296144"/>
          </a:xfrm>
        </p:spPr>
        <p:txBody>
          <a:bodyPr>
            <a:normAutofit fontScale="40000" lnSpcReduction="20000"/>
          </a:bodyPr>
          <a:lstStyle/>
          <a:p>
            <a:r>
              <a:rPr lang="ru-RU" sz="6000" dirty="0"/>
              <a:t>З</a:t>
            </a:r>
            <a:r>
              <a:rPr lang="ru-RU" sz="6000" dirty="0" smtClean="0"/>
              <a:t>накомы </a:t>
            </a:r>
            <a:r>
              <a:rPr lang="ru-RU" sz="6000" dirty="0"/>
              <a:t>ли вы с творчеством  поэта г. Новокузнецка</a:t>
            </a:r>
          </a:p>
          <a:p>
            <a:r>
              <a:rPr lang="ru-RU" sz="6000" dirty="0"/>
              <a:t> Л. А.  Никоновой</a:t>
            </a: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15"/>
          </p:nvPr>
        </p:nvSpPr>
        <p:spPr>
          <a:xfrm>
            <a:off x="4900612" y="908720"/>
            <a:ext cx="4243387" cy="1368152"/>
          </a:xfrm>
        </p:spPr>
        <p:txBody>
          <a:bodyPr>
            <a:noAutofit/>
          </a:bodyPr>
          <a:lstStyle/>
          <a:p>
            <a:r>
              <a:rPr lang="ru-RU" sz="2400" dirty="0"/>
              <a:t>З</a:t>
            </a:r>
            <a:r>
              <a:rPr lang="ru-RU" sz="2400" dirty="0" smtClean="0"/>
              <a:t>накомы </a:t>
            </a:r>
            <a:r>
              <a:rPr lang="ru-RU" sz="2400" dirty="0"/>
              <a:t>ли вы с творчеством  поэта г. </a:t>
            </a:r>
            <a:r>
              <a:rPr lang="ru-RU" sz="2400" dirty="0" smtClean="0"/>
              <a:t>Новокузнецка</a:t>
            </a:r>
          </a:p>
          <a:p>
            <a:r>
              <a:rPr lang="ru-RU" sz="2400" dirty="0" smtClean="0"/>
              <a:t> Ю .</a:t>
            </a:r>
            <a:r>
              <a:rPr lang="ru-RU" sz="2400" dirty="0"/>
              <a:t>М</a:t>
            </a:r>
            <a:r>
              <a:rPr lang="ru-RU" sz="2400" dirty="0" smtClean="0"/>
              <a:t>. Акимовым</a:t>
            </a:r>
            <a:r>
              <a:rPr lang="ru-RU" sz="2400" dirty="0"/>
              <a:t>?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128639680"/>
              </p:ext>
            </p:extLst>
          </p:nvPr>
        </p:nvGraphicFramePr>
        <p:xfrm>
          <a:off x="4900612" y="2276872"/>
          <a:ext cx="4135883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56657958"/>
              </p:ext>
            </p:extLst>
          </p:nvPr>
        </p:nvGraphicFramePr>
        <p:xfrm>
          <a:off x="352425" y="2276872"/>
          <a:ext cx="3886200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60811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Результаты опроса: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6042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0" y="332656"/>
            <a:ext cx="5364088" cy="5184575"/>
          </a:xfrm>
        </p:spPr>
        <p:txBody>
          <a:bodyPr>
            <a:noAutofit/>
          </a:bodyPr>
          <a:lstStyle/>
          <a:p>
            <a:r>
              <a:rPr lang="ru-RU" sz="2400" b="1" dirty="0"/>
              <a:t>Цель</a:t>
            </a:r>
            <a:r>
              <a:rPr lang="ru-RU" sz="2400" dirty="0"/>
              <a:t>: пропаганда среди молодого поколения произведений новокузнецких поэтов; воспитание чувства гордости за родной край, любви к нему. </a:t>
            </a:r>
            <a:endParaRPr lang="ru-RU" sz="2400" dirty="0" smtClean="0"/>
          </a:p>
          <a:p>
            <a:pPr>
              <a:lnSpc>
                <a:spcPct val="115000"/>
              </a:lnSpc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Задачи исследования: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1.Сделать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обзор источников литературы по данной проблеме.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2.Собрать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и проанализировать информацию о поэтах Орджоникидзевского района.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sz="20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52365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36" r="26936"/>
          <a:stretch>
            <a:fillRect/>
          </a:stretch>
        </p:blipFill>
        <p:spPr>
          <a:effectLst>
            <a:softEdge rad="317500"/>
          </a:effectLst>
        </p:spPr>
      </p:pic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0" y="116632"/>
            <a:ext cx="9144000" cy="5688631"/>
          </a:xfrm>
        </p:spPr>
        <p:txBody>
          <a:bodyPr>
            <a:noAutofit/>
          </a:bodyPr>
          <a:lstStyle/>
          <a:p>
            <a:r>
              <a:rPr lang="ru-RU" sz="2400" b="1" dirty="0"/>
              <a:t>Объект исследования</a:t>
            </a:r>
            <a:r>
              <a:rPr lang="ru-RU" sz="2400" dirty="0"/>
              <a:t>: поэзия Орджоникидзевского района</a:t>
            </a:r>
          </a:p>
          <a:p>
            <a:r>
              <a:rPr lang="ru-RU" sz="2400" b="1" dirty="0"/>
              <a:t>Предмет исследования: </a:t>
            </a:r>
            <a:r>
              <a:rPr lang="ru-RU" sz="2400" dirty="0"/>
              <a:t>произведения представителей поэзии Орджоникидзевского района: </a:t>
            </a:r>
            <a:r>
              <a:rPr lang="ru-RU" sz="2400" dirty="0" smtClean="0"/>
              <a:t>Любови </a:t>
            </a:r>
            <a:r>
              <a:rPr lang="ru-RU" sz="2400" dirty="0"/>
              <a:t>Никоновой, Юрия </a:t>
            </a:r>
            <a:r>
              <a:rPr lang="ru-RU" sz="2400" dirty="0" smtClean="0"/>
              <a:t>Акимова</a:t>
            </a:r>
            <a:endParaRPr lang="ru-RU" sz="2400" b="1" dirty="0" smtClean="0"/>
          </a:p>
          <a:p>
            <a:r>
              <a:rPr lang="ru-RU" sz="2400" b="1" dirty="0"/>
              <a:t>Методы исследования: </a:t>
            </a:r>
          </a:p>
          <a:p>
            <a:r>
              <a:rPr lang="ru-RU" sz="2400" dirty="0" smtClean="0"/>
              <a:t>1.изучение </a:t>
            </a:r>
            <a:r>
              <a:rPr lang="ru-RU" sz="2400" dirty="0"/>
              <a:t>справочной,  информационной и критической литературы;</a:t>
            </a:r>
          </a:p>
          <a:p>
            <a:r>
              <a:rPr lang="ru-RU" sz="2400" dirty="0" smtClean="0"/>
              <a:t>2.анализ </a:t>
            </a:r>
            <a:r>
              <a:rPr lang="ru-RU" sz="2400" dirty="0"/>
              <a:t>художественных произведений представителей поэзии Орджоникидзевского района;</a:t>
            </a:r>
          </a:p>
          <a:p>
            <a:r>
              <a:rPr lang="ru-RU" sz="2400" dirty="0" smtClean="0"/>
              <a:t>3.обобщение </a:t>
            </a:r>
            <a:r>
              <a:rPr lang="ru-RU" sz="2400" dirty="0"/>
              <a:t>собранных и изученных материалов и сведений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2425" y="116632"/>
            <a:ext cx="4572000" cy="115212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399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3" r="27513"/>
          <a:stretch>
            <a:fillRect/>
          </a:stretch>
        </p:blipFill>
        <p:spPr>
          <a:xfrm>
            <a:off x="5229225" y="0"/>
            <a:ext cx="2367112" cy="3140968"/>
          </a:xfrm>
          <a:effectLst>
            <a:softEdge rad="317500"/>
          </a:effectLst>
        </p:spPr>
      </p:pic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352426" y="404665"/>
            <a:ext cx="5011662" cy="4788772"/>
          </a:xfrm>
        </p:spPr>
        <p:txBody>
          <a:bodyPr>
            <a:noAutofit/>
          </a:bodyPr>
          <a:lstStyle/>
          <a:p>
            <a:r>
              <a:rPr lang="ru-RU" sz="2400" b="1" dirty="0"/>
              <a:t>Актуальность работы</a:t>
            </a:r>
            <a:r>
              <a:rPr lang="ru-RU" sz="2400" dirty="0"/>
              <a:t>: чтобы гордиться своей Родиной, нужно знать её культуру, историю и литературу</a:t>
            </a:r>
            <a:r>
              <a:rPr lang="ru-RU" sz="2400" dirty="0" smtClean="0"/>
              <a:t>.</a:t>
            </a:r>
          </a:p>
          <a:p>
            <a:r>
              <a:rPr lang="ru-RU" sz="2400" b="1" dirty="0"/>
              <a:t>Гипотеза:</a:t>
            </a:r>
            <a:r>
              <a:rPr lang="ru-RU" sz="2400" dirty="0"/>
              <a:t> творческий путь Любови Никоновой и Юрия Акимова и сами авторы  известны большому кругу читателей.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42" t="15151" r="3026" b="30505"/>
          <a:stretch/>
        </p:blipFill>
        <p:spPr>
          <a:xfrm>
            <a:off x="6622474" y="1988840"/>
            <a:ext cx="2438400" cy="3726873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418078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4" t="485" r="54936" b="72776"/>
          <a:stretch/>
        </p:blipFill>
        <p:spPr>
          <a:xfrm>
            <a:off x="5076056" y="0"/>
            <a:ext cx="4067944" cy="5638800"/>
          </a:xfrm>
          <a:effectLst>
            <a:softEdge rad="317500"/>
          </a:effectLst>
        </p:spPr>
      </p:pic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0" y="1052736"/>
            <a:ext cx="5292080" cy="4140701"/>
          </a:xfrm>
        </p:spPr>
        <p:txBody>
          <a:bodyPr>
            <a:normAutofit/>
          </a:bodyPr>
          <a:lstStyle/>
          <a:p>
            <a:endParaRPr lang="ru-RU" sz="2000" b="1" dirty="0"/>
          </a:p>
          <a:p>
            <a:endParaRPr lang="ru-RU" sz="2400" b="1" dirty="0" smtClean="0"/>
          </a:p>
          <a:p>
            <a:r>
              <a:rPr lang="ru-RU" sz="2400" b="1" dirty="0" smtClean="0"/>
              <a:t>Я </a:t>
            </a:r>
            <a:r>
              <a:rPr lang="ru-RU" sz="2400" b="1" dirty="0"/>
              <a:t>лежала на тёплой земле.</a:t>
            </a:r>
          </a:p>
          <a:p>
            <a:r>
              <a:rPr lang="ru-RU" sz="2400" b="1" dirty="0"/>
              <a:t>Васильки нежным светом дымились.</a:t>
            </a:r>
          </a:p>
          <a:p>
            <a:r>
              <a:rPr lang="ru-RU" sz="2400" b="1" dirty="0"/>
              <a:t>А в душе, будто в солнечной мгле,</a:t>
            </a:r>
          </a:p>
          <a:p>
            <a:r>
              <a:rPr lang="ru-RU" sz="2400" b="1" dirty="0"/>
              <a:t>Золотые частицы струились…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. </a:t>
            </a:r>
            <a:r>
              <a:rPr lang="ru-RU" sz="3100" b="1" i="1" dirty="0"/>
              <a:t>Взаимосвязь природы и человека в творчестве Любови Никоновой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4" t="485" r="54936" b="72776"/>
          <a:stretch/>
        </p:blipFill>
        <p:spPr>
          <a:xfrm>
            <a:off x="5228456" y="152400"/>
            <a:ext cx="4067944" cy="56388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4" t="485" r="54936" b="72776"/>
          <a:stretch/>
        </p:blipFill>
        <p:spPr>
          <a:xfrm>
            <a:off x="5380856" y="304800"/>
            <a:ext cx="4067944" cy="5638800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26114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37" t="6856" r="2624" b="74044"/>
          <a:stretch/>
        </p:blipFill>
        <p:spPr>
          <a:xfrm>
            <a:off x="4139952" y="476672"/>
            <a:ext cx="5147708" cy="4839460"/>
          </a:xfrm>
          <a:effectLst>
            <a:softEdge rad="317500"/>
          </a:effectLst>
        </p:spPr>
      </p:pic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5004048" cy="5661248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/>
              <a:t>основная линия </a:t>
            </a:r>
            <a:r>
              <a:rPr lang="ru-RU" sz="2400" dirty="0" smtClean="0"/>
              <a:t>творчества - человек </a:t>
            </a:r>
            <a:r>
              <a:rPr lang="ru-RU" sz="2400" dirty="0"/>
              <a:t>и космическое чудо жизни; современное бытие и уходящая от нас, так и не понятая нами живая природа</a:t>
            </a:r>
            <a:r>
              <a:rPr lang="ru-RU" sz="24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/>
              <a:t>Жанр книги - проза и поэзия организованы в единое целое, они </a:t>
            </a:r>
            <a:r>
              <a:rPr lang="ru-RU" sz="2400" dirty="0" err="1"/>
              <a:t>взаимопереходят</a:t>
            </a:r>
            <a:r>
              <a:rPr lang="ru-RU" sz="2400" dirty="0"/>
              <a:t>, дополняют  друг друга, развиваются одно из другого.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60648"/>
            <a:ext cx="4824536" cy="45719"/>
          </a:xfrm>
        </p:spPr>
        <p:txBody>
          <a:bodyPr>
            <a:noAutofit/>
          </a:bodyPr>
          <a:lstStyle/>
          <a:p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472000" y="900000"/>
            <a:ext cx="30963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Книга «Перед чудом жизни – одно из главных произведений в творчестве Любови Никоновой.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121770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92" t="6056" r="12817" b="68515"/>
          <a:stretch/>
        </p:blipFill>
        <p:spPr>
          <a:xfrm>
            <a:off x="5063511" y="116632"/>
            <a:ext cx="4067944" cy="5373216"/>
          </a:xfrm>
          <a:effectLst>
            <a:softEdge rad="317500"/>
          </a:effectLst>
        </p:spPr>
      </p:pic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0" y="1412776"/>
            <a:ext cx="5580112" cy="4536504"/>
          </a:xfrm>
        </p:spPr>
        <p:txBody>
          <a:bodyPr>
            <a:noAutofit/>
          </a:bodyPr>
          <a:lstStyle/>
          <a:p>
            <a:pPr marL="144000" indent="-288000">
              <a:buFont typeface="Wingdings" panose="05000000000000000000" pitchFamily="2" charset="2"/>
              <a:buChar char="v"/>
            </a:pPr>
            <a:r>
              <a:rPr lang="ru-RU" sz="2400" dirty="0"/>
              <a:t>По форме – это диалог с </a:t>
            </a:r>
            <a:r>
              <a:rPr lang="ru-RU" sz="2400" dirty="0" smtClean="0"/>
              <a:t>читателем и </a:t>
            </a:r>
            <a:r>
              <a:rPr lang="ru-RU" sz="2400" dirty="0"/>
              <a:t>с самой собой. </a:t>
            </a:r>
            <a:r>
              <a:rPr lang="ru-RU" sz="2400" dirty="0" smtClean="0"/>
              <a:t>«</a:t>
            </a:r>
            <a:r>
              <a:rPr lang="ru-RU" sz="2400" dirty="0"/>
              <a:t>Первая, данная нам от самого вступления в жизнь, природа – то же, что первая любовь</a:t>
            </a:r>
            <a:r>
              <a:rPr lang="ru-RU" sz="2400" dirty="0" smtClean="0"/>
              <a:t>».</a:t>
            </a:r>
          </a:p>
          <a:p>
            <a:pPr marL="144000" indent="-288000">
              <a:buFont typeface="Wingdings" panose="05000000000000000000" pitchFamily="2" charset="2"/>
              <a:buChar char="v"/>
            </a:pPr>
            <a:r>
              <a:rPr lang="ru-RU" sz="2400" dirty="0" smtClean="0"/>
              <a:t>Как важно </a:t>
            </a:r>
            <a:r>
              <a:rPr lang="ru-RU" sz="2400" dirty="0"/>
              <a:t>знать свои корни, чувствовать свою причастность к малой родине: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-387424"/>
            <a:ext cx="5148064" cy="187220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700" b="1" i="1" dirty="0" smtClean="0"/>
              <a:t>Это </a:t>
            </a:r>
            <a:r>
              <a:rPr lang="ru-RU" sz="2700" b="1" i="1" dirty="0"/>
              <a:t>сочетание лирики и прозы, «Записки, рожденные тоской по природе». </a:t>
            </a:r>
          </a:p>
        </p:txBody>
      </p:sp>
    </p:spTree>
    <p:extLst>
      <p:ext uri="{BB962C8B-B14F-4D97-AF65-F5344CB8AC3E}">
        <p14:creationId xmlns:p14="http://schemas.microsoft.com/office/powerpoint/2010/main" val="7016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7680325" cy="2552700"/>
          </a:xfrm>
        </p:spPr>
        <p:txBody>
          <a:bodyPr>
            <a:normAutofit/>
          </a:bodyPr>
          <a:lstStyle/>
          <a:p>
            <a:endParaRPr lang="ru-RU" sz="31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10" b="10430"/>
          <a:stretch/>
        </p:blipFill>
        <p:spPr>
          <a:xfrm>
            <a:off x="12983" y="28150"/>
            <a:ext cx="9144000" cy="6669087"/>
          </a:xfrm>
          <a:effectLst>
            <a:softEdge rad="317500"/>
          </a:effectLst>
        </p:spPr>
      </p:pic>
      <p:sp>
        <p:nvSpPr>
          <p:cNvPr id="8" name="TextBox 7"/>
          <p:cNvSpPr txBox="1"/>
          <p:nvPr/>
        </p:nvSpPr>
        <p:spPr>
          <a:xfrm>
            <a:off x="3563888" y="1268760"/>
            <a:ext cx="48245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«</a:t>
            </a:r>
            <a:r>
              <a:rPr lang="ru-RU" sz="2400" b="1" i="1" dirty="0" smtClean="0">
                <a:solidFill>
                  <a:schemeClr val="bg1"/>
                </a:solidFill>
              </a:rPr>
              <a:t>Капли эти покажутся тебе хрустальными куполами, под которыми просматриваются малахитовые и янтарные горы. Ты убедишься, что внутри капель заключены целые ландшафты, зеленые сферические леса или неведомые строения».</a:t>
            </a:r>
            <a:endParaRPr lang="ru-RU" sz="2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82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i="1" dirty="0"/>
              <a:t>Природа и человек неделимы – главный мотив </a:t>
            </a:r>
            <a:r>
              <a:rPr lang="ru-RU" sz="2800" i="1" dirty="0" smtClean="0"/>
              <a:t> творчества Любови Алексеевны Никоновой: </a:t>
            </a:r>
            <a:r>
              <a:rPr lang="ru-RU" sz="2800" i="1" dirty="0"/>
              <a:t>«Человек – это источник небывалого в природе».</a:t>
            </a:r>
            <a:br>
              <a:rPr lang="ru-RU" sz="2800" i="1" dirty="0"/>
            </a:b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193309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Mylar</Template>
  <TotalTime>435</TotalTime>
  <Words>613</Words>
  <Application>Microsoft Office PowerPoint</Application>
  <PresentationFormat>Экран (4:3)</PresentationFormat>
  <Paragraphs>74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Mylar</vt:lpstr>
      <vt:lpstr>Поэты Орджоникидзевского района</vt:lpstr>
      <vt:lpstr>Презентация PowerPoint</vt:lpstr>
      <vt:lpstr>Презентация PowerPoint</vt:lpstr>
      <vt:lpstr>Презентация PowerPoint</vt:lpstr>
      <vt:lpstr>. Взаимосвязь природы и человека в творчестве Любови Никоновой</vt:lpstr>
      <vt:lpstr>Презентация PowerPoint</vt:lpstr>
      <vt:lpstr> Это сочетание лирики и прозы, «Записки, рожденные тоской по природе». </vt:lpstr>
      <vt:lpstr>Презентация PowerPoint</vt:lpstr>
      <vt:lpstr>Природа и человек неделимы – главный мотив  творчества Любови Алексеевны Никоновой: «Человек – это источник небывалого в природе». </vt:lpstr>
      <vt:lpstr>. Творческая судьба Юрия Михайловича Акимова</vt:lpstr>
      <vt:lpstr>Не мог понять, что это?</vt:lpstr>
      <vt:lpstr>Женщины войны</vt:lpstr>
      <vt:lpstr>Не пропадёт земля Кузнецкая И всё цветущее на ней!</vt:lpstr>
      <vt:lpstr>В 2002 году напечатал свою первую книгу «Незнакомое озеро». </vt:lpstr>
      <vt:lpstr>«Гимн слепых»</vt:lpstr>
      <vt:lpstr>Презентация PowerPoint</vt:lpstr>
      <vt:lpstr>Любовь Никонова и Юрий Акимов – поэты разных вкусов и направлений, написавшие не одну книгу, бок о бок создают литературное поле Кузбасса.</vt:lpstr>
      <vt:lpstr>Результаты опроса: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Поэты Орджоникидзевского района</dc:title>
  <dc:creator>Виктория</dc:creator>
  <cp:lastModifiedBy>Виктория</cp:lastModifiedBy>
  <cp:revision>28</cp:revision>
  <dcterms:created xsi:type="dcterms:W3CDTF">2014-02-02T13:08:41Z</dcterms:created>
  <dcterms:modified xsi:type="dcterms:W3CDTF">2015-03-02T12:51:09Z</dcterms:modified>
</cp:coreProperties>
</file>