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7" r:id="rId5"/>
    <p:sldId id="269" r:id="rId6"/>
    <p:sldId id="276" r:id="rId7"/>
    <p:sldId id="270" r:id="rId8"/>
    <p:sldId id="274" r:id="rId9"/>
    <p:sldId id="263" r:id="rId10"/>
    <p:sldId id="257" r:id="rId11"/>
    <p:sldId id="262" r:id="rId12"/>
    <p:sldId id="258" r:id="rId13"/>
    <p:sldId id="275" r:id="rId14"/>
    <p:sldId id="271" r:id="rId15"/>
    <p:sldId id="272" r:id="rId16"/>
    <p:sldId id="260" r:id="rId17"/>
    <p:sldId id="261" r:id="rId18"/>
    <p:sldId id="264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ransition spd="med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86;&#1090;&#1082;&#1088;%20&#1091;&#1088;&#1086;&#1082;%20&#1085;&#1077;&#1082;&#1088;&#1072;&#1089;&#1086;&#1074;\40%20-%20&#1046;&#1077;&#1083;&#1077;&#1079;&#1085;&#1072;&#1103;%20&#1076;&#1086;&#1088;&#1086;&#1075;&#1072;.%20&#1053;.%20&#1040;.%20&#1053;&#1077;&#1082;&#1088;&#1072;&#1089;&#1086;&#1074;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ctrTitle"/>
          </p:nvPr>
        </p:nvSpPr>
        <p:spPr>
          <a:xfrm>
            <a:off x="3708400" y="981075"/>
            <a:ext cx="4748213" cy="4248150"/>
          </a:xfrm>
        </p:spPr>
        <p:txBody>
          <a:bodyPr/>
          <a:lstStyle/>
          <a:p>
            <a:pPr eaLnBrk="1" hangingPunct="1"/>
            <a:r>
              <a:rPr lang="ru-RU" sz="4000" b="0" smtClean="0">
                <a:solidFill>
                  <a:schemeClr val="tx1"/>
                </a:solidFill>
              </a:rPr>
              <a:t>Тема урока:</a:t>
            </a:r>
            <a:br>
              <a:rPr lang="ru-RU" sz="4000" b="0" smtClean="0">
                <a:solidFill>
                  <a:schemeClr val="tx1"/>
                </a:solidFill>
              </a:rPr>
            </a:br>
            <a:r>
              <a:rPr lang="ru-RU" sz="4000" b="0" smtClean="0">
                <a:solidFill>
                  <a:schemeClr val="tx1"/>
                </a:solidFill>
              </a:rPr>
              <a:t>««Железная дорога».</a:t>
            </a:r>
            <a:br>
              <a:rPr lang="ru-RU" sz="4000" b="0" smtClean="0">
                <a:solidFill>
                  <a:schemeClr val="tx1"/>
                </a:solidFill>
              </a:rPr>
            </a:br>
            <a:r>
              <a:rPr lang="ru-RU" sz="4000" b="0" smtClean="0">
                <a:solidFill>
                  <a:schemeClr val="tx1"/>
                </a:solidFill>
              </a:rPr>
              <a:t>Историческая основа стихотворения. Гнетущие картины подневольного труда»</a:t>
            </a:r>
          </a:p>
        </p:txBody>
      </p:sp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5949950"/>
            <a:ext cx="6400800" cy="90805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7 </a:t>
            </a:r>
            <a:r>
              <a:rPr lang="ru-RU" smtClean="0">
                <a:solidFill>
                  <a:schemeClr val="tx1"/>
                </a:solidFill>
              </a:rPr>
              <a:t>класс</a:t>
            </a:r>
          </a:p>
          <a:p>
            <a:pPr eaLnBrk="1" hangingPunct="1"/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" name="Picture 4" descr="81228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3171825" cy="390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2" descr="C:\Users\1\Desktop\хххххххххх\imgpreview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437063"/>
            <a:ext cx="16287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Georgia" pitchFamily="18" charset="0"/>
              </a:rPr>
              <a:t>Славная осень…</a:t>
            </a:r>
          </a:p>
        </p:txBody>
      </p:sp>
      <p:pic>
        <p:nvPicPr>
          <p:cNvPr id="4" name="Picture 20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0413" y="1412875"/>
            <a:ext cx="7629525" cy="48958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Проверка первичного восприятия стихотворения</a:t>
            </a:r>
            <a:endParaRPr lang="ru-RU" sz="4000" b="0" smtClean="0"/>
          </a:p>
        </p:txBody>
      </p:sp>
      <p:sp>
        <p:nvSpPr>
          <p:cNvPr id="1741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         Какие чувства на вас навеяло это стихотворение?  </a:t>
            </a:r>
          </a:p>
          <a:p>
            <a:pPr algn="just" eaLnBrk="1" hangingPunct="1"/>
            <a:r>
              <a:rPr lang="ru-RU" smtClean="0"/>
              <a:t>Почему вам было грустно во время прочтения стихотворения</a:t>
            </a:r>
            <a:r>
              <a:rPr lang="ru-RU" i="1" smtClean="0"/>
              <a:t>?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E:\Photoshop\GoldenAutumn\GoldenAutumn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6408737" cy="635000"/>
          </a:xfrm>
        </p:spPr>
        <p:txBody>
          <a:bodyPr/>
          <a:lstStyle/>
          <a:p>
            <a:pPr eaLnBrk="1" hangingPunct="1"/>
            <a:r>
              <a:rPr lang="ru-RU" smtClean="0"/>
              <a:t>Работа с эпиграфом</a:t>
            </a:r>
          </a:p>
        </p:txBody>
      </p:sp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/>
            <a:r>
              <a:rPr lang="ru-RU" b="1" smtClean="0"/>
              <a:t>Что же предваряет текст стихотворения?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В чем особенность эпиграфа?  </a:t>
            </a:r>
          </a:p>
          <a:p>
            <a:pPr eaLnBrk="1" hangingPunct="1"/>
            <a:r>
              <a:rPr lang="ru-RU" smtClean="0"/>
              <a:t>Кто участвует в диалоге?  </a:t>
            </a:r>
          </a:p>
          <a:p>
            <a:pPr eaLnBrk="1" hangingPunct="1"/>
            <a:r>
              <a:rPr lang="ru-RU" smtClean="0"/>
              <a:t>На что настраивает нас эпиграф? Мы можем предположить, о чем пойдет речь в стихотворении, исходя из эпиграфа?  </a:t>
            </a:r>
          </a:p>
          <a:p>
            <a:pPr eaLnBrk="1" hangingPunct="1"/>
            <a:r>
              <a:rPr lang="ru-RU" smtClean="0"/>
              <a:t>К какой важной мысли поэт хочет нас подвести с помощью эпиграфа? 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 по эпиграфу</a:t>
            </a:r>
          </a:p>
        </p:txBody>
      </p:sp>
      <p:sp>
        <p:nvSpPr>
          <p:cNvPr id="19458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Некрасов вводит в эпиграф и дальнейшее повествование слова ребенка не случайно. Только Ваня способен </a:t>
            </a:r>
            <a:r>
              <a:rPr lang="ru-RU" b="1" smtClean="0"/>
              <a:t>принять </a:t>
            </a:r>
            <a:r>
              <a:rPr lang="ru-RU" smtClean="0"/>
              <a:t>правду о строителях железной дороги. </a:t>
            </a:r>
          </a:p>
        </p:txBody>
      </p:sp>
      <p:pic>
        <p:nvPicPr>
          <p:cNvPr id="19459" name="Picture 2" descr="C:\Users\1\Desktop\хххххххххх\imgpreview.jpg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3671887" cy="4608513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Анализ стихотворения</a:t>
            </a:r>
            <a:endParaRPr lang="ru-RU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Из скольких частей состоит стихотворение?  </a:t>
            </a:r>
          </a:p>
          <a:p>
            <a:pPr eaLnBrk="1" hangingPunct="1"/>
            <a:r>
              <a:rPr lang="ru-RU" smtClean="0"/>
              <a:t>Что мы видим в первой части?  </a:t>
            </a:r>
          </a:p>
          <a:p>
            <a:pPr eaLnBrk="1" hangingPunct="1"/>
            <a:r>
              <a:rPr lang="ru-RU" smtClean="0"/>
              <a:t>А вот какую думу думает лирический герой, мы узнаем из второй части стихотворения. О чем нам рассказывается в этой части? </a:t>
            </a:r>
          </a:p>
          <a:p>
            <a:pPr eaLnBrk="1" hangingPunct="1"/>
            <a:r>
              <a:rPr lang="ru-RU" smtClean="0"/>
              <a:t>Какие глаголы помогают представить страшную картину подневольного труда?  </a:t>
            </a:r>
          </a:p>
          <a:p>
            <a:pPr eaLnBrk="1" hangingPunct="1"/>
            <a:r>
              <a:rPr lang="ru-RU" smtClean="0"/>
              <a:t>А что мы видим в третьей части? 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Анализ стихотворения</a:t>
            </a:r>
            <a:endParaRPr lang="ru-RU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Каковы взгляды генерала на народ?  </a:t>
            </a:r>
          </a:p>
          <a:p>
            <a:pPr eaLnBrk="1" hangingPunct="1"/>
            <a:r>
              <a:rPr lang="ru-RU" b="1" smtClean="0"/>
              <a:t>Что мы видим в четвертой части? </a:t>
            </a:r>
            <a:r>
              <a:rPr lang="ru-RU" smtClean="0"/>
              <a:t> </a:t>
            </a:r>
          </a:p>
          <a:p>
            <a:pPr eaLnBrk="1" hangingPunct="1"/>
            <a:r>
              <a:rPr lang="ru-RU" i="1" smtClean="0"/>
              <a:t>- </a:t>
            </a:r>
            <a:r>
              <a:rPr lang="ru-RU" smtClean="0"/>
              <a:t>А какие строки, на ваш взгляд, содержат в себе нотки радости?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E:\Photoshop\GoldenAutumn\GoldenAutumn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002060"/>
                </a:solidFill>
                <a:latin typeface="Candara" pitchFamily="34" charset="0"/>
              </a:rPr>
              <a:t>Физкультминутка</a:t>
            </a:r>
          </a:p>
        </p:txBody>
      </p:sp>
      <p:sp>
        <p:nvSpPr>
          <p:cNvPr id="22531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Это лёгкая забава — </a:t>
            </a:r>
            <a:br>
              <a:rPr lang="ru-RU" sz="2800" smtClean="0"/>
            </a:br>
            <a:r>
              <a:rPr lang="ru-RU" sz="2800" smtClean="0"/>
              <a:t>Повороты влево-вправо. </a:t>
            </a:r>
            <a:br>
              <a:rPr lang="ru-RU" sz="2800" smtClean="0"/>
            </a:br>
            <a:r>
              <a:rPr lang="ru-RU" sz="2800" smtClean="0"/>
              <a:t>Нам известно всем давно — </a:t>
            </a:r>
            <a:br>
              <a:rPr lang="ru-RU" sz="2800" smtClean="0"/>
            </a:br>
            <a:r>
              <a:rPr lang="ru-RU" sz="2800" smtClean="0"/>
              <a:t>Там стена, а там окно. (Повороты туловища вправо и влево.) </a:t>
            </a:r>
            <a:br>
              <a:rPr lang="ru-RU" sz="2800" smtClean="0"/>
            </a:br>
            <a:r>
              <a:rPr lang="ru-RU" sz="2800" smtClean="0"/>
              <a:t>Приседаем быстро, ловко. </a:t>
            </a:r>
            <a:br>
              <a:rPr lang="ru-RU" sz="2800" smtClean="0"/>
            </a:br>
            <a:r>
              <a:rPr lang="ru-RU" sz="2800" smtClean="0"/>
              <a:t>Здесь видна уже сноровка. </a:t>
            </a:r>
            <a:br>
              <a:rPr lang="ru-RU" sz="2800" smtClean="0"/>
            </a:br>
            <a:r>
              <a:rPr lang="ru-RU" sz="2800" smtClean="0"/>
              <a:t>Чтобы мышцы развивать, </a:t>
            </a:r>
            <a:br>
              <a:rPr lang="ru-RU" sz="2800" smtClean="0"/>
            </a:br>
            <a:r>
              <a:rPr lang="ru-RU" sz="2800" smtClean="0"/>
              <a:t>Надо много приседать. (Приседания.) </a:t>
            </a:r>
            <a:br>
              <a:rPr lang="ru-RU" sz="2800" smtClean="0"/>
            </a:br>
            <a:r>
              <a:rPr lang="ru-RU" sz="2800" smtClean="0"/>
              <a:t>А теперь ходьба на месте, </a:t>
            </a:r>
            <a:br>
              <a:rPr lang="ru-RU" sz="2800" smtClean="0"/>
            </a:br>
            <a:r>
              <a:rPr lang="ru-RU" sz="2800" smtClean="0"/>
              <a:t>Это тоже интересно. (Ходьба на месте.) 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E:\Photoshop\GoldenAutumn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225550"/>
          </a:xfrm>
        </p:spPr>
        <p:txBody>
          <a:bodyPr/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mtClean="0"/>
              <a:t>Обобщающая работа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755650" y="1484313"/>
            <a:ext cx="7931150" cy="5040312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3600" smtClean="0"/>
              <a:t>Что вы сегодня нового узнали на уроке?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600" smtClean="0"/>
              <a:t> Какой жизненный урок извлекли из знакомства с произведением Н.А.Некрасова «Железная дорога»?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E:\Photoshop\GoldenAutumn\GoldenAutumn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124075" y="0"/>
            <a:ext cx="4895850" cy="1143000"/>
          </a:xfrm>
        </p:spPr>
        <p:txBody>
          <a:bodyPr/>
          <a:lstStyle/>
          <a:p>
            <a:pPr eaLnBrk="1" hangingPunct="1"/>
            <a:r>
              <a:rPr lang="ru-RU" smtClean="0"/>
              <a:t>Рефлексия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116013" y="908050"/>
            <a:ext cx="7848600" cy="57610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smtClean="0"/>
              <a:t>Работа с сигнальными карточками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b="1" smtClean="0">
                <a:solidFill>
                  <a:srgbClr val="00FF00"/>
                </a:solidFill>
              </a:rPr>
              <a:t>Зеленая карточка.</a:t>
            </a:r>
            <a:r>
              <a:rPr lang="ru-RU" b="1" smtClean="0"/>
              <a:t> Я удовлетворен уроком. Урок был полезен для меня.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b="1" smtClean="0">
                <a:solidFill>
                  <a:srgbClr val="FFFF00"/>
                </a:solidFill>
              </a:rPr>
              <a:t>Желтая карточка</a:t>
            </a:r>
            <a:r>
              <a:rPr lang="ru-RU" smtClean="0">
                <a:solidFill>
                  <a:srgbClr val="FFFF00"/>
                </a:solidFill>
              </a:rPr>
              <a:t>.</a:t>
            </a:r>
            <a:r>
              <a:rPr lang="ru-RU" smtClean="0"/>
              <a:t> Урок был интересен. Я принимал в нем участие.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b="1" smtClean="0">
                <a:solidFill>
                  <a:schemeClr val="accent2"/>
                </a:solidFill>
              </a:rPr>
              <a:t>Красная карточка.</a:t>
            </a:r>
            <a:r>
              <a:rPr lang="ru-RU" smtClean="0"/>
              <a:t> Пользы от урока я получил мало. </a:t>
            </a:r>
            <a:endParaRPr lang="ru-RU" b="1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Домашнее задание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Выразительное чтение наизусть отрывка из стихотворения Н.А.Некрасова «Железная дорога» стр. 219.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Цели урока</a:t>
            </a:r>
          </a:p>
        </p:txBody>
      </p:sp>
      <p:sp>
        <p:nvSpPr>
          <p:cNvPr id="921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Вспомнить биографию Н. А. Некрасова;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Познакомиться с предпосылками, повлекшими за собой появление стихотворения «Железная дорога»;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Работа с текстом стихотворения;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Выяснить, какова роль простого народа в процессе создания железной дороги;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Познакомиться с условиями труда крестьянина 19 века.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Николай Алексеевич Некрасов</a:t>
            </a:r>
          </a:p>
        </p:txBody>
      </p:sp>
      <p:sp>
        <p:nvSpPr>
          <p:cNvPr id="10242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10243" name="Rectangle 13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z="2800" smtClean="0"/>
              <a:t>1821 – 1877;</a:t>
            </a:r>
          </a:p>
          <a:p>
            <a:pPr eaLnBrk="1" hangingPunct="1"/>
            <a:r>
              <a:rPr lang="ru-RU" sz="2800" smtClean="0"/>
              <a:t>Происходил из дворянской семьи;</a:t>
            </a:r>
          </a:p>
          <a:p>
            <a:pPr eaLnBrk="1" hangingPunct="1"/>
            <a:r>
              <a:rPr lang="ru-RU" sz="2800" smtClean="0"/>
              <a:t>Редактор журнала «Современник»;</a:t>
            </a:r>
          </a:p>
          <a:p>
            <a:pPr eaLnBrk="1" hangingPunct="1"/>
            <a:r>
              <a:rPr lang="ru-RU" sz="2800" smtClean="0"/>
              <a:t>Автор стихотворения «Железная дорога»(1864 год)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</p:txBody>
      </p:sp>
      <p:sp>
        <p:nvSpPr>
          <p:cNvPr id="10244" name="AutoShape 5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AutoShape 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AutoShape 9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47" name="Picture 11" descr="портрет Некра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00213"/>
            <a:ext cx="367347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Экскурс в историю</a:t>
            </a: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Основные даты и понятия</a:t>
            </a:r>
          </a:p>
          <a:p>
            <a:pPr eaLnBrk="1" hangingPunct="1"/>
            <a:r>
              <a:rPr lang="ru-RU" smtClean="0"/>
              <a:t>1861 год;</a:t>
            </a:r>
          </a:p>
          <a:p>
            <a:pPr eaLnBrk="1" hangingPunct="1"/>
            <a:r>
              <a:rPr lang="ru-RU" smtClean="0"/>
              <a:t>Крепостное право;</a:t>
            </a:r>
          </a:p>
          <a:p>
            <a:pPr eaLnBrk="1" hangingPunct="1"/>
            <a:r>
              <a:rPr lang="ru-RU" smtClean="0"/>
              <a:t>Александр 2;</a:t>
            </a:r>
          </a:p>
          <a:p>
            <a:pPr eaLnBrk="1" hangingPunct="1"/>
            <a:r>
              <a:rPr lang="ru-RU" smtClean="0"/>
              <a:t>Оброк, барщина;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Историческая основа стихотворения</a:t>
            </a:r>
          </a:p>
        </p:txBody>
      </p:sp>
      <p:sp>
        <p:nvSpPr>
          <p:cNvPr id="12290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z="2800" b="1" smtClean="0"/>
              <a:t>В основу своего произведения поэт положил факты, связанные со строительством в 1842-1851 гг. Николаевской железной дороги, соединившей Москву и Петербург.</a:t>
            </a:r>
            <a:r>
              <a:rPr lang="ru-RU" sz="2800" smtClean="0"/>
              <a:t> </a:t>
            </a:r>
          </a:p>
        </p:txBody>
      </p:sp>
      <p:sp>
        <p:nvSpPr>
          <p:cNvPr id="12291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12292" name="Picture 6" descr="C:\Documents and Settings\Людмила Васильевна\Рабочий стол\9stroitelstvo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28775"/>
            <a:ext cx="40322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Работа с картой</a:t>
            </a:r>
          </a:p>
        </p:txBody>
      </p:sp>
      <p:sp>
        <p:nvSpPr>
          <p:cNvPr id="32775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 sz="2800" smtClean="0"/>
          </a:p>
        </p:txBody>
      </p:sp>
      <p:sp>
        <p:nvSpPr>
          <p:cNvPr id="32776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 sz="2800" smtClean="0"/>
          </a:p>
        </p:txBody>
      </p:sp>
      <p:pic>
        <p:nvPicPr>
          <p:cNvPr id="32773" name="Picture 5" descr="palets_imperatora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38300"/>
            <a:ext cx="3624263" cy="5219700"/>
          </a:xfrm>
          <a:prstGeom prst="rect">
            <a:avLst/>
          </a:prstGeom>
          <a:noFill/>
        </p:spPr>
      </p:pic>
      <p:pic>
        <p:nvPicPr>
          <p:cNvPr id="32778" name="Picture 10" descr="palets_imperatora_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57563"/>
            <a:ext cx="4464050" cy="3073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Историческая основа стихотворения</a:t>
            </a:r>
          </a:p>
        </p:txBody>
      </p:sp>
      <p:sp>
        <p:nvSpPr>
          <p:cNvPr id="13314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1331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mtClean="0"/>
              <a:t>Постройкой железной дороги руководил прославившийся своей жестокостью граф Петр Андреевич Клейнмихель. </a:t>
            </a:r>
          </a:p>
        </p:txBody>
      </p:sp>
      <p:pic>
        <p:nvPicPr>
          <p:cNvPr id="13316" name="Picture 7" descr="Kleinmih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40322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Историческая основа стихотворения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300" smtClean="0"/>
              <a:t>Работы по сооружению железной дороги начались 27 мая 1843 г. одновременно с двух сторон – от Санкт-Петербурга и от Москвы.   На строительстве работало до 63 тысяч человек ежегодно. Основные орудия труда - кирка, лопата и тачка. Закончилось строительство в ноябре 1851 года.</a:t>
            </a:r>
          </a:p>
        </p:txBody>
      </p:sp>
      <p:pic>
        <p:nvPicPr>
          <p:cNvPr id="35845" name="Picture 5" descr="railway 1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1484313"/>
            <a:ext cx="4537075" cy="4968875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40 - Железная дорога. Н. А. Некрасов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603750" y="3868738"/>
            <a:ext cx="304800" cy="304800"/>
          </a:xfrm>
        </p:spPr>
      </p:pic>
      <p:pic>
        <p:nvPicPr>
          <p:cNvPr id="15362" name="Picture 2" descr="E:\Photoshop\GoldenAutumn\GoldenAut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2411413" y="274638"/>
            <a:ext cx="6275387" cy="1143000"/>
          </a:xfrm>
        </p:spPr>
        <p:txBody>
          <a:bodyPr/>
          <a:lstStyle/>
          <a:p>
            <a:pPr eaLnBrk="1" hangingPunct="1"/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15364" name="Picture 8" descr="2ecd455b104631fc16dda610d66f0b1d_fu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33375"/>
            <a:ext cx="8499475" cy="601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1\Desktop\хххххххххх\imgpreview (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5322888"/>
            <a:ext cx="20320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308</TotalTime>
  <Words>438</Words>
  <Application>Microsoft Office PowerPoint</Application>
  <PresentationFormat>Экран (4:3)</PresentationFormat>
  <Paragraphs>60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Calibri</vt:lpstr>
      <vt:lpstr>Georgia</vt:lpstr>
      <vt:lpstr>Candara</vt:lpstr>
      <vt:lpstr>Wingdings</vt:lpstr>
      <vt:lpstr>Osenniy</vt:lpstr>
      <vt:lpstr>Osenniy</vt:lpstr>
      <vt:lpstr>Osenniy</vt:lpstr>
      <vt:lpstr>Osenniy</vt:lpstr>
      <vt:lpstr>Osenniy</vt:lpstr>
      <vt:lpstr>Osenniy</vt:lpstr>
      <vt:lpstr>Osenniy</vt:lpstr>
      <vt:lpstr>Тема урока: ««Железная дорога». Историческая основа стихотворения. Гнетущие картины подневольного труда»</vt:lpstr>
      <vt:lpstr>Цели урока</vt:lpstr>
      <vt:lpstr>Николай Алексеевич Некрасов</vt:lpstr>
      <vt:lpstr>Экскурс в историю</vt:lpstr>
      <vt:lpstr>Историческая основа стихотворения</vt:lpstr>
      <vt:lpstr>Работа с картой</vt:lpstr>
      <vt:lpstr>Историческая основа стихотворения</vt:lpstr>
      <vt:lpstr>Историческая основа стихотворения</vt:lpstr>
      <vt:lpstr>Слайд 9</vt:lpstr>
      <vt:lpstr>Славная осень…</vt:lpstr>
      <vt:lpstr>Проверка первичного восприятия стихотворения</vt:lpstr>
      <vt:lpstr>Работа с эпиграфом</vt:lpstr>
      <vt:lpstr>Вывод по эпиграфу</vt:lpstr>
      <vt:lpstr>Анализ стихотворения</vt:lpstr>
      <vt:lpstr>Анализ стихотворения</vt:lpstr>
      <vt:lpstr>Физкультминутка</vt:lpstr>
      <vt:lpstr> Обобщающая работа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Н.А.Некрасов  «Железная дорога»</dc:title>
  <dc:subject>Шаблон для презентаций PowerPoint</dc:subject>
  <dc:creator>RePack by SPecialiST</dc:creator>
  <dc:description>Презентации по культуре и искусству, шаблоны PowerPoint http://freeppt.ru/</dc:description>
  <cp:lastModifiedBy>user</cp:lastModifiedBy>
  <cp:revision>17</cp:revision>
  <dcterms:created xsi:type="dcterms:W3CDTF">2013-12-19T13:00:19Z</dcterms:created>
  <dcterms:modified xsi:type="dcterms:W3CDTF">2015-03-01T12:05:43Z</dcterms:modified>
</cp:coreProperties>
</file>