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9" r:id="rId2"/>
    <p:sldId id="256" r:id="rId3"/>
    <p:sldId id="257" r:id="rId4"/>
    <p:sldId id="266" r:id="rId5"/>
    <p:sldId id="258" r:id="rId6"/>
    <p:sldId id="26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100000"/>
                <a:shade val="90000"/>
                <a:hueMod val="100000"/>
                <a:satMod val="130000"/>
                <a:lumMod val="89000"/>
              </a:schemeClr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231982"/>
            <a:ext cx="5697060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94312"/>
            <a:ext cx="1763688" cy="176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980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25113" cy="924475"/>
          </a:xfrm>
        </p:spPr>
        <p:txBody>
          <a:bodyPr/>
          <a:lstStyle/>
          <a:p>
            <a:pPr algn="ctr"/>
            <a:r>
              <a:rPr lang="ru-RU" dirty="0" smtClean="0"/>
              <a:t>Эталон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1560" y="1807361"/>
            <a:ext cx="8136903" cy="4051437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 smtClean="0">
                <a:solidFill>
                  <a:schemeClr val="bg1"/>
                </a:solidFill>
              </a:rPr>
              <a:t>Na</a:t>
            </a:r>
            <a:r>
              <a:rPr lang="en-US" sz="3600" b="1" baseline="-25000" dirty="0" smtClean="0">
                <a:solidFill>
                  <a:schemeClr val="bg1"/>
                </a:solidFill>
              </a:rPr>
              <a:t>2</a:t>
            </a:r>
            <a:r>
              <a:rPr lang="en-US" sz="3600" b="1" dirty="0" smtClean="0">
                <a:solidFill>
                  <a:srgbClr val="C00000"/>
                </a:solidFill>
              </a:rPr>
              <a:t>SO</a:t>
            </a:r>
            <a:r>
              <a:rPr lang="en-US" sz="3600" b="1" baseline="-25000" dirty="0" smtClean="0">
                <a:solidFill>
                  <a:srgbClr val="C00000"/>
                </a:solidFill>
              </a:rPr>
              <a:t>4</a:t>
            </a:r>
            <a:r>
              <a:rPr lang="en-US" sz="3600" b="1" dirty="0" smtClean="0"/>
              <a:t> – </a:t>
            </a:r>
            <a:r>
              <a:rPr lang="ru-RU" sz="3600" b="1" dirty="0" smtClean="0">
                <a:solidFill>
                  <a:srgbClr val="C00000"/>
                </a:solidFill>
              </a:rPr>
              <a:t>сульфат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bg1"/>
                </a:solidFill>
              </a:rPr>
              <a:t>натрия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bg1"/>
                </a:solidFill>
              </a:rPr>
              <a:t>Na</a:t>
            </a:r>
            <a:r>
              <a:rPr lang="en-US" sz="3600" b="1" dirty="0" smtClean="0">
                <a:solidFill>
                  <a:srgbClr val="C00000"/>
                </a:solidFill>
              </a:rPr>
              <a:t>NO</a:t>
            </a:r>
            <a:r>
              <a:rPr lang="en-US" sz="3600" b="1" baseline="-25000" dirty="0" smtClean="0">
                <a:solidFill>
                  <a:srgbClr val="C00000"/>
                </a:solidFill>
              </a:rPr>
              <a:t>3</a:t>
            </a:r>
            <a:r>
              <a:rPr lang="en-US" sz="3600" b="1" dirty="0" smtClean="0"/>
              <a:t> – </a:t>
            </a:r>
            <a:r>
              <a:rPr lang="ru-RU" sz="3600" b="1" dirty="0" smtClean="0">
                <a:solidFill>
                  <a:srgbClr val="C00000"/>
                </a:solidFill>
              </a:rPr>
              <a:t>нитрат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bg1"/>
                </a:solidFill>
              </a:rPr>
              <a:t>натрия</a:t>
            </a:r>
            <a:endParaRPr lang="en-US" sz="36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bg1"/>
                </a:solidFill>
              </a:rPr>
              <a:t>Na</a:t>
            </a:r>
            <a:r>
              <a:rPr lang="en-US" sz="3600" b="1" baseline="-25000" dirty="0" smtClean="0">
                <a:solidFill>
                  <a:schemeClr val="bg1"/>
                </a:solidFill>
              </a:rPr>
              <a:t>2</a:t>
            </a:r>
            <a:r>
              <a:rPr lang="en-US" sz="3600" b="1" dirty="0" smtClean="0">
                <a:solidFill>
                  <a:srgbClr val="C00000"/>
                </a:solidFill>
              </a:rPr>
              <a:t>CO</a:t>
            </a:r>
            <a:r>
              <a:rPr lang="en-US" sz="3600" b="1" baseline="-25000" dirty="0" smtClean="0">
                <a:solidFill>
                  <a:srgbClr val="C00000"/>
                </a:solidFill>
              </a:rPr>
              <a:t>3</a:t>
            </a:r>
            <a:r>
              <a:rPr lang="en-US" sz="3600" b="1" dirty="0" smtClean="0"/>
              <a:t> – </a:t>
            </a:r>
            <a:r>
              <a:rPr lang="ru-RU" sz="3600" b="1" dirty="0" smtClean="0">
                <a:solidFill>
                  <a:srgbClr val="C00000"/>
                </a:solidFill>
              </a:rPr>
              <a:t>карбонат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bg1"/>
                </a:solidFill>
              </a:rPr>
              <a:t>натрия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bg1"/>
                </a:solidFill>
              </a:rPr>
              <a:t>Na</a:t>
            </a:r>
            <a:r>
              <a:rPr lang="en-US" sz="3600" b="1" baseline="-25000" dirty="0" smtClean="0">
                <a:solidFill>
                  <a:schemeClr val="bg1"/>
                </a:solidFill>
              </a:rPr>
              <a:t>3</a:t>
            </a:r>
            <a:r>
              <a:rPr lang="en-US" sz="3600" b="1" dirty="0" smtClean="0">
                <a:solidFill>
                  <a:srgbClr val="C00000"/>
                </a:solidFill>
              </a:rPr>
              <a:t>PO</a:t>
            </a:r>
            <a:r>
              <a:rPr lang="en-US" sz="3600" b="1" baseline="-25000" dirty="0" smtClean="0">
                <a:solidFill>
                  <a:srgbClr val="C00000"/>
                </a:solidFill>
              </a:rPr>
              <a:t>4</a:t>
            </a:r>
            <a:r>
              <a:rPr lang="en-US" sz="3600" b="1" dirty="0" smtClean="0">
                <a:solidFill>
                  <a:srgbClr val="C00000"/>
                </a:solidFill>
              </a:rPr>
              <a:t> </a:t>
            </a:r>
            <a:r>
              <a:rPr lang="en-US" sz="3600" b="1" dirty="0" smtClean="0"/>
              <a:t>– </a:t>
            </a:r>
            <a:r>
              <a:rPr lang="ru-RU" sz="3600" b="1" dirty="0" err="1" smtClean="0">
                <a:solidFill>
                  <a:srgbClr val="C00000"/>
                </a:solidFill>
              </a:rPr>
              <a:t>ортофосфат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bg1"/>
                </a:solidFill>
              </a:rPr>
              <a:t>натрия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49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Д/з: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Упр. 2, стр. 105 (тетрадь);</a:t>
            </a:r>
          </a:p>
          <a:p>
            <a:r>
              <a:rPr lang="ru-RU" sz="2800" dirty="0" smtClean="0"/>
              <a:t>§ 33 (учебник);</a:t>
            </a:r>
          </a:p>
          <a:p>
            <a:r>
              <a:rPr lang="ru-RU" sz="2800" dirty="0" smtClean="0"/>
              <a:t>Сколько растворится соли в стакане кипячёной воды (до краёв), перемешивание тонкой палочкой)?</a:t>
            </a:r>
          </a:p>
          <a:p>
            <a:r>
              <a:rPr lang="ru-RU" sz="2800" dirty="0"/>
              <a:t>И</a:t>
            </a:r>
            <a:r>
              <a:rPr lang="ru-RU" sz="2800" dirty="0" smtClean="0"/>
              <a:t>сследовать «Потребление </a:t>
            </a:r>
            <a:r>
              <a:rPr lang="ru-RU" sz="2800" dirty="0"/>
              <a:t>поваренной соли в моей </a:t>
            </a:r>
            <a:r>
              <a:rPr lang="ru-RU" sz="2800" dirty="0" smtClean="0"/>
              <a:t>семье» (результат представить в любой форме </a:t>
            </a:r>
            <a:r>
              <a:rPr lang="ru-RU" sz="2800" dirty="0"/>
              <a:t>в конце </a:t>
            </a:r>
            <a:r>
              <a:rPr lang="ru-RU" sz="2800" dirty="0" smtClean="0"/>
              <a:t>апреля)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7914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Синквейн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Соль</a:t>
            </a:r>
          </a:p>
          <a:p>
            <a:r>
              <a:rPr lang="ru-RU" sz="3200" b="1" dirty="0" smtClean="0"/>
              <a:t>Два прилагательных </a:t>
            </a:r>
            <a:r>
              <a:rPr lang="ru-RU" b="1" dirty="0" smtClean="0"/>
              <a:t>(описание)</a:t>
            </a:r>
            <a:endParaRPr lang="ru-RU" sz="3200" b="1" dirty="0" smtClean="0"/>
          </a:p>
          <a:p>
            <a:r>
              <a:rPr lang="ru-RU" sz="3200" b="1" dirty="0" smtClean="0"/>
              <a:t>Три глагола </a:t>
            </a:r>
            <a:r>
              <a:rPr lang="ru-RU" b="1" dirty="0" smtClean="0"/>
              <a:t>(действие)</a:t>
            </a:r>
            <a:endParaRPr lang="ru-RU" sz="3200" b="1" dirty="0" smtClean="0"/>
          </a:p>
          <a:p>
            <a:r>
              <a:rPr lang="ru-RU" sz="3200" b="1" dirty="0" smtClean="0"/>
              <a:t>Фраза из четырёх слов </a:t>
            </a:r>
            <a:r>
              <a:rPr lang="ru-RU" b="1" dirty="0" smtClean="0"/>
              <a:t>(описание)</a:t>
            </a:r>
            <a:endParaRPr lang="ru-RU" sz="3200" b="1" dirty="0" smtClean="0"/>
          </a:p>
          <a:p>
            <a:r>
              <a:rPr lang="ru-RU" sz="3200" b="1" dirty="0" smtClean="0"/>
              <a:t>Существительное </a:t>
            </a:r>
            <a:r>
              <a:rPr lang="ru-RU" b="1" dirty="0" smtClean="0"/>
              <a:t>(перефразировка темы)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3844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125113" cy="924475"/>
          </a:xfrm>
        </p:spPr>
        <p:txBody>
          <a:bodyPr/>
          <a:lstStyle/>
          <a:p>
            <a:pPr algn="ctr"/>
            <a:r>
              <a:rPr lang="ru-RU" b="1" dirty="0" smtClean="0"/>
              <a:t>Самооценка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7796153"/>
              </p:ext>
            </p:extLst>
          </p:nvPr>
        </p:nvGraphicFramePr>
        <p:xfrm>
          <a:off x="107504" y="1340768"/>
          <a:ext cx="8928992" cy="5150476"/>
        </p:xfrm>
        <a:graphic>
          <a:graphicData uri="http://schemas.openxmlformats.org/drawingml/2006/table">
            <a:tbl>
              <a:tblPr firstRow="1" firstCol="1" bandRow="1"/>
              <a:tblGrid>
                <a:gridCol w="4994500"/>
                <a:gridCol w="793726"/>
                <a:gridCol w="792873"/>
                <a:gridCol w="793726"/>
                <a:gridCol w="792873"/>
                <a:gridCol w="761294"/>
              </a:tblGrid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Критерии оценки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«Верные и неверные утверждения»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читал(а) текст и смог(ла) ответить на все вопросы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задавал(а) уточняющие вопросы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внимательно выслушивал(а) всех членов группы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правильно составил(а) формулы солей, верно их назвал(а)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принимал(а) участие в составлении синквейна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911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132856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СПАСИБО ВСЕМ!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613546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2.22222E-6 -4.81481E-6 L -0.00347 -0.17546 " pathEditMode="relative" rAng="0" ptsTypes="AA">
                                      <p:cBhvr>
                                        <p:cTn id="6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8773"/>
                                    </p:animMotion>
                                    <p:animRot by="1500000">
                                      <p:cBhvr>
                                        <p:cTn id="7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102994"/>
              </p:ext>
            </p:extLst>
          </p:nvPr>
        </p:nvGraphicFramePr>
        <p:xfrm>
          <a:off x="107504" y="188640"/>
          <a:ext cx="8928991" cy="6273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5832648"/>
                <a:gridCol w="1584175"/>
              </a:tblGrid>
              <a:tr h="5919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верные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УТВЕРЖДЕНИЯ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неверные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 При взаимодействии металла, стоящего в ряду активности до водорода, с кислотой, образуется соль и водород: </a:t>
                      </a:r>
                      <a:endParaRPr lang="ru-RU" sz="1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/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Zn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 + 2</a:t>
                      </a:r>
                      <a:r>
                        <a:rPr lang="en-US" sz="2400" dirty="0" err="1" smtClean="0">
                          <a:effectLst/>
                          <a:latin typeface="Times New Roman"/>
                          <a:ea typeface="Calibri"/>
                        </a:rPr>
                        <a:t>HCl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→ </a:t>
                      </a:r>
                      <a:r>
                        <a:rPr lang="en-US" sz="2400" dirty="0" err="1" smtClean="0">
                          <a:effectLst/>
                          <a:latin typeface="Times New Roman"/>
                          <a:ea typeface="Calibri"/>
                        </a:rPr>
                        <a:t>ZnCl</a:t>
                      </a:r>
                      <a:r>
                        <a:rPr lang="ru-RU" sz="2400" baseline="-25000" dirty="0" smtClean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 + Н</a:t>
                      </a:r>
                      <a:r>
                        <a:rPr lang="ru-RU" sz="2400" baseline="-25000" dirty="0" smtClean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↑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 Если осн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вный оксид взаимодействует с кислотным, получается соль:</a:t>
                      </a:r>
                      <a:endParaRPr lang="ru-RU" sz="1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/>
                      <a:r>
                        <a:rPr lang="ru-RU" sz="2400" dirty="0" err="1" smtClean="0">
                          <a:effectLst/>
                          <a:latin typeface="Times New Roman"/>
                          <a:ea typeface="Calibri"/>
                        </a:rPr>
                        <a:t>СаО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 + 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SO</a:t>
                      </a:r>
                      <a:r>
                        <a:rPr lang="en-US" sz="2400" baseline="-25000" dirty="0" smtClean="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→ CaSO</a:t>
                      </a:r>
                      <a:r>
                        <a:rPr lang="en-US" sz="2400" baseline="-25000" dirty="0" smtClean="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 Сливая вместе такие вещества, как щелочь и кислота, получишь соль и воду:</a:t>
                      </a:r>
                      <a:endParaRPr lang="ru-RU" sz="1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/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2NaOH + H</a:t>
                      </a:r>
                      <a:r>
                        <a:rPr lang="en-US" sz="2400" baseline="-25000" dirty="0" smtClean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SO</a:t>
                      </a:r>
                      <a:r>
                        <a:rPr lang="en-US" sz="2400" baseline="-25000" dirty="0" smtClean="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→ Na</a:t>
                      </a:r>
                      <a:r>
                        <a:rPr lang="en-US" sz="2400" baseline="-25000" dirty="0" smtClean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SO</a:t>
                      </a:r>
                      <a:r>
                        <a:rPr lang="en-US" sz="2400" baseline="-25000" dirty="0" smtClean="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+ 2H</a:t>
                      </a:r>
                      <a:r>
                        <a:rPr lang="en-US" sz="2400" baseline="-25000" dirty="0" smtClean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O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4.    </a:t>
                      </a:r>
                      <a:r>
                        <a:rPr lang="ru-RU" sz="2400" dirty="0" err="1" smtClean="0">
                          <a:effectLst/>
                          <a:latin typeface="Times New Roman"/>
                          <a:ea typeface="Calibri"/>
                        </a:rPr>
                        <a:t>СаО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 – это соль.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5. Поваренная соль (</a:t>
                      </a:r>
                      <a:r>
                        <a:rPr lang="en-US" sz="2400" dirty="0" err="1" smtClean="0">
                          <a:effectLst/>
                          <a:latin typeface="Times New Roman"/>
                          <a:ea typeface="Calibri"/>
                        </a:rPr>
                        <a:t>NaCl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) – это не соль.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825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963086"/>
              </p:ext>
            </p:extLst>
          </p:nvPr>
        </p:nvGraphicFramePr>
        <p:xfrm>
          <a:off x="107504" y="188640"/>
          <a:ext cx="8928991" cy="6639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5832648"/>
                <a:gridCol w="1584175"/>
              </a:tblGrid>
              <a:tr h="5919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верные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УТВЕРЖДЕНИЯ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неверные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 При взаимодействии металла, стоящего в ряду активности до водорода, с кислотой, образуется            и водород: </a:t>
                      </a:r>
                      <a:endParaRPr lang="ru-RU" sz="1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/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Zn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 + 2</a:t>
                      </a:r>
                      <a:r>
                        <a:rPr lang="en-US" sz="2400" dirty="0" err="1" smtClean="0">
                          <a:effectLst/>
                          <a:latin typeface="Times New Roman"/>
                          <a:ea typeface="Calibri"/>
                        </a:rPr>
                        <a:t>HCl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→ </a:t>
                      </a:r>
                      <a:r>
                        <a:rPr lang="en-US" sz="2400" dirty="0" err="1" smtClean="0">
                          <a:effectLst/>
                          <a:latin typeface="Times New Roman"/>
                          <a:ea typeface="Calibri"/>
                        </a:rPr>
                        <a:t>ZnCl</a:t>
                      </a:r>
                      <a:r>
                        <a:rPr lang="ru-RU" sz="2400" baseline="-25000" dirty="0" smtClean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 + Н</a:t>
                      </a:r>
                      <a:r>
                        <a:rPr lang="ru-RU" sz="2400" baseline="-25000" dirty="0" smtClean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↑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 Если осн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вный оксид взаимодействует с кислотным, получается          :</a:t>
                      </a:r>
                      <a:endParaRPr lang="ru-RU" sz="1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/>
                      <a:r>
                        <a:rPr lang="ru-RU" sz="2400" dirty="0" err="1" smtClean="0">
                          <a:effectLst/>
                          <a:latin typeface="Times New Roman"/>
                          <a:ea typeface="Calibri"/>
                        </a:rPr>
                        <a:t>СаО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 + 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SO</a:t>
                      </a:r>
                      <a:r>
                        <a:rPr lang="en-US" sz="2400" baseline="-25000" dirty="0" smtClean="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→ CaSO</a:t>
                      </a:r>
                      <a:r>
                        <a:rPr lang="en-US" sz="2400" baseline="-25000" dirty="0" smtClean="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 Сливая вместе такие вещества, как щелочь и кислота, получишь </a:t>
                      </a:r>
                      <a:r>
                        <a:rPr lang="ru-RU" sz="24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и воду:</a:t>
                      </a:r>
                      <a:endParaRPr lang="ru-RU" sz="1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/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2NaOH + H</a:t>
                      </a:r>
                      <a:r>
                        <a:rPr lang="en-US" sz="2400" baseline="-25000" dirty="0" smtClean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SO</a:t>
                      </a:r>
                      <a:r>
                        <a:rPr lang="en-US" sz="2400" baseline="-25000" dirty="0" smtClean="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→ Na</a:t>
                      </a:r>
                      <a:r>
                        <a:rPr lang="en-US" sz="2400" baseline="-25000" dirty="0" smtClean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SO</a:t>
                      </a:r>
                      <a:r>
                        <a:rPr lang="en-US" sz="2400" baseline="-25000" dirty="0" smtClean="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 + 2H</a:t>
                      </a:r>
                      <a:r>
                        <a:rPr lang="en-US" sz="2400" baseline="-25000" dirty="0" smtClean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O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4.    </a:t>
                      </a:r>
                      <a:r>
                        <a:rPr lang="ru-RU" sz="2400" dirty="0" err="1" smtClean="0">
                          <a:effectLst/>
                          <a:latin typeface="Times New Roman"/>
                          <a:ea typeface="Calibri"/>
                        </a:rPr>
                        <a:t>СаО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 – это </a:t>
                      </a:r>
                      <a:r>
                        <a:rPr lang="ru-RU" sz="2400" baseline="0" dirty="0" smtClean="0">
                          <a:effectLst/>
                          <a:latin typeface="Times New Roman"/>
                          <a:ea typeface="Calibri"/>
                        </a:rPr>
                        <a:t>        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5. Поваренная соль (</a:t>
                      </a:r>
                      <a:r>
                        <a:rPr lang="en-US" sz="2400" dirty="0" err="1" smtClean="0">
                          <a:effectLst/>
                          <a:latin typeface="Times New Roman"/>
                          <a:ea typeface="Calibri"/>
                        </a:rPr>
                        <a:t>NaCl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) – это не </a:t>
                      </a:r>
                      <a:r>
                        <a:rPr lang="ru-RU" sz="2400" baseline="0" dirty="0" smtClean="0">
                          <a:effectLst/>
                          <a:latin typeface="Times New Roman"/>
                          <a:ea typeface="Calibri"/>
                        </a:rPr>
                        <a:t>       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3528" y="1268760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457200"/>
            <a:r>
              <a:rPr lang="ru-RU" sz="4400" b="1" dirty="0">
                <a:solidFill>
                  <a:prstClr val="black"/>
                </a:solidFill>
              </a:rPr>
              <a:t>+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71" y="2840037"/>
            <a:ext cx="11652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70" y="4293096"/>
            <a:ext cx="11652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453" y="5452784"/>
            <a:ext cx="755650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806" y="6058535"/>
            <a:ext cx="755650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4971" y="5658425"/>
            <a:ext cx="12186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defTabSz="457200"/>
            <a:r>
              <a:rPr lang="ru-RU" sz="2000" b="1" dirty="0">
                <a:solidFill>
                  <a:prstClr val="black"/>
                </a:solidFill>
              </a:rPr>
              <a:t>ОКСИД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924" y="6337111"/>
            <a:ext cx="1115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457200"/>
            <a:r>
              <a:rPr lang="ru-RU" sz="2000" b="1" dirty="0">
                <a:solidFill>
                  <a:prstClr val="black"/>
                </a:solidFill>
              </a:rPr>
              <a:t>СОЛЬ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03848" y="1653480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соль</a:t>
            </a:r>
            <a:endParaRPr lang="ru-RU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105148"/>
            <a:ext cx="957263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7" y="4545651"/>
            <a:ext cx="957263" cy="539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535423"/>
            <a:ext cx="957263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6175496"/>
            <a:ext cx="957263" cy="56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5141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980728"/>
            <a:ext cx="64087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Что в чёрном ящике?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64928" y="3068960"/>
            <a:ext cx="6127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Две </a:t>
            </a:r>
            <a:r>
              <a:rPr lang="ru-RU" dirty="0" smtClean="0"/>
              <a:t>«Соли</a:t>
            </a:r>
            <a:r>
              <a:rPr lang="ru-RU" dirty="0" smtClean="0"/>
              <a:t>», часто применяемые в быту?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64928" y="3600501"/>
            <a:ext cx="7423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Улучшает вкусовые качества пищи, вредит организму при чрезмерном употреблении, консервант.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64928" y="4399232"/>
            <a:ext cx="7423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Используется при выпечке (гасит уксус), очищает посуду.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67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1546333" cy="924475"/>
          </a:xfrm>
        </p:spPr>
        <p:txBody>
          <a:bodyPr/>
          <a:lstStyle/>
          <a:p>
            <a:r>
              <a:rPr lang="ru-RU" b="1" dirty="0" smtClean="0"/>
              <a:t>Тема: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43808" y="836712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«Соли»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1628800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Цель: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835696" y="2348880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п</a:t>
            </a:r>
            <a:r>
              <a:rPr lang="ru-RU" sz="2800" dirty="0" smtClean="0">
                <a:solidFill>
                  <a:schemeClr val="bg1"/>
                </a:solidFill>
              </a:rPr>
              <a:t>ознакомиться с составом солей,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3042136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 классификацией,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4095" y="4725144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п</a:t>
            </a:r>
            <a:r>
              <a:rPr lang="ru-RU" sz="2800" dirty="0" smtClean="0">
                <a:solidFill>
                  <a:schemeClr val="bg1"/>
                </a:solidFill>
              </a:rPr>
              <a:t>ознакомиться с номенклатурой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0888" y="3645024"/>
            <a:ext cx="6480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н</a:t>
            </a:r>
            <a:r>
              <a:rPr lang="ru-RU" sz="2800" dirty="0" smtClean="0">
                <a:solidFill>
                  <a:schemeClr val="bg1"/>
                </a:solidFill>
              </a:rPr>
              <a:t>аучиться составлять формулы солей, 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980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060848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«Чтение в кружок»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99411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C 0.09757 -3.33333E-6 0.17726 0.09398 0.17726 0.21042 C 0.17726 0.32639 0.09757 0.42084 -2.5E-6 0.42084 C -0.09774 0.42084 -0.17708 0.32639 -0.17708 0.21042 C -0.17708 0.09398 -0.09774 -3.33333E-6 -2.5E-6 -3.33333E-6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Соли – это 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81261" y="3665902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с</a:t>
            </a:r>
            <a:r>
              <a:rPr lang="ru-RU" sz="2400" b="1" dirty="0" smtClean="0">
                <a:solidFill>
                  <a:schemeClr val="bg1"/>
                </a:solidFill>
              </a:rPr>
              <a:t>ложные</a:t>
            </a:r>
            <a:r>
              <a:rPr lang="ru-RU" sz="2400" b="1" dirty="0" smtClean="0"/>
              <a:t> вещества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00818" y="3111350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простые</a:t>
            </a:r>
            <a:r>
              <a:rPr lang="ru-RU" sz="2400" b="1" dirty="0" smtClean="0"/>
              <a:t> вещества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77461" y="4221088"/>
            <a:ext cx="6221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о</a:t>
            </a:r>
            <a:r>
              <a:rPr lang="ru-RU" sz="2400" b="1" dirty="0" smtClean="0"/>
              <a:t>бразованные атомами </a:t>
            </a:r>
            <a:r>
              <a:rPr lang="ru-RU" sz="2400" b="1" dirty="0" smtClean="0">
                <a:solidFill>
                  <a:schemeClr val="bg1"/>
                </a:solidFill>
              </a:rPr>
              <a:t>металлов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77461" y="4771066"/>
            <a:ext cx="7078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о</a:t>
            </a:r>
            <a:r>
              <a:rPr lang="ru-RU" sz="2400" b="1" dirty="0" smtClean="0"/>
              <a:t>бразованные атомами </a:t>
            </a:r>
            <a:r>
              <a:rPr lang="ru-RU" sz="2400" b="1" dirty="0" smtClean="0">
                <a:solidFill>
                  <a:schemeClr val="bg1"/>
                </a:solidFill>
              </a:rPr>
              <a:t>неметаллов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42301" y="5373216"/>
            <a:ext cx="4737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и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кислотными</a:t>
            </a:r>
            <a:r>
              <a:rPr lang="ru-RU" sz="2400" b="1" dirty="0" smtClean="0"/>
              <a:t> остатками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61859" y="5987281"/>
            <a:ext cx="3854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и</a:t>
            </a:r>
            <a:r>
              <a:rPr lang="ru-RU" sz="2400" b="1" dirty="0" smtClean="0"/>
              <a:t> </a:t>
            </a:r>
            <a:r>
              <a:rPr lang="ru-RU" sz="2400" b="1" dirty="0" err="1" smtClean="0">
                <a:solidFill>
                  <a:schemeClr val="bg1"/>
                </a:solidFill>
              </a:rPr>
              <a:t>гидроксо</a:t>
            </a:r>
            <a:r>
              <a:rPr lang="ru-RU" sz="2400" b="1" dirty="0" err="1" smtClean="0"/>
              <a:t>группами</a:t>
            </a:r>
            <a:endParaRPr lang="ru-RU" sz="2400" b="1" dirty="0"/>
          </a:p>
        </p:txBody>
      </p:sp>
      <p:sp>
        <p:nvSpPr>
          <p:cNvPr id="5" name="Улыбающееся лицо 4"/>
          <p:cNvSpPr/>
          <p:nvPr/>
        </p:nvSpPr>
        <p:spPr>
          <a:xfrm>
            <a:off x="420973" y="3180322"/>
            <a:ext cx="309917" cy="32372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73" y="3726077"/>
            <a:ext cx="3286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77" y="4312768"/>
            <a:ext cx="3286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52" y="4831241"/>
            <a:ext cx="3286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52" y="5433391"/>
            <a:ext cx="3286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24" y="6047456"/>
            <a:ext cx="3286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724128" y="5604047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Упр. 1 стр. 105, тетрадь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702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806 -0.01042 L 0.34879 -0.425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28" y="-20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108 0.01042 L 0.004 -0.4011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54" y="-20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11 -0.02824 L 0.20399 -0.46412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-2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25113" cy="924475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Классификация солей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340768"/>
            <a:ext cx="3132494" cy="576262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с</a:t>
            </a:r>
            <a:r>
              <a:rPr lang="ru-RU" b="1" dirty="0" smtClean="0">
                <a:solidFill>
                  <a:srgbClr val="C00000"/>
                </a:solidFill>
              </a:rPr>
              <a:t>редние (нормальные</a:t>
            </a:r>
            <a:r>
              <a:rPr lang="ru-RU" dirty="0" smtClean="0">
                <a:solidFill>
                  <a:srgbClr val="C00000"/>
                </a:solidFill>
              </a:rPr>
              <a:t>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08104" y="1196752"/>
            <a:ext cx="3133080" cy="391937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к</a:t>
            </a:r>
            <a:r>
              <a:rPr lang="ru-RU" b="1" dirty="0" smtClean="0">
                <a:solidFill>
                  <a:srgbClr val="FFFF00"/>
                </a:solidFill>
              </a:rPr>
              <a:t>ислые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4653136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NaCl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475656" y="5517232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NaHSO</a:t>
            </a:r>
            <a:r>
              <a:rPr lang="en-US" sz="4000" b="1" baseline="-25000" dirty="0" smtClean="0"/>
              <a:t>4</a:t>
            </a:r>
            <a:endParaRPr lang="ru-RU" sz="4000" b="1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3839819" y="4615636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KNO</a:t>
            </a:r>
            <a:r>
              <a:rPr lang="en-US" sz="4000" b="1" baseline="-25000" dirty="0" smtClean="0"/>
              <a:t>3</a:t>
            </a:r>
            <a:endParaRPr lang="ru-RU" sz="4000" b="1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5652120" y="5517232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K</a:t>
            </a:r>
            <a:r>
              <a:rPr lang="en-US" sz="4000" b="1" baseline="-25000" dirty="0" smtClean="0"/>
              <a:t>2</a:t>
            </a:r>
            <a:r>
              <a:rPr lang="en-US" sz="4000" b="1" dirty="0" smtClean="0"/>
              <a:t>HPO</a:t>
            </a:r>
            <a:r>
              <a:rPr lang="en-US" sz="4000" b="1" baseline="-25000" dirty="0" smtClean="0"/>
              <a:t>4</a:t>
            </a:r>
            <a:endParaRPr lang="ru-RU" sz="4000" b="1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3995936" y="5086345"/>
            <a:ext cx="45964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Упр. 3 стр. 105, тетрадь; учебник стр. 106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335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59259E-6 L 0.11024 -0.39815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3" y="-19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48148E-6 L 0.44496 -0.5344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40" y="-26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96296E-6 L -0.2625 -0.22454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25" y="-11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48148E-6 L 0.00017 -0.3560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125113" cy="924475"/>
          </a:xfrm>
        </p:spPr>
        <p:txBody>
          <a:bodyPr/>
          <a:lstStyle/>
          <a:p>
            <a:pPr algn="ctr"/>
            <a:r>
              <a:rPr lang="ru-RU" dirty="0" smtClean="0"/>
              <a:t>Составление формул солей, номенклатура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2868107"/>
              </p:ext>
            </p:extLst>
          </p:nvPr>
        </p:nvGraphicFramePr>
        <p:xfrm>
          <a:off x="107504" y="1268760"/>
          <a:ext cx="8928992" cy="33484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232248"/>
                <a:gridCol w="2232248"/>
                <a:gridCol w="2232248"/>
              </a:tblGrid>
              <a:tr h="970991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Название соли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Кислотный остаток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Формулы</a:t>
                      </a:r>
                      <a:r>
                        <a:rPr lang="ru-RU" baseline="0" dirty="0" smtClean="0"/>
                        <a:t> солей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Название соли</a:t>
                      </a:r>
                      <a:endParaRPr lang="ru-RU" dirty="0"/>
                    </a:p>
                  </a:txBody>
                  <a:tcPr/>
                </a:tc>
              </a:tr>
              <a:tr h="5548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2242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3612619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хлорид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9832" y="3427953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Cl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64088" y="2276872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Na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321297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I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46193" y="321297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I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48264" y="384754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натрия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95936" y="5086345"/>
            <a:ext cx="45964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Упр. 2 стр. 105, тетрадь; учебник стр. 106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580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1481E-6 L -0.06285 0.20509 " pathEditMode="relative" rAng="0" ptsTypes="AA">
                                      <p:cBhvr>
                                        <p:cTn id="2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2" y="10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7.40741E-7 L 0.29931 0.0372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65" y="1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0.05 L 0.19878 0.04444 C 0.24114 0.06527 0.30312 0.08032 0.36857 0.08032 C 0.44305 0.08032 0.50208 0.06527 0.54444 0.04444 L 0.74427 -0.05 " pathEditMode="relative" rAng="0" ptsTypes="FffFF">
                                      <p:cBhvr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205" y="6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670</TotalTime>
  <Words>482</Words>
  <Application>Microsoft Office PowerPoint</Application>
  <PresentationFormat>Экран (4:3)</PresentationFormat>
  <Paragraphs>132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Winter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Тема: </vt:lpstr>
      <vt:lpstr>Презентация PowerPoint</vt:lpstr>
      <vt:lpstr>Презентация PowerPoint</vt:lpstr>
      <vt:lpstr>Классификация солей</vt:lpstr>
      <vt:lpstr>Составление формул солей, номенклатура</vt:lpstr>
      <vt:lpstr>Эталон</vt:lpstr>
      <vt:lpstr>Д/з:</vt:lpstr>
      <vt:lpstr>Синквейн</vt:lpstr>
      <vt:lpstr>Самооценка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31</cp:revision>
  <dcterms:created xsi:type="dcterms:W3CDTF">2015-02-20T03:48:04Z</dcterms:created>
  <dcterms:modified xsi:type="dcterms:W3CDTF">2015-02-24T14:53:56Z</dcterms:modified>
</cp:coreProperties>
</file>