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9521B-1A7C-4B80-9839-5DFE19466D3C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9A363-3E19-4829-8A4B-8ED68EB8B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9A363-3E19-4829-8A4B-8ED68EB8B5D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9A363-3E19-4829-8A4B-8ED68EB8B5D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FB620-1F91-47F2-BF62-21572F470C91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AB6FF-167E-41CC-8DB7-304B411C7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4422"/>
          </a:xfrm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THE   </a:t>
            </a:r>
            <a:r>
              <a:rPr lang="ru-RU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smtClean="0">
                <a:solidFill>
                  <a:schemeClr val="bg1"/>
                </a:solidFill>
              </a:rPr>
              <a:t>PRESENT </a:t>
            </a:r>
            <a:r>
              <a:rPr lang="ru-RU" sz="4800" dirty="0" smtClean="0">
                <a:solidFill>
                  <a:schemeClr val="bg1"/>
                </a:solidFill>
              </a:rPr>
              <a:t>  </a:t>
            </a:r>
            <a:r>
              <a:rPr lang="en-US" sz="4800" dirty="0" smtClean="0">
                <a:solidFill>
                  <a:schemeClr val="bg1"/>
                </a:solidFill>
              </a:rPr>
              <a:t>PERFECT </a:t>
            </a:r>
            <a:r>
              <a:rPr lang="ru-RU" sz="4800" dirty="0" smtClean="0">
                <a:solidFill>
                  <a:schemeClr val="bg1"/>
                </a:solidFill>
              </a:rPr>
              <a:t>  </a:t>
            </a:r>
            <a:r>
              <a:rPr lang="en-US" sz="4800" dirty="0" smtClean="0">
                <a:solidFill>
                  <a:schemeClr val="bg1"/>
                </a:solidFill>
              </a:rPr>
              <a:t> TENS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572140"/>
          </a:xfrm>
          <a:solidFill>
            <a:schemeClr val="accent3"/>
          </a:solidFill>
        </p:spPr>
        <p:txBody>
          <a:bodyPr/>
          <a:lstStyle/>
          <a:p>
            <a:endParaRPr lang="ru-RU" dirty="0" smtClean="0"/>
          </a:p>
          <a:p>
            <a:endParaRPr lang="en-US" dirty="0" smtClean="0"/>
          </a:p>
          <a:p>
            <a:r>
              <a:rPr lang="en-US" sz="8000" dirty="0">
                <a:solidFill>
                  <a:schemeClr val="bg1"/>
                </a:solidFill>
              </a:rPr>
              <a:t>h</a:t>
            </a:r>
            <a:r>
              <a:rPr lang="en-US" sz="8000" dirty="0" smtClean="0">
                <a:solidFill>
                  <a:schemeClr val="bg1"/>
                </a:solidFill>
              </a:rPr>
              <a:t>ave/ has  + V</a:t>
            </a:r>
            <a:r>
              <a:rPr lang="en-US" sz="6000" dirty="0" smtClean="0">
                <a:solidFill>
                  <a:schemeClr val="bg1"/>
                </a:solidFill>
              </a:rPr>
              <a:t>ed</a:t>
            </a:r>
            <a:r>
              <a:rPr lang="en-US" sz="8000" dirty="0" smtClean="0">
                <a:solidFill>
                  <a:schemeClr val="bg1"/>
                </a:solidFill>
              </a:rPr>
              <a:t>/V</a:t>
            </a:r>
            <a:r>
              <a:rPr lang="en-US" sz="4400" dirty="0" smtClean="0">
                <a:solidFill>
                  <a:schemeClr val="bg1"/>
                </a:solidFill>
              </a:rPr>
              <a:t>3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I</a:t>
            </a:r>
            <a:r>
              <a:rPr lang="ru-RU" sz="4400" dirty="0" smtClean="0">
                <a:solidFill>
                  <a:schemeClr val="tx1"/>
                </a:solidFill>
              </a:rPr>
              <a:t>  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have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done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my homework.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My friend </a:t>
            </a:r>
            <a:r>
              <a:rPr lang="ru-RU" sz="4400" dirty="0" smtClean="0">
                <a:solidFill>
                  <a:schemeClr val="tx1"/>
                </a:solidFill>
              </a:rPr>
              <a:t>  </a:t>
            </a:r>
            <a:r>
              <a:rPr lang="en-US" sz="4400" dirty="0" smtClean="0">
                <a:solidFill>
                  <a:srgbClr val="C00000"/>
                </a:solidFill>
              </a:rPr>
              <a:t>has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 watched</a:t>
            </a:r>
            <a:r>
              <a:rPr lang="ru-RU" sz="4400" dirty="0" smtClean="0">
                <a:solidFill>
                  <a:srgbClr val="C00000"/>
                </a:solidFill>
              </a:rPr>
              <a:t>  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this film.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400" dirty="0" smtClean="0"/>
              <a:t>                   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</a:p>
          <a:p>
            <a:pPr>
              <a:buNone/>
            </a:pP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                   We</a:t>
            </a:r>
          </a:p>
          <a:p>
            <a:pPr>
              <a:buNone/>
            </a:pPr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                You                 </a:t>
            </a:r>
            <a:r>
              <a:rPr lang="en-US" sz="9400" b="1" dirty="0" smtClean="0">
                <a:solidFill>
                  <a:srgbClr val="C00000"/>
                </a:solidFill>
              </a:rPr>
              <a:t>have</a:t>
            </a:r>
            <a:r>
              <a:rPr lang="en-US" sz="4400" b="1" dirty="0" smtClean="0">
                <a:solidFill>
                  <a:srgbClr val="C00000"/>
                </a:solidFill>
              </a:rPr>
              <a:t>      </a:t>
            </a:r>
            <a:r>
              <a:rPr lang="en-US" sz="9400" dirty="0" smtClean="0"/>
              <a:t>V</a:t>
            </a:r>
            <a:r>
              <a:rPr lang="en-US" sz="4400" dirty="0" smtClean="0"/>
              <a:t>3</a:t>
            </a:r>
            <a:r>
              <a:rPr lang="en-US" sz="8000" dirty="0" smtClean="0"/>
              <a:t>/</a:t>
            </a:r>
            <a:r>
              <a:rPr lang="en-US" sz="9400" dirty="0" smtClean="0"/>
              <a:t>V</a:t>
            </a:r>
            <a:r>
              <a:rPr lang="en-US" sz="4400" dirty="0" smtClean="0"/>
              <a:t>ed</a:t>
            </a:r>
          </a:p>
          <a:p>
            <a:pPr>
              <a:buNone/>
            </a:pPr>
            <a:r>
              <a:rPr lang="en-US" sz="4400" dirty="0"/>
              <a:t> </a:t>
            </a:r>
            <a:r>
              <a:rPr lang="en-US" sz="4400" dirty="0" smtClean="0"/>
              <a:t>                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They</a:t>
            </a:r>
          </a:p>
          <a:p>
            <a:pPr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sz="4400" dirty="0" smtClean="0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400" dirty="0" smtClean="0"/>
              <a:t>                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She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400" dirty="0"/>
              <a:t> </a:t>
            </a:r>
            <a:r>
              <a:rPr lang="en-US" sz="4400" dirty="0" smtClean="0"/>
              <a:t>                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He</a:t>
            </a:r>
            <a:r>
              <a:rPr lang="en-US" sz="4400" dirty="0" smtClean="0"/>
              <a:t>                  </a:t>
            </a:r>
            <a:r>
              <a:rPr lang="en-US" sz="9400" b="1" dirty="0" smtClean="0">
                <a:solidFill>
                  <a:srgbClr val="C00000"/>
                </a:solidFill>
              </a:rPr>
              <a:t>has</a:t>
            </a:r>
            <a:r>
              <a:rPr lang="en-US" sz="4400" b="1" dirty="0" smtClean="0">
                <a:solidFill>
                  <a:srgbClr val="C00000"/>
                </a:solidFill>
              </a:rPr>
              <a:t>  </a:t>
            </a:r>
            <a:r>
              <a:rPr lang="en-US" sz="4400" dirty="0" smtClean="0"/>
              <a:t>      </a:t>
            </a:r>
            <a:r>
              <a:rPr lang="en-US" sz="9400" dirty="0" smtClean="0"/>
              <a:t>V</a:t>
            </a:r>
            <a:r>
              <a:rPr lang="en-US" sz="4400" dirty="0" smtClean="0"/>
              <a:t>3</a:t>
            </a:r>
            <a:r>
              <a:rPr lang="en-US" sz="8000" dirty="0" smtClean="0"/>
              <a:t>/</a:t>
            </a:r>
            <a:r>
              <a:rPr lang="en-US" sz="9400" dirty="0" smtClean="0"/>
              <a:t>V</a:t>
            </a:r>
            <a:r>
              <a:rPr lang="en-US" sz="4400" dirty="0" smtClean="0"/>
              <a:t>ed</a:t>
            </a:r>
          </a:p>
          <a:p>
            <a:pPr>
              <a:buNone/>
            </a:pPr>
            <a:r>
              <a:rPr lang="en-US" sz="4400" dirty="0" smtClean="0"/>
              <a:t>                 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It</a:t>
            </a:r>
          </a:p>
          <a:p>
            <a:pPr>
              <a:buNone/>
            </a:pPr>
            <a:endParaRPr lang="en-US" sz="4400" dirty="0"/>
          </a:p>
          <a:p>
            <a:pPr>
              <a:buNone/>
            </a:pPr>
            <a:endParaRPr lang="en-US" sz="4400" dirty="0" smtClean="0"/>
          </a:p>
          <a:p>
            <a:endParaRPr lang="ru-RU" dirty="0"/>
          </a:p>
        </p:txBody>
      </p:sp>
      <p:pic>
        <p:nvPicPr>
          <p:cNvPr id="6" name="Рисунок 5" descr="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5643578"/>
            <a:ext cx="1143008" cy="10767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</p:pic>
      <p:sp>
        <p:nvSpPr>
          <p:cNvPr id="11" name="Правая фигурная скобка 10"/>
          <p:cNvSpPr/>
          <p:nvPr/>
        </p:nvSpPr>
        <p:spPr>
          <a:xfrm>
            <a:off x="3071802" y="1000108"/>
            <a:ext cx="785818" cy="27860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3214678" y="4286256"/>
            <a:ext cx="500066" cy="23574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Сравните!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9" y="1928802"/>
            <a:ext cx="36097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2000241"/>
            <a:ext cx="307183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85795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Отрицательные предложения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6072206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8501122" cy="608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    We</a:t>
            </a: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You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</a:rPr>
              <a:t>have</a:t>
            </a:r>
            <a:r>
              <a:rPr lang="en-US" b="1" dirty="0" smtClean="0">
                <a:solidFill>
                  <a:srgbClr val="C00000"/>
                </a:solidFill>
              </a:rPr>
              <a:t>     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en-US" b="1" dirty="0" smtClean="0">
                <a:solidFill>
                  <a:srgbClr val="C00000"/>
                </a:solidFill>
              </a:rPr>
              <a:t>     </a:t>
            </a:r>
            <a:r>
              <a:rPr lang="en-US" sz="4800" dirty="0" smtClean="0"/>
              <a:t>V</a:t>
            </a:r>
            <a:r>
              <a:rPr lang="en-US" sz="2000" dirty="0" smtClean="0"/>
              <a:t>3</a:t>
            </a:r>
            <a:r>
              <a:rPr lang="en-US" sz="4000" dirty="0" smtClean="0"/>
              <a:t>/</a:t>
            </a:r>
            <a:r>
              <a:rPr lang="en-US" sz="4800" dirty="0" smtClean="0"/>
              <a:t>V</a:t>
            </a:r>
            <a:r>
              <a:rPr lang="en-US" sz="2800" dirty="0" smtClean="0"/>
              <a:t>ed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They</a:t>
            </a: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                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She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000" dirty="0" smtClean="0"/>
              <a:t>       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He</a:t>
            </a:r>
            <a:r>
              <a:rPr lang="en-US" dirty="0" smtClean="0"/>
              <a:t>              </a:t>
            </a:r>
            <a:r>
              <a:rPr lang="ru-RU" dirty="0" smtClean="0"/>
              <a:t>   </a:t>
            </a:r>
            <a:r>
              <a:rPr lang="en-US" dirty="0" smtClean="0"/>
              <a:t>        </a:t>
            </a:r>
            <a:r>
              <a:rPr lang="en-US" sz="4800" b="1" dirty="0" smtClean="0">
                <a:solidFill>
                  <a:srgbClr val="C00000"/>
                </a:solidFill>
              </a:rPr>
              <a:t>has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en-US" dirty="0" smtClean="0"/>
              <a:t>      </a:t>
            </a:r>
            <a:r>
              <a:rPr lang="en-US" sz="4800" dirty="0" smtClean="0"/>
              <a:t>V</a:t>
            </a:r>
            <a:r>
              <a:rPr lang="en-US" sz="2000" dirty="0" smtClean="0"/>
              <a:t>3</a:t>
            </a:r>
            <a:r>
              <a:rPr lang="en-US" sz="4000" dirty="0" smtClean="0"/>
              <a:t>/</a:t>
            </a:r>
            <a:r>
              <a:rPr lang="en-US" sz="4800" dirty="0" smtClean="0"/>
              <a:t>V</a:t>
            </a:r>
            <a:r>
              <a:rPr lang="en-US" sz="2800" dirty="0" smtClean="0"/>
              <a:t>ed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It</a:t>
            </a:r>
          </a:p>
          <a:p>
            <a:pPr algn="ctr">
              <a:buNone/>
            </a:pPr>
            <a:r>
              <a:rPr lang="en-US" sz="3200" dirty="0" smtClean="0"/>
              <a:t>I </a:t>
            </a:r>
            <a:r>
              <a:rPr lang="en-US" sz="3200" dirty="0" smtClean="0">
                <a:solidFill>
                  <a:srgbClr val="FF0000"/>
                </a:solidFill>
              </a:rPr>
              <a:t>have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en-US" sz="3200" dirty="0" smtClean="0"/>
              <a:t> watched this film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Вопросительное предложение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8643998" cy="542928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785794"/>
            <a:ext cx="9144000" cy="68511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                                                </a:t>
            </a:r>
            <a:r>
              <a:rPr lang="en-US" dirty="0" smtClean="0"/>
              <a:t>         </a:t>
            </a:r>
            <a:r>
              <a:rPr lang="ru-RU" dirty="0" smtClean="0"/>
              <a:t>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</a:p>
          <a:p>
            <a:pPr>
              <a:buNone/>
            </a:pPr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             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we</a:t>
            </a:r>
          </a:p>
          <a:p>
            <a:pPr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en-US" sz="6000" b="1" dirty="0">
                <a:solidFill>
                  <a:srgbClr val="C00000"/>
                </a:solidFill>
              </a:rPr>
              <a:t>H</a:t>
            </a:r>
            <a:r>
              <a:rPr lang="en-US" sz="6000" b="1" dirty="0" smtClean="0">
                <a:solidFill>
                  <a:srgbClr val="C00000"/>
                </a:solidFill>
              </a:rPr>
              <a:t>ave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you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  </a:t>
            </a:r>
            <a:r>
              <a:rPr lang="en-US" sz="6000" dirty="0" smtClean="0"/>
              <a:t>V</a:t>
            </a:r>
            <a:r>
              <a:rPr lang="en-US" sz="2400" dirty="0" smtClean="0"/>
              <a:t>3</a:t>
            </a:r>
            <a:r>
              <a:rPr lang="en-US" sz="4000" dirty="0" smtClean="0"/>
              <a:t>/</a:t>
            </a:r>
            <a:r>
              <a:rPr lang="en-US" sz="6000" dirty="0" smtClean="0"/>
              <a:t>V</a:t>
            </a:r>
            <a:r>
              <a:rPr lang="en-US" sz="3200" dirty="0" smtClean="0"/>
              <a:t>ed      </a:t>
            </a:r>
            <a:r>
              <a:rPr lang="en-US" sz="6000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ru-RU" dirty="0" smtClean="0"/>
              <a:t>                                </a:t>
            </a:r>
            <a:r>
              <a:rPr lang="en-US" dirty="0" smtClean="0"/>
              <a:t>           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they</a:t>
            </a:r>
          </a:p>
          <a:p>
            <a:pPr>
              <a:buNone/>
            </a:pPr>
            <a:endParaRPr lang="en-US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en-US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                                                        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she</a:t>
            </a:r>
            <a:endParaRPr lang="en-US" sz="46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000" dirty="0" smtClean="0"/>
              <a:t>       </a:t>
            </a:r>
            <a:r>
              <a:rPr lang="en-US" sz="6000" b="1" dirty="0" smtClean="0">
                <a:solidFill>
                  <a:srgbClr val="C00000"/>
                </a:solidFill>
              </a:rPr>
              <a:t>Has</a:t>
            </a:r>
            <a:r>
              <a:rPr lang="en-US" sz="4000" dirty="0" smtClean="0"/>
              <a:t>        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he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             </a:t>
            </a:r>
            <a:r>
              <a:rPr lang="en-US" sz="6000" dirty="0" smtClean="0"/>
              <a:t>V</a:t>
            </a:r>
            <a:r>
              <a:rPr lang="en-US" sz="2400" dirty="0" smtClean="0"/>
              <a:t>3</a:t>
            </a:r>
            <a:r>
              <a:rPr lang="en-US" sz="4000" dirty="0" smtClean="0"/>
              <a:t>/</a:t>
            </a:r>
            <a:r>
              <a:rPr lang="en-US" sz="6000" dirty="0" smtClean="0"/>
              <a:t>V</a:t>
            </a:r>
            <a:r>
              <a:rPr lang="en-US" sz="3200" dirty="0" smtClean="0"/>
              <a:t>ed     </a:t>
            </a:r>
            <a:r>
              <a:rPr lang="en-US" sz="6000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</a:t>
            </a:r>
            <a:r>
              <a:rPr lang="en-US" sz="4600" dirty="0" smtClean="0">
                <a:solidFill>
                  <a:schemeClr val="tx2">
                    <a:lumMod val="75000"/>
                  </a:schemeClr>
                </a:solidFill>
              </a:rPr>
              <a:t>it</a:t>
            </a:r>
          </a:p>
          <a:p>
            <a:pPr>
              <a:buNone/>
            </a:pPr>
            <a:endParaRPr lang="ru-RU" sz="4600" dirty="0"/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2571736" y="1142984"/>
            <a:ext cx="357190" cy="264320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2714612" y="4500570"/>
            <a:ext cx="357190" cy="21431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4074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Если вы говорите о том, что произошло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</a:t>
            </a:r>
            <a:r>
              <a:rPr lang="en-US" sz="4000" dirty="0" smtClean="0">
                <a:solidFill>
                  <a:srgbClr val="FF0000"/>
                </a:solidFill>
              </a:rPr>
              <a:t>Already</a:t>
            </a:r>
            <a:r>
              <a:rPr lang="ru-RU" sz="4000" dirty="0" smtClean="0"/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уже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</a:t>
            </a:r>
            <a:r>
              <a:rPr lang="en-US" sz="4000" dirty="0" smtClean="0">
                <a:solidFill>
                  <a:srgbClr val="FF0000"/>
                </a:solidFill>
              </a:rPr>
              <a:t>Just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только что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</a:t>
            </a:r>
            <a:r>
              <a:rPr lang="en-US" sz="4000" dirty="0" smtClean="0">
                <a:solidFill>
                  <a:srgbClr val="FF0000"/>
                </a:solidFill>
              </a:rPr>
              <a:t>Recently, lately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недавно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</a:t>
            </a:r>
            <a:r>
              <a:rPr lang="en-US" sz="4000" dirty="0" smtClean="0">
                <a:solidFill>
                  <a:srgbClr val="FF0000"/>
                </a:solidFill>
              </a:rPr>
              <a:t>Never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никогда 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</a:t>
            </a:r>
            <a:r>
              <a:rPr lang="en-US" sz="4000" dirty="0" smtClean="0">
                <a:solidFill>
                  <a:srgbClr val="FF0000"/>
                </a:solidFill>
              </a:rPr>
              <a:t>Ever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когда-либо</a:t>
            </a:r>
            <a:endParaRPr lang="en-US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                  </a:t>
            </a:r>
            <a:r>
              <a:rPr lang="en-US" sz="4000" dirty="0" smtClean="0">
                <a:solidFill>
                  <a:srgbClr val="FF0000"/>
                </a:solidFill>
              </a:rPr>
              <a:t>yet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уже, ещё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(вопрос, отрицание)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Have</a:t>
            </a:r>
            <a:r>
              <a:rPr lang="en-US" sz="4000" dirty="0" smtClean="0"/>
              <a:t> </a:t>
            </a:r>
            <a:r>
              <a:rPr lang="en-US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done</a:t>
            </a:r>
            <a:r>
              <a:rPr lang="en-US" sz="4000" dirty="0" smtClean="0"/>
              <a:t> your homework?  - Yes, I </a:t>
            </a:r>
            <a:r>
              <a:rPr lang="en-US" sz="4000" dirty="0" smtClean="0">
                <a:solidFill>
                  <a:srgbClr val="FF0000"/>
                </a:solidFill>
              </a:rPr>
              <a:t>have</a:t>
            </a:r>
            <a:r>
              <a:rPr lang="en-US" sz="4000" dirty="0" smtClean="0"/>
              <a:t>.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 </a:t>
            </a:r>
            <a:r>
              <a:rPr lang="en-US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she</a:t>
            </a:r>
            <a:r>
              <a:rPr lang="en-US" sz="4000" dirty="0" smtClean="0"/>
              <a:t> 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ever</a:t>
            </a:r>
            <a:r>
              <a:rPr lang="en-US" sz="4000" dirty="0" smtClean="0"/>
              <a:t>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been</a:t>
            </a:r>
            <a:r>
              <a:rPr lang="en-US" sz="4000" dirty="0" smtClean="0"/>
              <a:t> </a:t>
            </a:r>
            <a:r>
              <a:rPr lang="en-US" sz="4000" dirty="0" smtClean="0"/>
              <a:t>to</a:t>
            </a:r>
            <a:r>
              <a:rPr lang="en-US" sz="4000" dirty="0" smtClean="0"/>
              <a:t> </a:t>
            </a:r>
            <a:r>
              <a:rPr lang="en-US" sz="4000" dirty="0" smtClean="0"/>
              <a:t>London? - No, she </a:t>
            </a:r>
            <a:br>
              <a:rPr lang="en-US" sz="4000" dirty="0" smtClean="0"/>
            </a:br>
            <a:r>
              <a:rPr lang="en-US" sz="4000" dirty="0"/>
              <a:t> </a:t>
            </a:r>
            <a:r>
              <a:rPr lang="en-US" sz="4000" dirty="0" smtClean="0"/>
              <a:t>                                                                      </a:t>
            </a:r>
            <a:r>
              <a:rPr lang="en-US" sz="4000" dirty="0" smtClean="0">
                <a:solidFill>
                  <a:srgbClr val="FF0000"/>
                </a:solidFill>
              </a:rPr>
              <a:t>hasn’t</a:t>
            </a:r>
            <a:r>
              <a:rPr lang="en-US" sz="4000" dirty="0" smtClean="0"/>
              <a:t>. </a:t>
            </a:r>
            <a:br>
              <a:rPr lang="en-US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en-US" sz="4000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Have</a:t>
            </a:r>
            <a:r>
              <a:rPr lang="en-US" sz="4000" dirty="0" smtClean="0"/>
              <a:t> </a:t>
            </a:r>
            <a:r>
              <a:rPr lang="en-US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read</a:t>
            </a:r>
            <a:r>
              <a:rPr lang="en-US" sz="4000" dirty="0" smtClean="0"/>
              <a:t> this book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yet</a:t>
            </a:r>
            <a:r>
              <a:rPr lang="en-US" sz="4000" dirty="0" smtClean="0"/>
              <a:t>?  -  Yes, I </a:t>
            </a:r>
            <a:r>
              <a:rPr lang="en-US" sz="4000" dirty="0" smtClean="0">
                <a:solidFill>
                  <a:srgbClr val="FF0000"/>
                </a:solidFill>
              </a:rPr>
              <a:t>have</a:t>
            </a:r>
            <a:r>
              <a:rPr lang="en-US" sz="4000" dirty="0" smtClean="0"/>
              <a:t>.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Have</a:t>
            </a:r>
            <a:r>
              <a:rPr lang="en-US" sz="4000" dirty="0" smtClean="0"/>
              <a:t> </a:t>
            </a:r>
            <a:r>
              <a:rPr lang="en-US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they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watered </a:t>
            </a:r>
            <a:r>
              <a:rPr lang="en-US" sz="4000" dirty="0" smtClean="0"/>
              <a:t>the flowers? - No, they </a:t>
            </a:r>
            <a:br>
              <a:rPr lang="en-US" sz="4000" dirty="0" smtClean="0"/>
            </a:br>
            <a:r>
              <a:rPr lang="en-US" sz="4000" dirty="0"/>
              <a:t> </a:t>
            </a:r>
            <a:r>
              <a:rPr lang="en-US" sz="4000" dirty="0" smtClean="0"/>
              <a:t>                                                                     </a:t>
            </a:r>
            <a:r>
              <a:rPr lang="en-US" sz="4000" dirty="0" smtClean="0">
                <a:solidFill>
                  <a:srgbClr val="FF0000"/>
                </a:solidFill>
              </a:rPr>
              <a:t>haven’t</a:t>
            </a:r>
            <a:r>
              <a:rPr lang="en-US" sz="4000" dirty="0" smtClean="0"/>
              <a:t>                                                         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</a:t>
            </a:r>
            <a:r>
              <a:rPr lang="en-US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already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cleaned</a:t>
            </a:r>
            <a:r>
              <a:rPr lang="en-US" sz="4000" dirty="0" smtClean="0"/>
              <a:t> his room? -Yes, he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.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600" dirty="0" smtClean="0"/>
              <a:t>        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145</Words>
  <Application>Microsoft Office PowerPoint</Application>
  <PresentationFormat>Экран (4:3)</PresentationFormat>
  <Paragraphs>67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THE    PRESENT   PERFECT    TENS</vt:lpstr>
      <vt:lpstr>П О М Н И!</vt:lpstr>
      <vt:lpstr>Сравните!</vt:lpstr>
      <vt:lpstr>Отрицательные предложения</vt:lpstr>
      <vt:lpstr>Вопросительное предложение </vt:lpstr>
      <vt:lpstr>Если вы говорите о том, что произошло</vt:lpstr>
      <vt:lpstr>       Have you done your homework?  - Yes, I have.    Has  she  ever  been to London? - No, she                                                                         hasn’t.     Have you read this book yet?  -  Yes, I have.    Have they watered the flowers? - No, they                                                                        haven’t                                                              Has he already cleaned his room? -Yes, he has.             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 PRESENT PERFECT  TENS</dc:title>
  <dc:creator>Admin</dc:creator>
  <cp:lastModifiedBy>Admin</cp:lastModifiedBy>
  <cp:revision>22</cp:revision>
  <dcterms:created xsi:type="dcterms:W3CDTF">2015-03-02T16:41:41Z</dcterms:created>
  <dcterms:modified xsi:type="dcterms:W3CDTF">2015-03-03T13:16:58Z</dcterms:modified>
</cp:coreProperties>
</file>