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  <p:sldId id="268" r:id="rId14"/>
    <p:sldId id="272" r:id="rId15"/>
    <p:sldId id="273" r:id="rId16"/>
    <p:sldId id="277" r:id="rId17"/>
    <p:sldId id="278" r:id="rId18"/>
    <p:sldId id="279" r:id="rId19"/>
    <p:sldId id="280" r:id="rId20"/>
    <p:sldId id="284" r:id="rId21"/>
    <p:sldId id="281" r:id="rId22"/>
    <p:sldId id="285" r:id="rId23"/>
    <p:sldId id="269" r:id="rId24"/>
    <p:sldId id="282" r:id="rId25"/>
    <p:sldId id="274" r:id="rId26"/>
    <p:sldId id="276" r:id="rId27"/>
    <p:sldId id="275" r:id="rId28"/>
    <p:sldId id="283" r:id="rId29"/>
    <p:sldId id="270" r:id="rId30"/>
    <p:sldId id="271" r:id="rId31"/>
    <p:sldId id="287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hyperlink" Target="https://commons.wikimedia.org/wiki/File:Foto-wiki-architecture-gothic.jpg?uselang=ru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28604"/>
            <a:ext cx="8143932" cy="110799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Жанры  фотографии</a:t>
            </a:r>
            <a:endParaRPr lang="ru-RU" sz="66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8" name="Picture 6" descr="&amp;YAcy;&amp;rcy;&amp;kcy;&amp;icy;&amp;iecy; &amp;icy; &amp;kcy;&amp;rcy;&amp;acy;&amp;scy;&amp;icy;&amp;vcy;&amp;ycy;&amp;iecy; &amp;fcy;&amp;ocy;&amp;tcy;&amp;ocy;&amp;gcy;&amp;rcy;&amp;acy;&amp;fcy;&amp;icy;&amp;icy; &amp;tscy;&amp;vcy;&amp;iecy;&amp;tcy;&amp;ocy;&amp;vcy; &amp;ocy;&amp;tcy; &amp;fcy;&amp;ocy;&amp;tcy;&amp;ocy;&amp;gcy;&amp;rcy;&amp;acy;&amp;fcy;&amp;acy; &amp;pcy;&amp;ocy;&amp;dcy; &amp;ncy;&amp;icy;&amp;kcy;&amp;ocy;&amp;mcy; Oer-Wout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214554"/>
            <a:ext cx="4214842" cy="421484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000628" y="5214950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ИЗО и МХК Смирнова Л.В.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4" name="Picture 12" descr="&amp;YAcy;&amp;rcy;&amp;kcy;&amp;icy;&amp;iecy; &amp;icy; &amp;kcy;&amp;rcy;&amp;acy;&amp;scy;&amp;icy;&amp;vcy;&amp;ycy;&amp;iecy; &amp;fcy;&amp;ocy;&amp;tcy;&amp;ocy;&amp;gcy;&amp;rcy;&amp;acy;&amp;fcy;&amp;icy;&amp;icy; &amp;tscy;&amp;vcy;&amp;iecy;&amp;tcy;&amp;ocy;&amp;vcy; &amp;ocy;&amp;tcy; &amp;fcy;&amp;ocy;&amp;tcy;&amp;ocy;&amp;gcy;&amp;rcy;&amp;acy;&amp;fcy;&amp;acy; &amp;pcy;&amp;ocy;&amp;dcy; &amp;ncy;&amp;icy;&amp;kcy;&amp;ocy;&amp;mcy; Oer-Wout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214554"/>
            <a:ext cx="2857520" cy="278608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7929618" cy="2379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Жанровая фотография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(от фр.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fr-FR" i="1" dirty="0" smtClean="0">
                <a:solidFill>
                  <a:schemeClr val="bg2">
                    <a:lumMod val="25000"/>
                  </a:schemeClr>
                </a:solidFill>
              </a:rPr>
              <a:t>genre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— художественное изображение сцен повседневной жизни как отображение форм жизни народа и окружающей его действительности. Такое изображение может быть реалистическим, воображаемым или романтизированным его создателем. Примерами жанровой живописи являются изображения рыночных сцен, праздников, интерьеров, уличных сцен и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т.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п.</a:t>
            </a:r>
          </a:p>
          <a:p>
            <a:endParaRPr lang="ru-RU" dirty="0"/>
          </a:p>
        </p:txBody>
      </p:sp>
      <p:pic>
        <p:nvPicPr>
          <p:cNvPr id="23556" name="Picture 4" descr="&amp;Ncy;&amp;iecy;&amp;mcy;&amp;ncy;&amp;ocy;&amp;gcy;&amp;ocy; &amp;zhcy;&amp;acy;&amp;ncy;&amp;rcy;&amp;ocy;&amp;vcy;&amp;ocy;&amp;jcy; &amp;fcy;&amp;ocy;&amp;tcy;&amp;ocy;&amp;gcy;&amp;rcy;&amp;acy;&amp;fcy;&amp;icy;&amp;icy;. &quot; uCrazy.ru - &amp;Icy;&amp;scy;&amp;tcy;&amp;ocy;&amp;chcy;&amp;ncy;&amp;icy;&amp;kcy; &amp;KHcy;&amp;ocy;&amp;rcy;&amp;ocy;&amp;shcy;&amp;iecy;&amp;gcy;&amp;ocy; &amp;Ncy;&amp;acy;&amp;scy;&amp;tcy;&amp;rcy;&amp;ocy;&amp;iecy;&amp;ncy;&amp;icy;&amp;ya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786058"/>
            <a:ext cx="2203037" cy="3071834"/>
          </a:xfrm>
          <a:prstGeom prst="rect">
            <a:avLst/>
          </a:prstGeom>
          <a:noFill/>
        </p:spPr>
      </p:pic>
      <p:pic>
        <p:nvPicPr>
          <p:cNvPr id="23558" name="Picture 6" descr="&amp;Ncy;&amp;iecy;&amp;scy;&amp;bcy;&amp;ycy;&amp;vcy;&amp;shcy;&amp;icy;&amp;iecy;&amp;scy;&amp;yacy; &amp;dcy;&amp;iecy;&amp;tcy;&amp;scy;&amp;kcy;&amp;icy;&amp;iecy; &amp;mcy;&amp;iecy;&amp;chcy;&amp;tcy;&amp;y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357430"/>
            <a:ext cx="2928958" cy="2928958"/>
          </a:xfrm>
          <a:prstGeom prst="rect">
            <a:avLst/>
          </a:prstGeom>
          <a:noFill/>
        </p:spPr>
      </p:pic>
      <p:pic>
        <p:nvPicPr>
          <p:cNvPr id="23560" name="Picture 8" descr="&amp;zhcy;&amp;acy;&amp;ncy;&amp;rcy;&amp;ocy;&amp;vcy;&amp;ycy;&amp;iecy; &amp;fcy;&amp;ocy;&amp;tcy;&amp;ocy; - &amp;Scy;&amp;acy;&amp;mcy;&amp;ocy;&amp;iecy; &amp;icy;&amp;ncy;&amp;tcy;&amp;iecy;&amp;rcy;&amp;iecy;&amp;scy;&amp;ncy;&amp;ocy;&amp;iecy; &amp;vcy; &amp;bcy;&amp;lcy;&amp;ocy;&amp;gcy;&amp;acy;&amp;kh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4143380"/>
            <a:ext cx="3143271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Kcy;&amp;acy;&amp;rcy;&amp;tcy;&amp;icy;&amp;ncy;&amp;kcy;&amp;acy;, &amp;pcy;&amp;lcy;&amp;acy;&amp;ncy;&amp;iecy;&amp;tcy;&amp;acy;, &amp;scy;&amp;pcy;&amp;ucy;&amp;tcy;&amp;ncy;&amp;icy;&amp;kcy;, &amp;zcy;&amp;vcy;&amp;iecy;&amp;zcy;&amp;dcy;&amp;ycy;, &amp;Kcy;&amp;ocy;&amp;scy;&amp;mcy;&amp;ocy;&amp;s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52"/>
            <a:ext cx="3500462" cy="2286016"/>
          </a:xfrm>
          <a:prstGeom prst="rect">
            <a:avLst/>
          </a:prstGeom>
          <a:noFill/>
        </p:spPr>
      </p:pic>
      <p:pic>
        <p:nvPicPr>
          <p:cNvPr id="22532" name="Picture 4" descr="&amp;Kcy;&amp;acy;&amp;rcy;&amp;tcy;&amp;icy;&amp;ncy;&amp;kcy;&amp;acy;, &amp;pcy;&amp;lcy;&amp;acy;&amp;ncy;&amp;iecy;&amp;tcy;&amp;acy;, &amp;scy;&amp;pcy;&amp;ucy;&amp;tcy;&amp;ncy;&amp;icy;&amp;kcy;, &amp;Kcy;&amp;ocy;&amp;scy;&amp;mcy;&amp;ocy;&amp;s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53"/>
            <a:ext cx="3571900" cy="2286016"/>
          </a:xfrm>
          <a:prstGeom prst="rect">
            <a:avLst/>
          </a:prstGeom>
          <a:noFill/>
        </p:spPr>
      </p:pic>
      <p:pic>
        <p:nvPicPr>
          <p:cNvPr id="22536" name="Picture 8" descr="&amp;Kcy;&amp;acy;&amp;rcy;&amp;tcy;&amp;icy;&amp;ncy;&amp;kcy;&amp;acy;, &amp;vcy;&amp;scy;&amp;iecy;&amp;lcy;&amp;iecy;&amp;ncy;&amp;ncy;&amp;acy;&amp;yacy;, &amp;gcy;&amp;acy;&amp;lcy;&amp;acy;&amp;kcy;&amp;tcy;&amp;icy;&amp;kcy;&amp;acy;, &amp;Kcy;&amp;ocy;&amp;scy;&amp;mcy;&amp;ocy;&amp;s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000504"/>
            <a:ext cx="3524275" cy="25717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2500306"/>
            <a:ext cx="6500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А́строфотогра́фия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а́строгра́фия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астрономи́ческая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фотогра́фия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— способ проведения астрономических наблюдений, основанный на фотографировании небесных тел с использованием астрографов.</a:t>
            </a:r>
          </a:p>
          <a:p>
            <a:endParaRPr lang="ru-RU" dirty="0"/>
          </a:p>
        </p:txBody>
      </p:sp>
      <p:pic>
        <p:nvPicPr>
          <p:cNvPr id="22540" name="Picture 12" descr="Firsts In The Field Of Photography (21 pics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000504"/>
            <a:ext cx="3571868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572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Репортаж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— сообщение с места событий. Жанр журналистики, спецификой которого является оперативность. Кроме того, для этого жанра характерно беспристрастное (без оценок) освещение событий и подразумевается, что репортер  является очевидцем или участником описываемого.</a:t>
            </a:r>
          </a:p>
          <a:p>
            <a:endParaRPr lang="ru-RU" dirty="0"/>
          </a:p>
        </p:txBody>
      </p:sp>
      <p:pic>
        <p:nvPicPr>
          <p:cNvPr id="17412" name="Picture 4" descr="&amp;Scy;&amp;hardcy;&amp;iecy;&amp;mcy;&amp;kcy;&amp;acy; &amp;rcy;&amp;iecy;&amp;pcy;&amp;ocy;&amp;rcy;&amp;tcy;&amp;acy;&amp;zhcy;&amp;iecy;&amp;j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214554"/>
            <a:ext cx="4391446" cy="3429024"/>
          </a:xfrm>
          <a:prstGeom prst="rect">
            <a:avLst/>
          </a:prstGeom>
          <a:noFill/>
        </p:spPr>
      </p:pic>
      <p:pic>
        <p:nvPicPr>
          <p:cNvPr id="17414" name="Picture 6" descr="&amp;rcy;&amp;iecy;&amp;pcy;&amp;ocy;&amp;rcy;&amp;tcy;&amp;acy;&amp;zh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857364"/>
            <a:ext cx="2500330" cy="2075746"/>
          </a:xfrm>
          <a:prstGeom prst="rect">
            <a:avLst/>
          </a:prstGeom>
          <a:noFill/>
        </p:spPr>
      </p:pic>
      <p:pic>
        <p:nvPicPr>
          <p:cNvPr id="17418" name="Picture 10" descr="&amp;Fcy;&amp;ocy;&amp;tcy;&amp;ocy;&amp;gcy;&amp;rcy;&amp;acy;&amp;fcy;&amp;icy;&amp;yacy; &amp;Rcy;&amp;iecy;&amp;pcy;&amp;ocy;&amp;rcy;&amp;tcy;&amp;acy;&amp;zhcy; &amp;scy; &amp;mcy;&amp;iecy;&amp;scy;&amp;tcy;&amp;acy; &amp;scy;&amp;ocy;&amp;bcy;&amp;ycy;&amp;tcy;&amp;icy;&amp;jcy; &amp;icy;&amp;zcy; &amp;rcy;&amp;acy;&amp;zcy;&amp;dcy;&amp;iecy;&amp;lcy;&amp;acy; &amp;rcy;&amp;iecy;&amp;pcy;&amp;ocy;&amp;rcy;&amp;tcy;&amp;acy;&amp;zhcy; 1267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143380"/>
            <a:ext cx="3750435" cy="2500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072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Архитектурная фотография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— жанр фотосъёмки архитектурных сооружений (зданий и их комплексов, мостов и т. п.). Как правило, ставит целью получение документального снимка, создающее необходимое представление о внешнем виде снимаемого объекта или его деталей. Основная задача фотографа состоит в правдивом и точном показе формы здания, отделки, скульптур и элементов декора.</a:t>
            </a:r>
          </a:p>
          <a:p>
            <a:endParaRPr lang="ru-RU" dirty="0"/>
          </a:p>
        </p:txBody>
      </p:sp>
      <p:pic>
        <p:nvPicPr>
          <p:cNvPr id="3" name="Рисунок 2" descr="https://upload.wikimedia.org/wikipedia/commons/thumb/8/8c/Foto-wiki-architecture-gothic.jpg/200px-Foto-wiki-architecture-gothic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2"/>
            <a:ext cx="207170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amp;Acy;&amp;rcy;&amp;khcy;&amp;icy;&amp;tcy;&amp;iecy;&amp;kcy;&amp;tcy;&amp;ucy;&amp;rcy;&amp;acy; &amp;scy;&amp;iecy;&amp;rcy;&amp;iecy;&amp;dcy;&amp;icy;&amp;ncy;&amp;ycy; XX &amp;vcy;&amp;iecy;&amp;kcy;&amp;acy; (1)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928934"/>
            <a:ext cx="2613022" cy="328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Black and White Architecture Photography by Joel Tjintjelaar &quot;TwistedSifter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500570"/>
            <a:ext cx="3071834" cy="2000264"/>
          </a:xfrm>
          <a:prstGeom prst="rect">
            <a:avLst/>
          </a:prstGeom>
          <a:noFill/>
        </p:spPr>
      </p:pic>
      <p:pic>
        <p:nvPicPr>
          <p:cNvPr id="28676" name="Picture 4" descr="&amp;Pcy;&amp;rcy;&amp;ocy;&amp;scy;&amp;mcy;&amp;ocy;&amp;tcy;&amp;rcy; &amp;vcy;&amp;scy;&amp;iecy;&amp;khcy; &amp;bcy;&amp;lcy;&amp;ocy;&amp;gcy;&amp;ocy;&amp;vcy; &amp;Pcy;&amp;ocy;&amp;rcy;&amp;tcy;&amp;acy;&amp;lcy; &amp;YAcy; &amp;acy;&amp;rcy;&amp;khcy;&amp;icy;&amp;tcy;&amp;iecy;&amp;kcy;&amp;tcy;&amp;ocy;&amp;rcy;. &amp;Scy;&amp;ocy;&amp;tscy;&amp;icy;&amp;acy;&amp;lcy;&amp;softcy;&amp;ncy;&amp;ycy;&amp;jcy; &amp;acy;&amp;rcy;&amp;khcy;&amp;icy;&amp;tcy;&amp;iecy;&amp;kcy;…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071678"/>
            <a:ext cx="2571768" cy="2214578"/>
          </a:xfrm>
          <a:prstGeom prst="rect">
            <a:avLst/>
          </a:prstGeom>
          <a:noFill/>
        </p:spPr>
      </p:pic>
      <p:pic>
        <p:nvPicPr>
          <p:cNvPr id="28678" name="Picture 6" descr="interschoolmathematics licensed for non-commercial use only / Helical Staircase used in Architectur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786322"/>
            <a:ext cx="2357454" cy="1729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571744"/>
            <a:ext cx="7429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/>
              <a:t>Макросъёмка</a:t>
            </a:r>
            <a:r>
              <a:rPr lang="en-US" sz="2000" dirty="0" smtClean="0"/>
              <a:t> (</a:t>
            </a:r>
            <a:r>
              <a:rPr lang="en-US" sz="2000" dirty="0" err="1" smtClean="0"/>
              <a:t>от</a:t>
            </a:r>
            <a:r>
              <a:rPr lang="en-US" sz="2000" dirty="0" smtClean="0"/>
              <a:t> </a:t>
            </a:r>
            <a:r>
              <a:rPr lang="ru-RU" sz="2000" dirty="0" err="1" smtClean="0"/>
              <a:t>др.-греч</a:t>
            </a:r>
            <a:r>
              <a:rPr lang="ru-RU" sz="2000" dirty="0" smtClean="0"/>
              <a:t>.</a:t>
            </a:r>
            <a:r>
              <a:rPr lang="en-US" sz="2000" dirty="0" smtClean="0"/>
              <a:t> </a:t>
            </a:r>
            <a:r>
              <a:rPr lang="en-US" sz="2000" b="1" dirty="0" err="1" smtClean="0"/>
              <a:t>μακρός</a:t>
            </a:r>
            <a:r>
              <a:rPr lang="en-US" sz="2000" dirty="0" smtClean="0"/>
              <a:t> — </a:t>
            </a:r>
            <a:r>
              <a:rPr lang="en-US" sz="2000" dirty="0" err="1" smtClean="0"/>
              <a:t>большой</a:t>
            </a:r>
            <a:r>
              <a:rPr lang="en-US" sz="2000" dirty="0" smtClean="0"/>
              <a:t>, </a:t>
            </a:r>
            <a:r>
              <a:rPr lang="en-US" sz="2000" dirty="0" err="1" smtClean="0"/>
              <a:t>крупный</a:t>
            </a:r>
            <a:r>
              <a:rPr lang="en-US" sz="2000" dirty="0" smtClean="0"/>
              <a:t>) — </a:t>
            </a:r>
            <a:r>
              <a:rPr lang="en-US" sz="2000" dirty="0" err="1" smtClean="0"/>
              <a:t>разновидность</a:t>
            </a:r>
            <a:r>
              <a:rPr lang="en-US" sz="2000" dirty="0" smtClean="0"/>
              <a:t> </a:t>
            </a:r>
            <a:r>
              <a:rPr lang="en-US" sz="2000" dirty="0" err="1" smtClean="0"/>
              <a:t>фото</a:t>
            </a:r>
            <a:r>
              <a:rPr lang="en-US" sz="2000" dirty="0" smtClean="0"/>
              <a:t>-, </a:t>
            </a:r>
            <a:r>
              <a:rPr lang="en-US" sz="2000" dirty="0" err="1" smtClean="0"/>
              <a:t>кино</a:t>
            </a:r>
            <a:r>
              <a:rPr lang="en-US" sz="2000" dirty="0" smtClean="0"/>
              <a:t>-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видеосъёмки</a:t>
            </a:r>
            <a:r>
              <a:rPr lang="en-US" sz="2000" dirty="0" smtClean="0"/>
              <a:t>, </a:t>
            </a:r>
            <a:r>
              <a:rPr lang="en-US" sz="2000" dirty="0" err="1" smtClean="0"/>
              <a:t>при</a:t>
            </a:r>
            <a:r>
              <a:rPr lang="en-US" sz="2000" dirty="0" smtClean="0"/>
              <a:t> </a:t>
            </a:r>
            <a:r>
              <a:rPr lang="en-US" sz="2000" dirty="0" err="1" smtClean="0"/>
              <a:t>которой</a:t>
            </a:r>
            <a:r>
              <a:rPr lang="ru-RU" sz="2000" dirty="0" smtClean="0"/>
              <a:t> формируется увеличенное изображение.</a:t>
            </a:r>
          </a:p>
          <a:p>
            <a:pPr algn="ctr"/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30722" name="Picture 2" descr="&amp;Mcy;&amp;acy;&amp;kcy;&amp;rcy;&amp;ocy;&amp;scy;&amp;hardcy;&amp;iecy;&amp;mcy;&amp;kcy;&amp;acy; &amp;kcy;&amp;acy;&amp;pcy;&amp;iecy;&amp;lcy;&amp;softcy; &amp;vcy;&amp;ocy;&amp;dcy;&amp;ycy; &amp;ocy;&amp;tcy; Joakim Kramer &amp;Ecy;&amp;kcy;&amp;ocy;&amp;fcy;&amp;acy;&amp;ucy;&amp;ncy;&amp;acy;. &amp;Bcy;&amp;lcy;&amp;ocy;&amp;gcy; &amp;ocy; &amp;zhcy;&amp;icy;&amp;vcy;&amp;ocy;&amp;tcy;&amp;ncy;&amp;ycy;&amp;khcy; &amp;icy; &amp;pcy;&amp;rcy;&amp;icy;&amp;rcy;&amp;ocy;&amp;dcy;&amp;iecy;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14290"/>
            <a:ext cx="3786214" cy="2286016"/>
          </a:xfrm>
          <a:prstGeom prst="rect">
            <a:avLst/>
          </a:prstGeom>
          <a:noFill/>
        </p:spPr>
      </p:pic>
      <p:pic>
        <p:nvPicPr>
          <p:cNvPr id="30726" name="Picture 6" descr="&amp;Ucy;&amp;dcy;&amp;icy;&amp;vcy;&amp;icy;&amp;tcy;&amp;iecy;&amp;lcy;&amp;softcy;&amp;ncy;&amp;ycy;&amp;iecy; &amp;scy;&amp;ncy;&amp;icy;&amp;mcy;&amp;kcy;&amp;icy;- &amp;Mcy;&amp;acy;&amp;kcy;&amp;rcy;&amp;ocy;&amp;scy;&amp;hardcy;&amp;iecy;&amp;mcy;&amp;kcy;&amp;acy; &amp;ncy;&amp;acy; Readmas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000504"/>
            <a:ext cx="3714775" cy="2571768"/>
          </a:xfrm>
          <a:prstGeom prst="rect">
            <a:avLst/>
          </a:prstGeom>
          <a:noFill/>
        </p:spPr>
      </p:pic>
      <p:pic>
        <p:nvPicPr>
          <p:cNvPr id="30728" name="Picture 8" descr="30 Excellent Examples of Macro Photography Digital Photography Magazine - Part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000504"/>
            <a:ext cx="3786214" cy="2576497"/>
          </a:xfrm>
          <a:prstGeom prst="rect">
            <a:avLst/>
          </a:prstGeom>
          <a:noFill/>
        </p:spPr>
      </p:pic>
      <p:pic>
        <p:nvPicPr>
          <p:cNvPr id="30730" name="Picture 10" descr="deviantART: More Like Candle heart by Sandrah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14290"/>
            <a:ext cx="3786214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290"/>
            <a:ext cx="77867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Документальной фотографией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является один из жанров фотографии, обращенной к реальным событиям. К ее задачам  можно отнести создание фотографического документа, являющегося свидетельством реальных событий, документом эпохи, а также обращением или предупреждением.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Понятие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«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документальная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фотография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»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возникло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в США в 1930-х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годы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во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время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Великой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депрессии.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9698" name="Picture 2" descr="75 Beautiful Examples Of Documentary Photography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500570"/>
            <a:ext cx="3143272" cy="2087329"/>
          </a:xfrm>
          <a:prstGeom prst="rect">
            <a:avLst/>
          </a:prstGeom>
          <a:noFill/>
        </p:spPr>
      </p:pic>
      <p:pic>
        <p:nvPicPr>
          <p:cNvPr id="4" name="Рисунок 3" descr="&amp;Acy;&amp;rcy;&amp;khcy;&amp;icy;&amp;tcy;&amp;iecy;&amp;kcy;&amp;tcy;&amp;ucy;&amp;rcy;&amp;acy; &amp;scy;&amp;iecy;&amp;rcy;&amp;iecy;&amp;dcy;&amp;icy;&amp;ncy;&amp;ycy; XX &amp;vcy;&amp;iecy;&amp;kcy;&amp;acy; (3)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285992"/>
            <a:ext cx="25717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&amp;Gcy;&amp;ocy;&amp;vcy;&amp;acy;&amp;rcy;&amp;dcy; &amp;Bcy;&amp;acy;&amp;fcy;&amp;fcy;&amp;iecy;&amp;tcy;&amp;tcy;. Howard Graham Buffett :: FRESH - &amp;Scy;&amp;vcy;&amp;iecy;&amp;zhcy;&amp;icy;&amp;jcy; &amp;vcy;&amp;zcy;&amp;gcy;&amp;lcy;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285992"/>
            <a:ext cx="2643206" cy="2071702"/>
          </a:xfrm>
          <a:prstGeom prst="rect">
            <a:avLst/>
          </a:prstGeom>
          <a:noFill/>
        </p:spPr>
      </p:pic>
      <p:pic>
        <p:nvPicPr>
          <p:cNvPr id="29702" name="Picture 6" descr="&amp;SHcy;&amp;kcy;&amp;ocy;&amp;lcy;&amp;acy; &amp;Fcy;&amp;ocy;&amp;tcy;&amp;ocy;&amp;gcy;&amp;rcy;&amp;acy;&amp;fcy;&amp;icy;&amp;icy; &amp;Acy;&amp;lcy;&amp;iecy;&amp;kcy;&amp;scy;&amp;acy;&amp;ncy;&amp;dcy;&amp;rcy;&amp;acy; &amp;Lcy;&amp;acy;&amp;pcy;&amp;icy;&amp;ncy;&amp;acy; &amp;Dcy;&amp;icy;&amp;scy;&amp;kcy;&amp;ucy;&amp;scy;&amp;scy;&amp;icy;&amp;ya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500570"/>
            <a:ext cx="3071834" cy="2071702"/>
          </a:xfrm>
          <a:prstGeom prst="rect">
            <a:avLst/>
          </a:prstGeom>
          <a:noFill/>
        </p:spPr>
      </p:pic>
      <p:pic>
        <p:nvPicPr>
          <p:cNvPr id="29704" name="Picture 8" descr="&amp;Dcy;&amp;ocy;&amp;kcy;&amp;ucy;&amp;mcy;&amp;iecy;&amp;ncy;&amp;tcy;&amp;acy;&amp;lcy;&amp;softcy;&amp;ncy;&amp;ycy;&amp;iecy; &amp;fcy;&amp;ocy;&amp;tcy;&amp;ocy; &amp;Vcy;&amp;iecy;&amp;lcy;&amp;icy;&amp;kcy;&amp;ocy;&amp;jcy; &amp;Vcy;&amp;ocy;&amp;jcy;&amp;ncy;&amp;y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4500570"/>
            <a:ext cx="1609943" cy="2071702"/>
          </a:xfrm>
          <a:prstGeom prst="rect">
            <a:avLst/>
          </a:prstGeom>
          <a:noFill/>
        </p:spPr>
      </p:pic>
      <p:pic>
        <p:nvPicPr>
          <p:cNvPr id="29706" name="Picture 10" descr="&amp;Dcy;&amp;ocy;&amp;kcy;&amp;ucy;&amp;mcy;&amp;iecy;&amp;ncy;&amp;tcy;&amp;acy;&amp;lcy;&amp;softcy;&amp;ncy;&amp;ycy;&amp;iecy; &amp;fcy;&amp;ocy;&amp;tcy;&amp;ocy; &amp;Vcy;&amp;iecy;&amp;lcy;&amp;icy;&amp;kcy;&amp;ocy;&amp;jcy; &amp;Vcy;&amp;ocy;&amp;jcy;&amp;ncy;&amp;y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285993"/>
            <a:ext cx="157163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3581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Сва́дебная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фотогра́фия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— направление в фотографии, призванное художественно запечатлеть события, происходящие во время свадьбы. Первые свадебные фотографии представляли собой исключительно студийные работы и датировались примерно 40-ми годами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XIX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века.</a:t>
            </a:r>
          </a:p>
          <a:p>
            <a:endParaRPr lang="ru-RU" dirty="0"/>
          </a:p>
        </p:txBody>
      </p:sp>
      <p:pic>
        <p:nvPicPr>
          <p:cNvPr id="34820" name="Picture 4" descr="&amp;Zcy;&amp;ncy;&amp;acy;&amp;mcy;&amp;iecy;&amp;ncy;&amp;icy;&amp;tcy;&amp;ocy;&amp;scy;&amp;tcy;&amp;icy; &amp;vcy; &amp;scy;&amp;vcy;&amp;acy;&amp;dcy;&amp;iecy;&amp;bcy;&amp;ncy;&amp;ycy;&amp;khcy; &amp;pcy;&amp;lcy;&amp;acy;&amp;tcy;&amp;softcy;&amp;yacy;&amp;khcy; (&amp;chcy;&amp;acy;&amp;scy;&amp;tcy;&amp;softcy; &amp;vcy;&amp;tcy;&amp;ocy;&amp;rcy;&amp;acy;&amp;yacy;) &amp;Pcy;&amp;lcy;&amp;acy;&amp;ncy;&amp;iecy;&amp;tcy;&amp;acy; &amp;ZHcy;&amp;iecy;&amp;ncy;&amp;shchcy;&amp;icy;&amp;n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428868"/>
            <a:ext cx="2529043" cy="3667112"/>
          </a:xfrm>
          <a:prstGeom prst="rect">
            <a:avLst/>
          </a:prstGeom>
          <a:noFill/>
        </p:spPr>
      </p:pic>
      <p:pic>
        <p:nvPicPr>
          <p:cNvPr id="34824" name="Picture 8" descr="&amp;zcy;&amp;vcy;&amp;iecy;&amp;zcy;&amp;dcy;&amp;ncy;&amp;ycy;&amp;iecy; &amp;scy;&amp;vcy;&amp;acy;&amp;dcy;&amp;softcy;&amp;bcy;&amp;ycy; - &amp;Fcy;&amp;ocy;&amp;tcy;&amp;ocy;&amp;gcy;&amp;rcy;&amp;acy;&amp;fcy;&amp;icy;&amp;icy; &amp;Acy;&amp;Lcy;&amp;IEcy;&amp;Vcy;&amp;Tcy;&amp;Icy;&amp;Ncy;&amp;Acy; &amp;YAcy;&amp;Rcy;&amp;Ocy;&amp;Scy;&amp;Lcy;&amp;Acy;&amp;Vcy;&amp;TScy;&amp;IEcy;&amp;Vcy;&amp;Acy; - &amp;Scy;&amp;Vcy;&amp;Acy;&amp;Dcy;&amp;IEcy;&amp;Bcy;&amp;Ncy;&amp;Acy;&amp;YAcy; &amp;Scy;&amp;Tcy;&amp;Ucy;&amp;Dcy;&amp;Icy;&amp;YAcy;- &amp;Pcy;&amp;Rcy;&amp;Icy;&amp;CHcy;&amp;IOcy;&amp;Scy;&amp;Kcy;&amp;Icy;, &amp;Mcy;&amp;Acy;&amp;Kcy;&amp;Icy;&amp;YAcy;&amp;ZHcy;, &amp;Fcy;&amp;Ocy;&amp;Tcy;&amp;Ocy;&amp;Scy;&amp;IEcy;&amp;Scy;&amp;Scy;&amp;Icy;&amp;Icy; - &amp;Fcy;&amp;ocy;&amp;tcy;&amp;ocy;&amp;acy;&amp;lcy;&amp;softcy;&amp;bcy;&amp;ocy;&amp;mcy;&amp;ycy; &amp;pcy;&amp;rcy;&amp;iecy;&amp;dcy;&amp;pcy;&amp;rcy;&amp;icy;&amp;yacy;&amp;tcy;&amp;icy;&amp;jcy; &quot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428868"/>
            <a:ext cx="2625350" cy="3643338"/>
          </a:xfrm>
          <a:prstGeom prst="rect">
            <a:avLst/>
          </a:prstGeom>
          <a:noFill/>
        </p:spPr>
      </p:pic>
      <p:pic>
        <p:nvPicPr>
          <p:cNvPr id="34826" name="Picture 10" descr="&amp;Lcy;&amp;ucy;&amp;chcy;&amp;shcy;&amp;icy;&amp;iecy; &amp;zcy;&amp;vcy;&amp;iecy;&amp;zcy;&amp;dcy;&amp;ncy;&amp;ycy;&amp;iecy; &amp;vcy;&amp;ycy;&amp;khcy;&amp;ocy;&amp;dcy;&amp;ycy; &amp;vcy; &amp;pcy;&amp;lcy;&amp;acy;&amp;tcy;&amp;softcy;&amp;yacy;&amp;khcy; Armani &amp;Scy; &amp;vcy;&amp;iecy;&amp;shchcy;&amp;acy;&amp;mcy;&amp;icy; &amp;ncy;&amp;acy; &amp;vcy;&amp;ycy;&amp;khcy;&amp;ocy;&amp;dcy; &amp;Dcy;&amp;rcy;&amp;iecy;&amp;scy;&amp;scy;-&amp;kcy;&amp;ocy;&amp;dcy; Tatler - &amp;zhcy;&amp;ucy;&amp;rcy;&amp;ncy;&amp;acy;&amp;lcy; &amp;ocy; &amp;scy;&amp;vcy;&amp;iecy;&amp;tcy;&amp;scy;&amp;kcy;&amp;ocy;&amp;jcy; &amp;zhcy;&amp;icy;&amp;zcy;&amp;ncy;&amp;icy; &amp;vcy;&amp;ycy;&amp;bcy;&amp;ocy;&amp;rcy; &amp;zhcy;&amp;ucy;&amp;rcy;&amp;ncy;&amp;acy;&amp;lcy;&amp;acy; &amp;Tcy;&amp;acy;&amp;tcy;&amp;lcy;&amp;iecy;&amp;rcy;: &amp;ocy;&amp;bcy;&amp;ucy;&amp;vcy;&amp;soft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143116"/>
            <a:ext cx="2901013" cy="4310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Театральная фотография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— процесс фотосъемки в замкнутом помещении со сложными, постоянно меняющимися условиями освещения. Цель  — передать накал и драматизм происходящего на сцене, показать индивидуальность актеров, запечатлеть особенности сценографии в процессе развития сюжета.</a:t>
            </a: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35842" name="Picture 2" descr="@&amp;dcy;&amp;ncy;&amp;iecy;&amp;vcy;&amp;ncy;&amp;icy;&amp;kcy;&amp;icy; - &amp;Scy;&amp;ocy;&amp;ocy;&amp;bcy;&amp;shchcy;&amp;iecy;&amp;scy;&amp;tcy;&amp;vcy;&amp;ocy; &amp;Pcy;&amp;iecy;&amp;tcy;&amp;iecy;&amp;rcy;&amp;bcy;&amp;ucy;&amp;rcy;&amp;gcy;&amp;scy;&amp;kcy;&amp;icy;&amp;khcy; @&amp;Dcy;&amp;ncy;&amp;iecy;&amp;vcy;&amp;ncy;&amp;icy;&amp;kcy;&amp;ocy;&amp;vcy;&amp;tscy;&amp;iecy;&amp;v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071678"/>
            <a:ext cx="4429156" cy="4171374"/>
          </a:xfrm>
          <a:prstGeom prst="rect">
            <a:avLst/>
          </a:prstGeom>
          <a:noFill/>
        </p:spPr>
      </p:pic>
      <p:pic>
        <p:nvPicPr>
          <p:cNvPr id="35844" name="Picture 4" descr="&amp;Ncy;&amp;iecy;&amp;ncy;&amp;acy;&amp;ucy;&amp;chcy;&amp;ncy;&amp;ycy;&amp;jcy; &amp;pcy;&amp;ocy;&amp;dcy;&amp;khcy;&amp;ocy;&amp;dcy;. &amp;Vcy; &amp;IEcy;&amp;kcy;&amp;acy;&amp;tcy;&amp;iecy;&amp;rcy;&amp;icy;&amp;ncy;&amp;bcy;&amp;ucy;&amp;rcy;&amp;gcy;&amp;iecy; &amp;zcy;&amp;acy;&amp;kcy;&amp;rcy;&amp;ycy;&amp;vcy;&amp;acy;&amp;yucy;&amp;tcy; &amp;zcy;&amp;ncy;&amp;acy;&amp;m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714488"/>
            <a:ext cx="3214710" cy="2214578"/>
          </a:xfrm>
          <a:prstGeom prst="rect">
            <a:avLst/>
          </a:prstGeom>
          <a:noFill/>
        </p:spPr>
      </p:pic>
      <p:pic>
        <p:nvPicPr>
          <p:cNvPr id="35846" name="Picture 6" descr="FashionWall.ru - &amp;Scy;&amp;ocy;&amp;tscy;&amp;icy;&amp;acy;&amp;lcy;&amp;softcy;&amp;ncy;&amp;acy;&amp;yacy; &amp;scy;&amp;iecy;&amp;tcy;&amp;softcy; &amp;dcy;&amp;lcy;&amp;yacy; &amp;mcy;&amp;ocy;&amp;dcy;&amp;iecy;&amp;lcy;&amp;iecy;&amp;jcy;, &amp;fcy;&amp;ocy;&amp;tcy;&amp;ocy;&amp;gcy;&amp;rcy;&amp;acy;&amp;fcy;&amp;ocy;&amp;vcy;, &amp;scy;&amp;tcy;&amp;icy;&amp;lcy;&amp;icy;&amp;scy;&amp;tcy;&amp;ocy;&amp;vcy;-&amp;vcy;&amp;icy;&amp;zcy;&amp;acy;&amp;zhcy;&amp;icy;&amp;scy;&amp;tcy;&amp;ocy;&amp;vcy; &amp;icy; &amp;mcy;&amp;ocy;&amp;dcy;&amp;iecy;&amp;lcy;&amp;softcy;&amp;iecy;&amp;rcy;&amp;ocy;&amp;vcy;. - &amp;Gcy;&amp;lcy;&amp;iecy;&amp;bcy; &amp;Vcy;&amp;icy;&amp;ncy;&amp;ocy;&amp;kcy;&amp;ucy;&amp;rcy;&amp;ocy;&amp;vcy; &amp;fcy;&amp;ocy;&amp;tcy;&amp;ocy; - www.glebstu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143380"/>
            <a:ext cx="3571860" cy="2381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28604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Спортивная фотография – съемка  спортсменов, видов спорта, спортивных соревнований, атрибутов спорта, самых ярких и драматичных моментов спортивных состязаний.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Рисунок 2" descr="&amp;Bcy;&amp;acy;&amp;scy;&amp;kcy;&amp;iecy;&amp;tcy;&amp;bcy;&amp;ocy;&amp;lcy; - &amp;Scy;&amp;pcy;&amp;ocy;&amp;rcy;&amp;tcy;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500570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&amp;Fcy;&amp;ocy;&amp;tcy;&amp;ocy;&amp;gcy;&amp;rcy;&amp;acy;&amp;fcy;&amp;icy;&amp;yacy; &amp;Vcy;&amp;ocy;&amp;zcy;&amp;dcy;&amp;ucy;&amp;shcy;&amp;ncy;&amp;acy;&amp;yacy; &amp;acy;&amp;tcy;&amp;acy;&amp;kcy;&amp;acy; &amp;icy;&amp;zcy; &amp;rcy;&amp;acy;&amp;zcy;&amp;dcy;&amp;iecy;&amp;lcy;&amp;acy; &amp;scy;&amp;pcy;&amp;ocy;&amp;rcy;&amp;tcy; 3151684 - &amp;fcy;&amp;ocy;&amp;tcy;&amp;ocy;.&amp;scy;&amp;acy;&amp;jcy;&amp;tcy; - Photosight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428736"/>
            <a:ext cx="4071966" cy="3095600"/>
          </a:xfrm>
          <a:prstGeom prst="rect">
            <a:avLst/>
          </a:prstGeom>
          <a:noFill/>
        </p:spPr>
      </p:pic>
      <p:pic>
        <p:nvPicPr>
          <p:cNvPr id="36866" name="Picture 2" descr="DataLife Engine &amp;Vcy;&amp;iecy;&amp;rcy;&amp;scy;&amp;icy;&amp;yacy; &amp;dcy;&amp;lcy;&amp;yacy; &amp;pcy;&amp;iecy;&amp;chcy;&amp;acy;&amp;tcy;&amp;icy; &amp;Ocy;&amp;tcy;&amp;lcy;&amp;icy;&amp;chcy;&amp;ncy;&amp;ycy;&amp;iecy; &amp;scy;&amp;pcy;&amp;ocy;&amp;rcy;&amp;tcy;&amp;icy;&amp;vcy;&amp;ncy;&amp;ycy;&amp;iecy; &amp;fcy;&amp;ocy;&amp;tcy;&amp;ocy;&amp;gcy;&amp;rcy;&amp;acy;&amp;fcy;&amp;icy;&amp;icy; (55 &amp;fcy;&amp;ocy;&amp;tcy;&amp;ocy;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5"/>
            <a:ext cx="3929090" cy="2940679"/>
          </a:xfrm>
          <a:prstGeom prst="rect">
            <a:avLst/>
          </a:prstGeom>
          <a:noFill/>
        </p:spPr>
      </p:pic>
      <p:pic>
        <p:nvPicPr>
          <p:cNvPr id="36868" name="Picture 4" descr="&amp;Fcy;&amp;ocy;&amp;tcy;&amp;ocy;&amp;pcy;&amp;ocy;&amp;dcy;&amp;bcy;&amp;ocy;&amp;rcy;&amp;kcy;&amp;acy;, 107 &amp;fcy;&amp;ocy;&amp;tcy;&amp;ocy;&amp;kcy; &quot; &amp;Dcy;&amp;ucy;&amp;dcy;&amp;iecy;&amp;lcy;&amp;kcy;&amp;acy; - &amp;Icy;&amp;ncy;&amp;tcy;&amp;iecy;&amp;rcy;&amp;iecy;&amp;scy;&amp;ncy;&amp;ycy;&amp;iecy; &amp;ncy;&amp;ocy;&amp;vcy;&amp;ocy;&amp;scy;&amp;tcy;&amp;icy; &amp;icy; &amp;fcy;&amp;ocy;&amp;tcy;&amp;o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4643446"/>
            <a:ext cx="2900219" cy="2019278"/>
          </a:xfrm>
          <a:prstGeom prst="rect">
            <a:avLst/>
          </a:prstGeom>
          <a:noFill/>
        </p:spPr>
      </p:pic>
      <p:pic>
        <p:nvPicPr>
          <p:cNvPr id="36870" name="Picture 6" descr="&amp;Fcy;&amp;ocy;&amp;tcy;&amp;ocy;&amp;gcy;&amp;rcy;&amp;acy;&amp;fcy;&amp;icy;&amp;yacy; 9 - &amp;Bcy;&amp;icy;&amp;acy;&amp;tcy;&amp;lcy;&amp;ocy;&amp;ncy;. - &amp;Fcy;&amp;ocy;&amp;tcy;&amp;ocy;&amp;acy;&amp;lcy;&amp;softcy;&amp;bcy;&amp;ocy;&amp;mcy;&amp;ycy; - &amp;Vcy;&amp;Pcy;&amp;K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3" y="4643446"/>
            <a:ext cx="2714644" cy="2000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786058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Уличная фотография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стрит-фотография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(англ. 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street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photography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 — жанр фотографии, сделанной в общественном месте: на улице, в парке, на пляже и т. п.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7890" name="Picture 2" descr="&amp;Lcy;&amp;iecy;&amp;ncy;&amp;tcy;&amp;acy; &amp;zcy;&amp;acy;&amp;pcy;&amp;icy;&amp;scy;&amp;iecy;&amp;jcy; &amp;icy;&amp;zcy; &amp;dcy;&amp;ncy;&amp;iecy;&amp;vcy;&amp;ncy;&amp;icy;&amp;kcy;&amp;acy; &amp;bcy;&amp;lcy;&amp;ocy;&amp;gcy;&amp;iecy;&amp;rcy;&amp;acy; BraveDefender. &amp;Scy;&amp;tcy;&amp;rcy;&amp;acy;&amp;ncy;&amp;icy;&amp;tscy;&amp;acy; 623 :: BlogRider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14290"/>
            <a:ext cx="2714644" cy="2486040"/>
          </a:xfrm>
          <a:prstGeom prst="rect">
            <a:avLst/>
          </a:prstGeom>
          <a:noFill/>
        </p:spPr>
      </p:pic>
      <p:pic>
        <p:nvPicPr>
          <p:cNvPr id="37892" name="Picture 4" descr="Bad Weather' series by Street Photographer Danny Santo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214290"/>
            <a:ext cx="4000528" cy="2500300"/>
          </a:xfrm>
          <a:prstGeom prst="rect">
            <a:avLst/>
          </a:prstGeom>
          <a:noFill/>
        </p:spPr>
      </p:pic>
      <p:pic>
        <p:nvPicPr>
          <p:cNvPr id="37894" name="Picture 6" descr="&amp;Ucy;&amp;lcy;&amp;icy;&amp;chcy;&amp;ncy;&amp;acy;&amp;yacy; &amp;iecy;&amp;dcy;&amp;acy; &amp;mcy;&amp;icy;&amp;rcy;&amp;acy;. &amp;Ecy;&amp;tcy;&amp;ocy; &amp;scy;&amp;ocy;&amp;vcy;&amp;scy;&amp;iecy;&amp;mcy; &amp;ncy;&amp;iecy; &amp;scy;&amp;tcy;&amp;rcy;&amp;acy;&amp;shcy;&amp;ncy;&amp;ocy;. - &amp;Fcy;&amp;ocy;&amp;tcy;&amp;ocy; 5 FaceNew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86190"/>
            <a:ext cx="3929090" cy="2788855"/>
          </a:xfrm>
          <a:prstGeom prst="rect">
            <a:avLst/>
          </a:prstGeom>
          <a:noFill/>
        </p:spPr>
      </p:pic>
      <p:pic>
        <p:nvPicPr>
          <p:cNvPr id="37898" name="Picture 10" descr="&amp;Ucy;&amp;lcy;&amp;icy;&amp;chcy;&amp;ncy;&amp;acy;&amp;yacy; &amp;iecy;&amp;dcy;&amp;acy; &amp;mcy;&amp;icy;&amp;rcy;&amp;acy;. &amp;Ecy;&amp;tcy;&amp;ocy; &amp;scy;&amp;ocy;&amp;vcy;&amp;scy;&amp;iecy;&amp;mcy; &amp;ncy;&amp;iecy; &amp;scy;&amp;tcy;&amp;rcy;&amp;acy;&amp;shcy;&amp;ncy;&amp;ocy;. - &amp;Fcy;&amp;ocy;&amp;tcy;&amp;ocy; 9 FaceNew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86190"/>
            <a:ext cx="3929090" cy="2788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&amp;YAcy;&amp;rcy;&amp;kcy;&amp;icy;&amp;iecy; &amp;icy; &amp;kcy;&amp;rcy;&amp;acy;&amp;scy;&amp;icy;&amp;vcy;&amp;ycy;&amp;iecy; &amp;fcy;&amp;ocy;&amp;tcy;&amp;ocy;&amp;gcy;&amp;rcy;&amp;acy;&amp;fcy;&amp;icy;&amp;icy; &amp;tscy;&amp;vcy;&amp;iecy;&amp;tcy;&amp;ocy;&amp;vcy; &amp;ocy;&amp;tcy; &amp;fcy;&amp;ocy;&amp;tcy;&amp;ocy;&amp;gcy;&amp;rcy;&amp;acy;&amp;fcy;&amp;acy; &amp;pcy;&amp;ocy;&amp;dcy; &amp;ncy;&amp;icy;&amp;kcy;&amp;ocy;&amp;mcy; Oer-Wout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000240"/>
            <a:ext cx="7143800" cy="45720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214290"/>
            <a:ext cx="73581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Фотография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(фр. </a:t>
            </a:r>
            <a:r>
              <a:rPr lang="fr-FR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photographie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от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др.-греч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.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φως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/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φωτος 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— свет и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γραφω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— пишу; светопись — техника рисования светом) — получение и сохранение изображения при помощи светочувствительного материала или светочувствительной матрицы в фотоаппарате.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Фоторо́бот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(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фотокомбини́рованный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портре́т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— субъективный портрет человека, подобранный из фотографий отдельных частей разных лиц: глаз, носа, рта, волос, усов и т. д. Это один из методов в криминалистике для составления субъективного портрета разыскиваемого лица по показаниям свидетелей. В настоящее время существует компьютерное программное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обеспечечние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для составления субъективного портрета.</a:t>
            </a:r>
          </a:p>
          <a:p>
            <a:endParaRPr lang="ru-RU" dirty="0"/>
          </a:p>
        </p:txBody>
      </p:sp>
      <p:pic>
        <p:nvPicPr>
          <p:cNvPr id="3" name="Рисунок 2" descr="https://upload.wikimedia.org/wikipedia/commons/thumb/0/0b/PaulusTarsus_LKANRW.jpg/220px-PaulusTarsus_LKANR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571744"/>
            <a:ext cx="3071834" cy="38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 descr="&amp;Mcy;&amp;ocy;&amp;shcy;&amp;iecy;&amp;ncy;&amp;ncy;&amp;icy;&amp;kcy; - &amp;ncy;&amp;acy;&amp;khcy;&amp;ocy;&amp;dcy;&amp;kcy;&amp;acy; &amp;dcy;&amp;lcy;&amp;yacy; &amp;scy;&amp;lcy;&amp;iecy;&amp;dcy;&amp;ocy;&amp;vcy;&amp;acy;&amp;tcy;&amp;iecy;&amp;lcy;&amp;ya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000372"/>
            <a:ext cx="2534084" cy="3132128"/>
          </a:xfrm>
          <a:prstGeom prst="rect">
            <a:avLst/>
          </a:prstGeom>
          <a:noFill/>
        </p:spPr>
      </p:pic>
      <p:pic>
        <p:nvPicPr>
          <p:cNvPr id="41990" name="Picture 6" descr="&amp;Scy;&amp;kcy;&amp;acy;&amp;chcy;&amp;acy;&amp;tcy;&amp;softcy; FlashFace Premium - &amp;fcy;&amp;ocy;&amp;tcy;&amp;ocy;&amp;rcy;&amp;ocy;&amp;bcy;&amp;ocy;&amp;tcy; &amp;dcy;&amp;lcy;&amp;yacy; Androi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143248"/>
            <a:ext cx="264320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4296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Туристическая фотография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(англ. </a:t>
            </a:r>
            <a:r>
              <a:rPr lang="ru-RU" sz="2000" i="1" dirty="0" err="1" smtClean="0">
                <a:solidFill>
                  <a:schemeClr val="bg2">
                    <a:lumMod val="25000"/>
                  </a:schemeClr>
                </a:solidFill>
              </a:rPr>
              <a:t>travel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i="1" dirty="0" err="1" smtClean="0">
                <a:solidFill>
                  <a:schemeClr val="bg2">
                    <a:lumMod val="25000"/>
                  </a:schemeClr>
                </a:solidFill>
              </a:rPr>
              <a:t>photo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) — это жанр, предметом которого являются впечатления путешественника и то, что он наблюдает в ходе путешествий: культурные и этнические особенности, люди и их характеры, пейзажи, исторические памятники, необычные черты местности и т. д. 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8914" name="Picture 2" descr="&amp;Ncy;&amp;ocy;&amp;vcy;&amp;ocy;&amp;scy;&amp;tcy;&amp;icy; - &amp;Vcy; &amp;Ncy;&amp;ocy;&amp;vcy;&amp;ocy;&amp;scy;&amp;icy;&amp;bcy;&amp;icy;&amp;rcy;&amp;scy;&amp;kcy;&amp;ocy;&amp;jcy; &amp;ocy;&amp;bcy;&amp;lcy;&amp;acy;&amp;scy;&amp;tcy;&amp;icy; &amp;vcy;&amp;ycy;&amp;bcy;&amp;rcy;&amp;acy;&amp;ncy;&amp;ycy; &amp;lcy;&amp;ucy;&amp;chcy;&amp;shcy;&amp;icy;&amp;iecy; &amp;mcy;&amp;ocy;&amp;lcy;&amp;ocy;&amp;dcy;&amp;iecy;&amp;zhcy;&amp;ncy;&amp;ycy;&amp;iecy;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571744"/>
            <a:ext cx="4393436" cy="3571900"/>
          </a:xfrm>
          <a:prstGeom prst="rect">
            <a:avLst/>
          </a:prstGeom>
          <a:noFill/>
        </p:spPr>
      </p:pic>
      <p:pic>
        <p:nvPicPr>
          <p:cNvPr id="38918" name="Picture 6" descr="&amp;Tcy;&amp;ucy;&amp;rcy;&amp;icy;&amp;scy;&amp;tcy;&amp;icy;&amp;chcy;&amp;iecy;&amp;scy;&amp;kcy;&amp;acy;&amp;yacy; &amp;ecy;&amp;kcy;&amp;scy;&amp;pcy;&amp;iecy;&amp;dcy;&amp;icy;&amp;tscy;&amp;icy;&amp;yacy; &quot;&amp;Icy;&amp;scy;&amp;kcy;&amp;acy;&amp;tcy;&amp;iecy;&amp;lcy;&amp;icy; &amp;Pcy;&amp;rcy;&amp;icy;&amp;kcy;&amp;lcy;&amp;yucy;&amp;chcy;&amp;iecy;&amp;ncy;&amp;icy;&amp;jcy;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500570"/>
            <a:ext cx="3429024" cy="1998122"/>
          </a:xfrm>
          <a:prstGeom prst="rect">
            <a:avLst/>
          </a:prstGeom>
          <a:noFill/>
        </p:spPr>
      </p:pic>
      <p:pic>
        <p:nvPicPr>
          <p:cNvPr id="38920" name="Picture 8" descr="VORKUTA-ONLIN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2143116"/>
            <a:ext cx="3429024" cy="2162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Посмертная фотография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(англ. 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Post-mortem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photography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 — обычай фотографирования недавно умерших людей, появившийся в XIX веке с изобретением дагерротипа. Такие снимки были привычным делом в конце позапрошлого века, а в настоящее время являются объектом изучения и коллекционирования.</a:t>
            </a:r>
          </a:p>
          <a:p>
            <a:endParaRPr lang="ru-RU" dirty="0"/>
          </a:p>
        </p:txBody>
      </p:sp>
      <p:pic>
        <p:nvPicPr>
          <p:cNvPr id="43012" name="Picture 4" descr="http://4stor.ru/uploads/posts/2010-02/1265659993_pm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714488"/>
            <a:ext cx="3714776" cy="2333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 descr="http://fshoke.com/wp-content/uploads/2013/08/posmertnie-foto-24.jpg.pagespeed.ce.lk4Pjy1Fv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714488"/>
            <a:ext cx="3571900" cy="478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 descr="http://dalwe.ru/wp-content/uploads/2013/02/post-mortem-posmertnye-foto-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143380"/>
            <a:ext cx="371477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&amp;Pcy;&amp;ocy;&amp;rcy;&amp;tcy;&amp;lcy;&amp;iecy;&amp;ncy;&amp;dcy; - &amp;Ocy;&amp;rcy;&amp;iecy;&amp;gcy;&amp;ocy;&amp;n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4214818"/>
            <a:ext cx="5143536" cy="23574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142852"/>
            <a:ext cx="8072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Панорамная фотография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— обобщенное название всего, что связано со съёмкой панорам. Под этим термином подразумевают обычную фотографию «длинного» формата, с соотношением сторон 1×2, 1×3 и больше или фотографию, полученная путем технологии сборки панорам из отдельных кадров.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7652" name="Picture 4" descr="&amp;Pcy;&amp;acy;&amp;ncy;&amp;ocy;&amp;rcy;&amp;acy;&amp;mcy;&amp;ncy;&amp;ycy;&amp;iecy; &amp;fcy;&amp;ocy;&amp;tcy;&amp;ocy;&amp;gcy;&amp;rcy;&amp;acy;&amp;fcy;&amp;icy;&amp;icy; &amp;Scy;&amp;acy;&amp;ncy;&amp;kcy;&amp;tcy;-&amp;Pcy;&amp;iecy;&amp;tcy;&amp;iecy;&amp;rcy;&amp;bcy;&amp;ucy;&amp;rcy;&amp;gcy;&amp;acy; (&amp;Icy;&amp;ncy;&amp;tcy;&amp;iecy;&amp;rcy;&amp;ncy;&amp;iecy;&amp;tcy;-&amp;zhcy;&amp;ucy;&amp;rcy;&amp;ncy;&amp;acy;&amp;lcy; ETODAY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928802"/>
            <a:ext cx="5243662" cy="2497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&amp;Lcy;&amp;iecy;&amp;tcy;&amp;ncy;&amp;icy;&amp;jcy; &amp;pcy;&amp;ocy;&amp;lcy;&amp;dcy;&amp;iecy;&amp;ncy;&amp;softcy; - Beatu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714488"/>
            <a:ext cx="3500462" cy="23574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142852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Репродукция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— вид фотографии, где необходимо перевести определённый материальный объект в фотографическое изображение. Самая главная цель — сохранить подлинность объекта, максимально точно передать информацию о нём и его внешний вид.</a:t>
            </a:r>
          </a:p>
          <a:p>
            <a:endParaRPr lang="ru-RU" dirty="0"/>
          </a:p>
        </p:txBody>
      </p:sp>
      <p:pic>
        <p:nvPicPr>
          <p:cNvPr id="39944" name="Picture 8" descr="&amp;Bcy;&amp;iecy;&amp;lcy;&amp;ycy;&amp;jcy; &amp;scy;&amp;ocy;&amp;ncy; &amp;KHcy;&amp;Vcy;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714488"/>
            <a:ext cx="3500462" cy="2357454"/>
          </a:xfrm>
          <a:prstGeom prst="rect">
            <a:avLst/>
          </a:prstGeom>
          <a:noFill/>
        </p:spPr>
      </p:pic>
      <p:pic>
        <p:nvPicPr>
          <p:cNvPr id="39946" name="Picture 10" descr="B3.61.6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286256"/>
            <a:ext cx="3500462" cy="2263157"/>
          </a:xfrm>
          <a:prstGeom prst="rect">
            <a:avLst/>
          </a:prstGeom>
          <a:noFill/>
        </p:spPr>
      </p:pic>
      <p:pic>
        <p:nvPicPr>
          <p:cNvPr id="39948" name="Picture 12" descr="&amp;Rcy;&amp;iecy;&amp;pcy;&amp;rcy;&amp;ocy;&amp;dcy;&amp;ucy;&amp;kcy;&amp;tscy;&amp;icy;&amp;icy; &amp;kcy;&amp;acy;&amp;rcy;&amp;tcy;&amp;icy;&amp;ncy; - &amp;SHcy;&amp;iecy;&amp;vcy;&amp;iecy;&amp;lcy;&amp;iocy;&amp;vcy; &amp;Acy;&amp;lcy;&amp;iecy;&amp;kcy;&amp;scy;&amp;acy;&amp;ncy;&amp;dcy;&amp;rcy; &amp;Vcy;&amp;icy;&amp;kcy;&amp;tcy;&amp;ocy;&amp;rcy;&amp;ocy;&amp;vcy;&amp;icy;&amp;chcy; - &amp;Scy;&amp;icy;&amp;rcy;&amp;iecy;&amp;ncy;&amp;softcy; &amp;icy;…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286256"/>
            <a:ext cx="3500462" cy="2271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1439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Промышленная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фотосъёмка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(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индустриальная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фотосъёмка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—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фотосъёмка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промышленных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объектов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заводов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фабрик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и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любы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производственны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помещени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уществует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с XIX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века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Также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производится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и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сопутствующая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фотосъёмка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производственных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процессов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то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есть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непосредственного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изготовления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продукта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или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его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деталей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Для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составления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каталогов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брошюр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рекламных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проспектов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и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наполнения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интернет-сайтов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производится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съёмка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рабочих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 а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также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готовых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изделий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их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частей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различных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станков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сырья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для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изделий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2772" name="Picture 4" descr="&amp;Fcy;&amp;ocy;&amp;tcy;&amp;ocy;&amp;scy;&amp;hardcy;&amp;iocy;&amp;mcy;&amp;kcy;&amp;acy; &amp;yacy;&amp;rcy;&amp;kcy;&amp;icy;&amp;khcy; &amp;icy;&amp;scy;&amp;tcy;&amp;ocy;&amp;chcy;&amp;ncy;&amp;icy;&amp;kcy;&amp;ocy;&amp;vcy; &amp;scy;&amp;vcy;&amp;iecy;&amp;tcy;&amp;a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143248"/>
            <a:ext cx="3929090" cy="3357586"/>
          </a:xfrm>
          <a:prstGeom prst="rect">
            <a:avLst/>
          </a:prstGeom>
          <a:noFill/>
        </p:spPr>
      </p:pic>
      <p:pic>
        <p:nvPicPr>
          <p:cNvPr id="32776" name="Picture 8" descr="&amp;Scy;&amp;acy;&amp;jcy;&amp;tcy; &amp;pcy;&amp;rcy;&amp;ocy;&amp;fcy;&amp;iecy;&amp;scy;&amp;scy;&amp;icy;&amp;ocy;&amp;ncy;&amp;acy;&amp;lcy;&amp;softcy;&amp;ncy;&amp;ocy;&amp;gcy;&amp;ocy; &amp;fcy;&amp;ocy;&amp;tcy;&amp;ocy;&amp;khcy;&amp;ucy;&amp;dcy;&amp;ocy;&amp;zhcy;&amp;ncy;&amp;icy;&amp;kcy;&amp;acy; &amp;mcy;&amp;ocy;&amp;scy;&amp;kcy;&amp;vcy;&amp;ycy;. &amp;tcy; 514-29-03 &amp;fcy;&amp;ocy;&amp;tcy;&amp;ocy;&amp;ucy;&amp;scy;&amp;lcy;&amp;ucy;&amp;gcy;&amp;icy; , &amp;pcy;&amp;rcy;&amp;ocy;&amp;fcy;&amp;iecy;&amp;scy;&amp;scy;&amp;icy;&amp;ocy;&amp;ncy;&amp;acy;&amp;lcy;&amp;softcy;&amp;ncy;&amp;acy;&amp;yacy; &amp;fcy;&amp;ocy;&amp;tcy;&amp;ocy;&amp;scy;&amp;hardcy;&amp;iecy;&amp;mcy;&amp;kcy;&amp;acy;, &amp;pcy;&amp;rcy;&amp;ocy;&amp;fcy;&amp;iecy;&amp;scy;&amp;scy;&amp;icy;&amp;ocy;&amp;ncy;&amp;acy;&amp;lcy;&amp;softcy;&amp;ncy;&amp;ycy;&amp;jcy; &amp;fcy;&amp;ocy;&amp;tcy;&amp;ocy;&amp;gcy;&amp;rcy;&amp;acy;&amp;fcy;, &amp;fcy;&amp;o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143248"/>
            <a:ext cx="392909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77867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Рекламная фотография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 — один из видов «коммерческой фотографии», включает в себя практически все жанры, но не заменяет ни один из них. Это изображения: рекламных макетов, объявлений в прессе; наружной рекламы;  календарей; корпоративной и представительской продукции;</a:t>
            </a:r>
          </a:p>
          <a:p>
            <a:pPr algn="ctr"/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постеров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; буклетов, проспектов; каталогов; упаковки товаров; оформления музыкальной и видеопродукции; оформления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интернет-ресурсов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33794" name="Picture 2" descr="&amp;Rcy;&amp;iecy;&amp;kcy;&amp;lcy;&amp;acy;&amp;mcy;&amp;ncy;&amp;acy;&amp;yacy; &amp;fcy;&amp;ocy;&amp;tcy;&amp;ocy;&amp;scy;&amp;hardcy;&amp;iecy;&amp;mcy;&amp;kcy;&amp;acy;, &amp;pcy;&amp;rcy;&amp;iecy;&amp;dcy;&amp;mcy;&amp;iecy;&amp;tcy;&amp;ncy;&amp;acy;&amp;yacy; &amp;fcy;&amp;ocy;&amp;tcy;&amp;ocy;&amp;scy;&amp;hardcy;&amp;iecy;&amp;mcy;&amp;kcy;&amp;a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496"/>
            <a:ext cx="4399314" cy="3571900"/>
          </a:xfrm>
          <a:prstGeom prst="rect">
            <a:avLst/>
          </a:prstGeom>
          <a:noFill/>
        </p:spPr>
      </p:pic>
      <p:pic>
        <p:nvPicPr>
          <p:cNvPr id="33796" name="Picture 4" descr="rausch: &amp;fcy;&amp;ocy;&amp;tcy;&amp;ocy;&amp;gcy;&amp;rcy;&amp;acy;&amp;fcy;&amp;icy;&amp;icy; &amp;icy;&amp;zcy;&amp;bcy;&amp;rcy;&amp;acy;&amp;ncy;&amp;ncy;&amp;ycy;&amp;khcy; &amp;acy;&amp;vcy;&amp;tcy;&amp;ocy;&amp;rcy;&amp;ocy;&amp;vcy; - Photosight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857496"/>
            <a:ext cx="364333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0723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Подво́дная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съёмка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— фотосъёмка различных объектов, находящихся под водой. Как правило, происходит с применением специального водонепроницаемого оборудования, или с помощью обычного фотоаппарата, помещаемого в бокс для подводной съёмки или в мягкий водозащитный чехол.</a:t>
            </a:r>
          </a:p>
          <a:p>
            <a:endParaRPr lang="ru-RU" dirty="0"/>
          </a:p>
        </p:txBody>
      </p:sp>
      <p:pic>
        <p:nvPicPr>
          <p:cNvPr id="3" name="Рисунок 2" descr="12.02.2010 &amp;gcy;. &amp;Tcy;&amp;ocy;&amp;lcy;&amp;softcy;&amp;kcy;&amp;ocy; &amp;pcy;&amp;rcy;&amp;iecy;&amp;dcy;&amp;scy;&amp;tcy;&amp;acy;&amp;vcy;&amp;softcy;&amp;tcy;&amp;iecy;, &amp;tcy;&amp;ucy;&amp;rcy;&amp;icy;&amp;scy;&amp;tcy;&amp;ocy;&amp;vcy; &amp;ocy;&amp;tcy;&amp;pcy;&amp;rcy;&amp;acy;&amp;vcy;&amp;lcy;&amp;yacy;&amp;yucy;&amp;tcy; &amp;kcy; &amp;acy;&amp;kcy;&amp;ucy;&amp;lcy;&amp;acy;&amp;mcy; &amp;vcy; &amp;dcy;&amp;ycy;&amp;rcy;&amp;yacy;&amp;vcy;&amp;ocy;&amp;jcy; &amp;lcy;&amp;ocy;&amp;dcy;&amp;kcy;&amp;iecy;. &amp;Ncy;&amp;ocy;&amp;vcy;&amp;ocy;&amp;scy;&amp;tcy;&amp;icy;. &amp;Tcy;&amp;ucy;&amp;rcy;&amp;acy;&amp;gcy;&amp;iecy;&amp;ncy;&amp;tcy;&amp;scy;&amp;tcy;&amp;vcy;&amp;ocy; &quot;&amp;Rcy;&amp;iecy;&amp;acy;&amp;lcy;&amp;Tcy;&amp;ucy;&amp;rcy;&quot;. &amp;Tcy;&amp;ucy;&amp;rcy;&amp;icy;&amp;scy;&amp;tcy;&amp;icy;&amp;chcy;&amp;iecy;&amp;scy;&amp;kcy;&amp;ocy;&amp;iecy; &amp;a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4071942"/>
            <a:ext cx="4648222" cy="25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amp;Lcy;&amp;ucy;&amp;chcy;&amp;shcy;&amp;icy;&amp;iecy; &amp;fcy;&amp;ocy;&amp;tcy;&amp;ocy;&amp;gcy;&amp;rcy;&amp;acy;&amp;fcy;&amp;icy;&amp;icy; WikiMedia - 2007 - &amp;vcy; &amp;bcy;&amp;lcy;&amp;ocy;&amp;gcy;&amp;iecy; Blogbaster.or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00240"/>
            <a:ext cx="435771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&amp;Scy;&amp;kcy;&amp;ucy;&amp;lcy;&amp;softcy;&amp;pcy;&amp;tcy;&amp;ucy;&amp;rcy;&amp;ycy; &amp;pcy;&amp;ocy;&amp;dcy; &amp;vcy;&amp;ocy;&amp;dcy;&amp;ocy;&amp;jcy; &amp;Dcy;&amp;zhcy;&amp;iecy;&amp;jcy;&amp;scy;&amp;ocy;&amp;ncy;&amp;acy; &amp;Tcy;&amp;iecy;&amp;jcy;&amp;lcy;&amp;ocy;&amp;rcy;&amp;acy; (Jason Taylor) - &amp;Gcy;&amp;ocy;&amp;rcy;&amp;ocy;&amp;dcy;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143116"/>
            <a:ext cx="2643206" cy="1760842"/>
          </a:xfrm>
          <a:prstGeom prst="rect">
            <a:avLst/>
          </a:prstGeom>
          <a:noFill/>
        </p:spPr>
      </p:pic>
      <p:pic>
        <p:nvPicPr>
          <p:cNvPr id="31748" name="Picture 4" descr="Kristine Dadzite Facebook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714884"/>
            <a:ext cx="2643206" cy="1819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800105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Сплит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— съёмка одновременно в двух средах, с использованием поверхности воды как части сюжета.</a:t>
            </a:r>
          </a:p>
          <a:p>
            <a:endParaRPr lang="ru-RU" dirty="0"/>
          </a:p>
        </p:txBody>
      </p:sp>
      <p:pic>
        <p:nvPicPr>
          <p:cNvPr id="40962" name="Picture 2" descr="&amp;Scy;&amp;tcy;&amp;ucy;&amp;dcy;&amp;icy;&amp;jcy;&amp;ncy;&amp;acy;&amp;yacy; &amp;scy;&amp;hardcy;&amp;iecy;&amp;mcy;&amp;kcy;&amp;acy;. 2-&amp;yacy; &amp;scy;&amp;tcy;&amp;ucy;&amp;pcy;&amp;iecy;&amp;ncy;&amp;softcy; - &amp;lcy;&amp;iecy;&amp;kcy;&amp;tscy;&amp;icy;&amp;yacy; &amp;vcy; &amp;Mcy;&amp;ocy;&amp;scy;&amp;kcy;&amp;vcy;&amp;iecy;, 11 &amp;fcy;&amp;iecy;&amp;vcy;&amp;rcy;&amp;acy;&amp;lcy;&amp;yacy; 2012, &amp;SHcy;&amp;kcy;&amp;ocy;&amp;lcy;&amp;acy; &amp;scy;&amp;ocy;&amp;vcy;&amp;rcy;&amp;iecy;&amp;mcy;&amp;iecy;&amp;ncy;&amp;ncy;&amp;ocy;&amp;jcy; &amp;fcy;&amp;ocy;&amp;tcy;&amp;ocy;&amp;gcy;&amp;rcy;&amp;acy;&amp;fcy;&amp;icy;&amp;icy; Photoplay - &amp;scy;&amp;ocy;&amp;bcy;&amp;ycy;&amp;tcy;&amp;icy;&amp;yacy; Look At M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000504"/>
            <a:ext cx="3857652" cy="2500330"/>
          </a:xfrm>
          <a:prstGeom prst="rect">
            <a:avLst/>
          </a:prstGeom>
          <a:noFill/>
        </p:spPr>
      </p:pic>
      <p:pic>
        <p:nvPicPr>
          <p:cNvPr id="40964" name="Picture 4" descr="&amp;pcy;&amp;rcy;&amp;icy;&amp;rcy;&amp;ocy;&amp;dcy;&amp;acy; &amp;Zcy;&amp;acy;&amp;pcy;&amp;icy;&amp;scy;&amp;icy; &amp;vcy; &amp;rcy;&amp;ucy;&amp;bcy;&amp;rcy;&amp;icy;&amp;kcy;&amp;iecy; &amp;pcy;&amp;rcy;&amp;icy;&amp;rcy;&amp;ocy;&amp;dcy;&amp;acy; &amp;Dcy;&amp;ncy;&amp;iecy;&amp;vcy;&amp;ncy;&amp;icy;&amp;kcy; ip1204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214422"/>
            <a:ext cx="3786214" cy="2571768"/>
          </a:xfrm>
          <a:prstGeom prst="rect">
            <a:avLst/>
          </a:prstGeom>
          <a:noFill/>
        </p:spPr>
      </p:pic>
      <p:pic>
        <p:nvPicPr>
          <p:cNvPr id="40968" name="Picture 8" descr="&amp;Fcy;&amp;ocy;&amp;tcy;&amp;ocy;&amp;gcy;&amp;rcy;&amp;acy;&amp;fcy; Alessandro Catuogno &quot; &amp;Lcy;&amp;iecy;&amp;ncy;&amp;tcy;&amp;acy; &amp;pcy;&amp;rcy;&amp;icy;&amp;kcy;&amp;ocy;&amp;lcy;&amp;ocy;&amp;vcy; &amp;Kcy;&amp;ocy;&amp;lcy;&amp;yacy;&amp;ncy;&amp;acy; - &amp;Zcy;&amp;acy;&amp;jcy;&amp;dcy;&amp;iocy;&amp;shcy;&amp;softcy; &amp;rcy;&amp;acy;&amp;zcy; &amp;icy; &amp;ocy;&amp;scy;&amp;tcy;&amp;acy;&amp;ncy;&amp;iecy;&amp;shcy;&amp;softcy;&amp;scy;&amp;yacy; &amp;ncy;&amp;acy;&amp;vcy;&amp;scy;&amp;iecy;&amp;gcy;&amp;dcy;&amp;a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000504"/>
            <a:ext cx="3964773" cy="2500330"/>
          </a:xfrm>
          <a:prstGeom prst="rect">
            <a:avLst/>
          </a:prstGeom>
          <a:noFill/>
        </p:spPr>
      </p:pic>
      <p:pic>
        <p:nvPicPr>
          <p:cNvPr id="40970" name="Picture 10" descr="&amp;Mcy;&amp;iecy;&amp;zhcy;&amp;dcy;&amp;ucy; &amp;dcy;&amp;vcy;&amp;ucy;&amp;khcy; &amp;mcy;&amp;icy;&amp;rcy;&amp;ocy;&amp;vcy;. &amp;Ocy;&amp;bcy;&amp;scy;&amp;ucy;&amp;zhcy;&amp;dcy;&amp;iecy;&amp;ncy;&amp;icy;&amp;iecy; &amp;ncy;&amp;acy; LiveInternet - &amp;Rcy;&amp;ocy;&amp;scy;&amp;scy;&amp;icy;&amp;jcy;&amp;scy;&amp;kcy;&amp;icy;&amp;jcy; &amp;Scy;&amp;iecy;…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3929090" cy="2590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2643182"/>
            <a:ext cx="76438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Фотоохота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(англ. </a:t>
            </a:r>
            <a:r>
              <a:rPr lang="ru-RU" sz="2000" i="1" dirty="0" err="1" smtClean="0">
                <a:solidFill>
                  <a:schemeClr val="bg2">
                    <a:lumMod val="25000"/>
                  </a:schemeClr>
                </a:solidFill>
              </a:rPr>
              <a:t>Wildlife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i="1" dirty="0" err="1" smtClean="0">
                <a:solidFill>
                  <a:schemeClr val="bg2">
                    <a:lumMod val="25000"/>
                  </a:schemeClr>
                </a:solidFill>
              </a:rPr>
              <a:t>Photography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) — вид фотографии, объектом съёмки в котором являются птицы, звери, насекомые и другие существа в естественных природных условиях.</a:t>
            </a:r>
          </a:p>
          <a:p>
            <a:endParaRPr lang="ru-RU" dirty="0"/>
          </a:p>
        </p:txBody>
      </p:sp>
      <p:pic>
        <p:nvPicPr>
          <p:cNvPr id="26626" name="Picture 2" descr="D4D.UCOZ.RU - &amp;SHcy;&amp;acy;&amp;bcy;&amp;lcy;&amp;ocy;&amp;ncy;&amp;ycy; &amp;dcy;&amp;lcy;&amp;yacy; ucoz &amp;Fcy;&amp;ocy;&amp;tcy;&amp;ocy;&amp;gcy;&amp;rcy;&amp;acy;&amp;fcy;&amp;icy;&amp;icy; &amp;zhcy;&amp;icy;&amp;vcy;&amp;ocy;&amp;tcy;&amp;ncy;&amp;ycy;&amp;khcy; - &amp;Fcy;&amp;ocy;&amp;tcy;&amp;ocy;&amp;acy;&amp;lcy;&amp;softcy;&amp;bcy;&amp;ocy;&amp;mcy;&amp;ycy; - www.GameDark.Ru - &amp;Ncy;&amp;ocy;&amp;vcy;&amp;ocy;&amp;iecy; &amp;pcy;&amp;ocy;&amp;kcy;&amp;ocy;&amp;lcy;&amp;iecy;&amp;ncy;&amp;icy;&amp;iecy; &amp;icy;&amp;gcy;&amp;rcy;&amp;ocy;&amp;vcy;&amp;ycy;&amp;khcy; &amp;pcy;&amp;ocy;&amp;rcy;&amp;tcy;&amp;acy;&amp;lcy;&amp;ocy;&amp;v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000504"/>
            <a:ext cx="3357586" cy="2505061"/>
          </a:xfrm>
          <a:prstGeom prst="rect">
            <a:avLst/>
          </a:prstGeom>
          <a:noFill/>
        </p:spPr>
      </p:pic>
      <p:pic>
        <p:nvPicPr>
          <p:cNvPr id="26628" name="Picture 4" descr="Suha Derbent &amp;icy; &amp;dcy;&amp;icy;&amp;kcy;&amp;icy;&amp;iecy; &amp;zcy;&amp;vcy;&amp;iecy;&amp;rcy;&amp;i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3214710" cy="2357454"/>
          </a:xfrm>
          <a:prstGeom prst="rect">
            <a:avLst/>
          </a:prstGeom>
          <a:noFill/>
        </p:spPr>
      </p:pic>
      <p:pic>
        <p:nvPicPr>
          <p:cNvPr id="26630" name="Picture 6" descr="Animals in Action - &amp;ZHcy;&amp;icy;&amp;vcy;&amp;ocy;&amp;tcy;&amp;ncy;&amp;ycy;&amp;iecy; &amp;vcy; &amp;dcy;&amp;vcy;&amp;icy;&amp;zhcy;&amp;iecy;&amp;ncy;&amp;icy;&amp;icy; &quot; ArtBash.ru - &amp;tcy;&amp;ocy;&amp;lcy;&amp;softcy;&amp;kcy;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4000504"/>
            <a:ext cx="4643470" cy="2500329"/>
          </a:xfrm>
          <a:prstGeom prst="rect">
            <a:avLst/>
          </a:prstGeom>
          <a:noFill/>
        </p:spPr>
      </p:pic>
      <p:pic>
        <p:nvPicPr>
          <p:cNvPr id="26632" name="Picture 8" descr="&amp;Dcy;&amp;ncy;&amp;iecy;&amp;vcy;&amp;ncy;&amp;icy;&amp;kcy; Nina_Filatowa : LiveInternet - &amp;Rcy;&amp;ocy;&amp;scy;&amp;scy;&amp;icy;&amp;jcy;&amp;scy;&amp;kcy;&amp;icy;&amp;jcy; &amp;Scy;&amp;iecy;&amp;rcy;&amp;vcy;&amp;icy;&amp;scy; &amp;Ocy;&amp;ncy;&amp;lcy;…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214290"/>
            <a:ext cx="3000396" cy="2357454"/>
          </a:xfrm>
          <a:prstGeom prst="rect">
            <a:avLst/>
          </a:prstGeom>
          <a:noFill/>
        </p:spPr>
      </p:pic>
      <p:pic>
        <p:nvPicPr>
          <p:cNvPr id="26634" name="Picture 10" descr="&amp;Pcy;&amp;tcy;&amp;icy;&amp;tscy;&amp;ycy; &amp;icy; &amp;ncy;&amp;acy;&amp;scy;&amp;iecy;&amp;kcy;&amp;ocy;&amp;mcy;&amp;ycy;&amp;iecy;. &amp;Kcy;&amp;acy;&amp;rcy;&amp;tcy;&amp;icy;&amp;ncy;&amp;kcy;&amp;icy;-&amp;zcy;&amp;acy;&amp;scy;&amp;tcy;&amp;acy;&amp;vcy;&amp;kcy;&amp;icy; &amp;dcy;&amp;lcy;&amp;yacy; Alcatel ONETOUCH 58…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714356"/>
            <a:ext cx="2143423" cy="1608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YAcy;&amp;rcy;&amp;kcy;&amp;icy;&amp;iecy; &amp;icy; &amp;kcy;&amp;rcy;&amp;acy;&amp;scy;&amp;icy;&amp;vcy;&amp;ycy;&amp;iecy; &amp;fcy;&amp;ocy;&amp;tcy;&amp;ocy;&amp;gcy;&amp;rcy;&amp;acy;&amp;fcy;&amp;icy;&amp;icy; &amp;tscy;&amp;vcy;&amp;iecy;&amp;tcy;&amp;ocy;&amp;vcy; &amp;ocy;&amp;tcy; &amp;fcy;&amp;ocy;&amp;tcy;&amp;ocy;&amp;gcy;&amp;rcy;&amp;acy;&amp;fcy;&amp;acy; &amp;pcy;&amp;ocy;&amp;dcy; &amp;ncy;&amp;icy;&amp;kcy;&amp;ocy;&amp;mcy; Oer-Wout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500306"/>
            <a:ext cx="3786214" cy="3857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42852"/>
            <a:ext cx="7858180" cy="2318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В более широком смысле,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фотография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— это искусство получения фотоснимков, где основной творческий процесс заключается в поиске и выборе композиции, освещения и момента (или моментов) фотоснимка.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Calibri" pitchFamily="34" charset="0"/>
            </a:endParaRPr>
          </a:p>
        </p:txBody>
      </p:sp>
      <p:pic>
        <p:nvPicPr>
          <p:cNvPr id="15365" name="Picture 5" descr="&amp;YAcy;&amp;rcy;&amp;kcy;&amp;icy;&amp;iecy; &amp;icy; &amp;kcy;&amp;rcy;&amp;acy;&amp;scy;&amp;icy;&amp;vcy;&amp;ycy;&amp;iecy; &amp;fcy;&amp;ocy;&amp;tcy;&amp;ocy;&amp;gcy;&amp;rcy;&amp;acy;&amp;fcy;&amp;icy;&amp;icy; &amp;tscy;&amp;vcy;&amp;iecy;&amp;tcy;&amp;ocy;&amp;vcy; &amp;ocy;&amp;tcy; &amp;fcy;&amp;ocy;&amp;tcy;&amp;ocy;&amp;gcy;&amp;rcy;&amp;acy;&amp;fcy;&amp;acy; &amp;pcy;&amp;ocy;&amp;dcy; &amp;ncy;&amp;icy;&amp;kcy;&amp;ocy;&amp;mcy; Oer-Wout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500306"/>
            <a:ext cx="385765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286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Сканография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— сканированные и в последующем обработанные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фоторедакторами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на компьютере изображения, занимающие промежуточное место между фотографией и иллюстрацией. Основная идея заключается в том, что предметы размещаются прямо на стеклянной панели сканера и сканируются точно так же, как и обычные документы или рисунки. Изображение, полученное путем сканирования, называется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сканограммой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5602" name="Picture 2" descr="&amp;Rcy;&amp;iecy;&amp;zcy;&amp;ucy;&amp;lcy;&amp;softcy;&amp;tcy;&amp;acy;&amp;tcy;&amp;ycy; &amp;pcy;&amp;ocy;&amp;icy;&amp;scy;&amp;kcy;&amp;acy; &amp;kcy;&amp;lcy;&amp;yucy;&amp;chcy;&amp;Fcy;&amp;ocy;&amp;tcy;&amp;ocy;&amp;bcy;&amp;acy;&amp;rcy;&amp;acy;&amp;khcy;&amp;ocy;&amp;lcy;&amp;kcy;&amp;acy;, &amp;fcy;&amp;ocy;&amp;tcy;&amp;ocy;&amp;tcy;&amp;iecy;&amp;khcy;&amp;ncy;&amp;icy;&amp;kcy;&amp;acy; &amp;icy; &amp;fcy;&amp;ocy;&amp;tcy;&amp;ocy;&amp;gcy;&amp;rcy;&amp;acy;&amp;fcy;&amp;icy;&amp;yacy;, &amp;fcy;&amp;ocy;&amp;tcy;&amp;ocy;&amp;ncy;&amp;ocy;&amp;vcy;&amp;ocy;&amp;scy;&amp;tcy;&amp;icy;, &amp;ocy;&amp;bcy;&amp;zcy;&amp;ocy;&amp;rcy;&amp;ycy; &amp;ecy;&amp;lcy;&amp;iecy;&amp;kcy;&amp;tcy;&amp;rcy;&amp;ocy;&amp;ncy;&amp;icy;&amp;kcy;&amp;icy;, &amp;dcy;&amp;icy;&amp;zcy;&amp;acy;&amp;jcy;&amp;ncy; &amp;Scy;&amp;tcy;&amp;rcy;&amp;acy;&amp;ncy;&amp;icy;&amp;tscy;&amp;acy; 6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500306"/>
            <a:ext cx="5000660" cy="4000528"/>
          </a:xfrm>
          <a:prstGeom prst="rect">
            <a:avLst/>
          </a:prstGeom>
          <a:noFill/>
        </p:spPr>
      </p:pic>
      <p:pic>
        <p:nvPicPr>
          <p:cNvPr id="4" name="Рисунок 3" descr="https://upload.wikimedia.org/wikipedia/commons/thumb/9/98/03-bryone-dioique.jpg/300px-03-bryone-dioiqu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500306"/>
            <a:ext cx="2857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786058"/>
            <a:ext cx="70723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Люминография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- изображение получается при движении фотокамеры.</a:t>
            </a:r>
          </a:p>
          <a:p>
            <a:endParaRPr lang="ru-RU" dirty="0"/>
          </a:p>
        </p:txBody>
      </p:sp>
      <p:pic>
        <p:nvPicPr>
          <p:cNvPr id="44034" name="Picture 2" descr="&amp;Vcy;&amp;lcy;&amp;acy;&amp;dcy;&amp;icy;&amp;mcy;&amp;icy;&amp;rcy; &amp;Mcy;&amp;icy;&amp;khcy;&amp;acy;&amp;jcy;&amp;lcy;&amp;ucy;&amp;tscy;&amp;acy;. &quot;&amp;Acy;&amp;ncy;&amp;tcy;&amp;icy;&amp;mcy;&amp;icy;&amp;rcy;&amp;ycy;&quot;. &amp;Lcy;&amp;yucy;&amp;mcy;&amp;icy;&amp;ncy;&amp;ocy;&amp;gcy;&amp;rcy;&amp;acy;&amp;fcy;&amp;icy;&amp;yacy;. &amp;Scy;&amp;Pcy;&amp;bcy; &amp;Mcy;&amp;ucy;&amp;zcy;&amp;iecy;&amp;jcy; &amp;icy;&amp;scy;&amp;tcy;&amp;ocy;&amp;rcy;&amp;icy;&amp;icy; &amp;pcy;&amp;rcy;&amp;ocy;&amp;fcy;&amp;iecy;&amp;scy;&amp;scy;&amp;icy;&amp;ocy;&amp;ncy;&amp;acy;&amp;lcy;&amp;softcy;&amp;ncy;&amp;ocy;&amp;gcy;&amp;ocy; &amp;ocy;&amp;bcy;&amp;rcy;&amp;acy;&amp;zcy;&amp;ocy;&amp;vcy;&amp;acy;&amp;ncy;&amp;icy;&amp;yacy;, 19.10.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85728"/>
            <a:ext cx="3714776" cy="2393723"/>
          </a:xfrm>
          <a:prstGeom prst="rect">
            <a:avLst/>
          </a:prstGeom>
          <a:noFill/>
        </p:spPr>
      </p:pic>
      <p:pic>
        <p:nvPicPr>
          <p:cNvPr id="44040" name="Picture 8" descr="&amp;Vcy;&amp;lcy;&amp;acy;&amp;dcy;&amp;icy;&amp;mcy;&amp;icy;&amp;rcy; &amp;Mcy;&amp;icy;&amp;khcy;&amp;acy;&amp;jcy;&amp;lcy;&amp;ucy;&amp;tscy;&amp;acy;. &quot;&amp;Acy;&amp;ncy;&amp;tcy;&amp;icy;&amp;mcy;&amp;icy;&amp;rcy;&amp;ycy;&quot;. &amp;Lcy;&amp;yucy;&amp;mcy;&amp;icy;&amp;ncy;&amp;ocy;&amp;gcy;&amp;rcy;&amp;acy;&amp;fcy;&amp;icy;&amp;yacy;. &amp;Scy;&amp;Pcy;&amp;bcy; &amp;Mcy;&amp;ucy;&amp;zcy;&amp;iecy;&amp;jcy; &amp;icy;&amp;scy;&amp;tcy;&amp;ocy;…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643314"/>
            <a:ext cx="3929090" cy="2857520"/>
          </a:xfrm>
          <a:prstGeom prst="rect">
            <a:avLst/>
          </a:prstGeom>
          <a:noFill/>
        </p:spPr>
      </p:pic>
      <p:pic>
        <p:nvPicPr>
          <p:cNvPr id="44042" name="Picture 10" descr="&amp;Bcy;&amp;iecy;&amp;zcy; &amp;zcy;&amp;acy;&amp;gcy;&amp;ocy;&amp;lcy;&amp;ocy;&amp;vcy;&amp;kcy;&amp;acy; 104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85728"/>
            <a:ext cx="3929090" cy="2386006"/>
          </a:xfrm>
          <a:prstGeom prst="rect">
            <a:avLst/>
          </a:prstGeom>
          <a:noFill/>
        </p:spPr>
      </p:pic>
      <p:pic>
        <p:nvPicPr>
          <p:cNvPr id="8" name="Picture 4" descr="&amp;Kcy;&amp;acy;&amp;rcy;&amp;tcy;&amp;icy;&amp;ncy;&amp;kcy;&amp;acy;, &amp;mcy;&amp;acy;&amp;shcy;&amp;icy;&amp;ncy;&amp;acy;, &amp;scy;&amp;kcy;&amp;ocy;&amp;rcy;&amp;ocy;&amp;scy;&amp;tcy;&amp;softcy;, &amp;ncy;&amp;ocy;&amp;chcy;&amp;ncy;&amp;ocy;&amp;jcy; &amp;gcy;&amp;ocy;&amp;rcy;&amp;ocy;&amp;dcy;, &amp;ocy;&amp;gcy;&amp;ncy;&amp;icy;, &amp;Kcy;&amp;rcy;&amp;acy;&amp;scy;&amp;icy;&amp;vcy;&amp;ycy;&amp;ie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643314"/>
            <a:ext cx="378621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215370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Спасибо за внимание!</a:t>
            </a:r>
            <a:endParaRPr lang="ru-RU" sz="5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5062" name="Picture 6" descr="&amp;Kcy;&amp;acy;&amp;rcy;&amp;tcy;&amp;icy;&amp;ncy;&amp;kcy;&amp;acy;, &amp;ocy;&amp;gcy;&amp;ncy;&amp;iecy;&amp;ncy;&amp;ncy;&amp;ycy;&amp;iecy; &amp;scy;&amp;iecy;&amp;rcy;&amp;dcy;&amp;tscy;&amp;acy;, &amp;scy;&amp;tcy;&amp;rcy;&amp;acy;&amp;scy;&amp;tcy;&amp;softcy;, &amp;scy;&amp;icy;&amp;mcy;&amp;vcy;&amp;ocy;&amp;lcy;, &amp;Lcy;&amp;yucy;&amp;bcy;&amp;ocy;&amp;vcy;&amp;soft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571612"/>
            <a:ext cx="6477045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357166"/>
            <a:ext cx="7858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XX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веке, когда техника фотографии достаточно усовершенствовалась, появились достаточно чувствительные фотографические материалы и удобные фотоаппараты, фотография превратилась из технического курьёза в один из типов изобразительного искусства, родственного живописи, но отличающегося от неё.</a:t>
            </a:r>
          </a:p>
          <a:p>
            <a:endParaRPr lang="ru-RU" sz="2000" dirty="0"/>
          </a:p>
        </p:txBody>
      </p:sp>
      <p:pic>
        <p:nvPicPr>
          <p:cNvPr id="14338" name="Picture 2" descr="&amp;YAcy;&amp;rcy;&amp;kcy;&amp;icy;&amp;iecy; &amp;icy; &amp;kcy;&amp;rcy;&amp;acy;&amp;scy;&amp;icy;&amp;vcy;&amp;ycy;&amp;iecy; &amp;fcy;&amp;ocy;&amp;tcy;&amp;ocy;&amp;gcy;&amp;rcy;&amp;acy;&amp;fcy;&amp;icy;&amp;icy; &amp;tscy;&amp;vcy;&amp;iecy;&amp;tcy;&amp;ocy;&amp;vcy; &amp;ocy;&amp;tcy; &amp;fcy;&amp;ocy;&amp;tcy;&amp;ocy;&amp;gcy;&amp;rcy;&amp;acy;&amp;fcy;&amp;acy; &amp;pcy;&amp;ocy;&amp;dcy; &amp;ncy;&amp;icy;&amp;kcy;&amp;ocy;&amp;mcy; Oer-Wout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714580"/>
            <a:ext cx="3714776" cy="3643338"/>
          </a:xfrm>
          <a:prstGeom prst="rect">
            <a:avLst/>
          </a:prstGeom>
          <a:noFill/>
        </p:spPr>
      </p:pic>
      <p:pic>
        <p:nvPicPr>
          <p:cNvPr id="14340" name="Picture 4" descr="&amp;YAcy;&amp;rcy;&amp;kcy;&amp;icy;&amp;iecy; &amp;icy; &amp;kcy;&amp;rcy;&amp;acy;&amp;scy;&amp;icy;&amp;vcy;&amp;ycy;&amp;iecy; &amp;fcy;&amp;ocy;&amp;tcy;&amp;ocy;&amp;gcy;&amp;rcy;&amp;acy;&amp;fcy;&amp;icy;&amp;icy; &amp;tscy;&amp;vcy;&amp;iecy;&amp;tcy;&amp;ocy;&amp;vcy; &amp;ocy;&amp;tcy; &amp;fcy;&amp;ocy;&amp;tcy;&amp;ocy;&amp;gcy;&amp;rcy;&amp;acy;&amp;fcy;&amp;acy; &amp;pcy;&amp;ocy;&amp;dcy; &amp;ncy;&amp;icy;&amp;kcy;&amp;ocy;&amp;mcy; Oer-Wout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714620"/>
            <a:ext cx="378621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42852"/>
            <a:ext cx="7286676" cy="2287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По сути своей, фотограф является художником, располагающим определёнными «красками» — фототехникой и фотоматериалами. Фотография заимствовала основное деление жанров из живописи: пейзаж, натюрморт и портрет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— стали первыми сложившимися жанрами на заре изобретения фотографии.</a:t>
            </a:r>
          </a:p>
          <a:p>
            <a:endParaRPr lang="ru-RU" dirty="0"/>
          </a:p>
        </p:txBody>
      </p:sp>
      <p:pic>
        <p:nvPicPr>
          <p:cNvPr id="21508" name="Picture 4" descr="&amp;Pcy;&amp;icy;&amp;tcy;&amp;iecy;&amp;rcy; &amp;Lcy;&amp;icy;&amp;kcy; - &amp;scy;&amp;acy;&amp;mcy;&amp;ycy;&amp;jcy; &amp;dcy;&amp;ocy;&amp;rcy;&amp;ocy;&amp;gcy;&amp;ocy;&amp;jcy; &amp;fcy;&amp;ocy;&amp;tcy;&amp;ocy;&amp;gcy;&amp;rcy;&amp;acy;&amp;fcy; &amp;vcy; &amp;mcy;&amp;icy;&amp;r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5929354" cy="2143140"/>
          </a:xfrm>
          <a:prstGeom prst="rect">
            <a:avLst/>
          </a:prstGeom>
          <a:noFill/>
        </p:spPr>
      </p:pic>
      <p:pic>
        <p:nvPicPr>
          <p:cNvPr id="21512" name="Picture 8" descr="&amp;Pcy;&amp;icy;&amp;tcy;&amp;iecy;&amp;rcy; &amp;Lcy;&amp;icy;&amp;kcy; - &amp;scy;&amp;acy;&amp;mcy;&amp;ycy;&amp;jcy; &amp;dcy;&amp;ocy;&amp;rcy;&amp;ocy;&amp;gcy;&amp;ocy;&amp;jcy; &amp;fcy;&amp;ocy;&amp;tcy;&amp;ocy;&amp;gcy;&amp;rcy;&amp;acy;&amp;fcy; &amp;vcy; &amp;mcy;&amp;icy;&amp;rcy;&amp;ie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500570"/>
            <a:ext cx="6095998" cy="212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1439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Чёрно-бе́лая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фотогра́фия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— исторически первый вид фотографии. Часто используется сокращение B/W  (англ. 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black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&amp; 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white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).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После появления цифровой фотографии, чёрно-белые снимки сохранили свою популярность. Чёрно-белая фотография позволяет зрителю сосредоточиться на формах и взаимоотношениях элементов изображения, не отвлекаясь на цвет объектов.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10 ноября — день чёрно-белой фотографии.</a:t>
            </a:r>
          </a:p>
          <a:p>
            <a:pPr algn="ctr"/>
            <a:r>
              <a:rPr lang="ru-RU" b="1" dirty="0" smtClean="0">
                <a:latin typeface="Calibri" pitchFamily="34" charset="0"/>
              </a:rPr>
              <a:t> </a:t>
            </a:r>
          </a:p>
          <a:p>
            <a:pPr algn="ctr"/>
            <a:r>
              <a:rPr lang="ru-RU" dirty="0" smtClean="0"/>
              <a:t> </a:t>
            </a:r>
          </a:p>
          <a:p>
            <a:pPr algn="ctr"/>
            <a:endParaRPr lang="ru-RU" dirty="0"/>
          </a:p>
        </p:txBody>
      </p:sp>
      <p:pic>
        <p:nvPicPr>
          <p:cNvPr id="20482" name="Picture 2" descr="http://sevelina.ru/images/uploads/ubpfattach/wpaper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333618"/>
            <a:ext cx="2928958" cy="1952639"/>
          </a:xfrm>
          <a:prstGeom prst="rect">
            <a:avLst/>
          </a:prstGeom>
          <a:noFill/>
        </p:spPr>
      </p:pic>
      <p:pic>
        <p:nvPicPr>
          <p:cNvPr id="20484" name="Picture 4" descr="http://img.nnov.org/data/myupload/4/440/4440479/animal--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500570"/>
            <a:ext cx="2966864" cy="2071702"/>
          </a:xfrm>
          <a:prstGeom prst="rect">
            <a:avLst/>
          </a:prstGeom>
          <a:noFill/>
        </p:spPr>
      </p:pic>
      <p:pic>
        <p:nvPicPr>
          <p:cNvPr id="20488" name="Picture 8" descr="http://hello-style.ru/upload/iblock/cde/28c7ef9522fe3400fca998ba4b8e5f2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3214686"/>
            <a:ext cx="2214578" cy="2857520"/>
          </a:xfrm>
          <a:prstGeom prst="rect">
            <a:avLst/>
          </a:prstGeom>
          <a:noFill/>
        </p:spPr>
      </p:pic>
      <p:pic>
        <p:nvPicPr>
          <p:cNvPr id="20492" name="Picture 12" descr="http://bigpicture.ru/wp-content/uploads/2012/11/Portraits-of-Zoo-Animals-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500570"/>
            <a:ext cx="2928958" cy="2071703"/>
          </a:xfrm>
          <a:prstGeom prst="rect">
            <a:avLst/>
          </a:prstGeom>
          <a:noFill/>
        </p:spPr>
      </p:pic>
      <p:pic>
        <p:nvPicPr>
          <p:cNvPr id="20494" name="Picture 14" descr="&amp;Kcy;&amp;acy;&amp;rcy;&amp;tcy;&amp;icy;&amp;ncy;&amp;kcy;&amp;icy; &amp;pcy;&amp;ocy; &amp;zcy;&amp;acy;&amp;pcy;&amp;rcy;&amp;ocy;&amp;scy;&amp;ucy; &amp;chcy;&amp;iecy;&amp;rcy;&amp;ncy;&amp;ocy;-&amp;bcy;&amp;iecy;&amp;lcy;&amp;ycy;&amp;iecy; &amp;fcy;&amp;ocy;&amp;tcy;&amp;ocy;&amp;gcy;&amp;rcy;&amp;acy;&amp;fcy;&amp;icy;&amp;i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2336194"/>
            <a:ext cx="3000396" cy="1978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rtlabirint.ru/wp-content/uploads/2012/07/%D0%A7%D0%B5%D1%80%D0%BD%D0%BE-%D0%B1%D0%B5%D0%BB%D1%8B%D0%B5-%D0%BF%D0%BE%D1%80%D1%82%D1%80%D0%B5%D1%82%D1%8B-%D0%94%D0%B6%D0%BE%D0%BD%D0%B0%D1%82%D0%B0%D0%BD%D0%B0-%D0%A0%D0%BE%D1%81%D1%81%D0%B5%D1%80%D0%B0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3116"/>
            <a:ext cx="4071966" cy="42290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214290"/>
            <a:ext cx="7429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Портр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ет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(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фр.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</a:t>
            </a:r>
            <a:r>
              <a:rPr lang="fr-FR" i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portrait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от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старофранц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. </a:t>
            </a:r>
            <a:r>
              <a:rPr lang="en-US" i="1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portraire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— «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воспроизводить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что-либо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черта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в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черту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устар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.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парсуна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—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от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лат.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</a:t>
            </a:r>
            <a:r>
              <a:rPr lang="la-Latn" i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persona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— «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личность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;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особа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») —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изображение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или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описание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какого-либо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человека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либо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группы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людей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,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существующих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или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существовавших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в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реальной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действительности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Calibri" pitchFamily="34" charset="0"/>
            </a:endParaRPr>
          </a:p>
        </p:txBody>
      </p:sp>
      <p:pic>
        <p:nvPicPr>
          <p:cNvPr id="19460" name="Picture 4" descr="1719 100 &amp;pcy;&amp;ocy;&amp;rcy;&amp;tcy;&amp;rcy;&amp;iecy;&amp;tcy;&amp;ncy;&amp;ycy;&amp;khcy; &amp;fcy;&amp;ocy;&amp;tcy;&amp;ocy;&amp;gcy;&amp;rcy;&amp;acy;&amp;fcy;&amp;icy;&amp;jcy;, &amp;kcy;&amp;ocy;&amp;tcy;&amp;ocy;&amp;rcy;&amp;ycy;&amp;iecy; &amp;scy;&amp;tcy;&amp;ocy;&amp;icy;&amp;tcy; &amp;ucy;&amp;vcy;&amp;icy;&amp;dcy;&amp;iecy;&amp;tcy;&amp;softcy; (&amp;chcy;&amp;acy;&amp;scy;&amp;tcy;&amp;softcy; 1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143380"/>
            <a:ext cx="3571900" cy="2357454"/>
          </a:xfrm>
          <a:prstGeom prst="rect">
            <a:avLst/>
          </a:prstGeom>
          <a:noFill/>
        </p:spPr>
      </p:pic>
      <p:pic>
        <p:nvPicPr>
          <p:cNvPr id="19462" name="Picture 6" descr="1138 100 &amp;pcy;&amp;ocy;&amp;rcy;&amp;tcy;&amp;rcy;&amp;iecy;&amp;tcy;&amp;ncy;&amp;ycy;&amp;khcy; &amp;fcy;&amp;ocy;&amp;tcy;&amp;ocy;&amp;gcy;&amp;rcy;&amp;acy;&amp;fcy;&amp;icy;&amp;jcy;, &amp;kcy;&amp;ocy;&amp;tcy;&amp;ocy;&amp;rcy;&amp;ycy;&amp;iecy; &amp;scy;&amp;tcy;&amp;ocy;&amp;icy;&amp;tcy; &amp;ucy;&amp;vcy;&amp;icy;&amp;dcy;&amp;iecy;&amp;tcy;&amp;softcy; (&amp;chcy;&amp;acy;&amp;scy;&amp;tcy;&amp;softcy; 1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857364"/>
            <a:ext cx="3000396" cy="1985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571744"/>
            <a:ext cx="82868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Пейзаж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(фр.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</a:t>
            </a:r>
            <a:r>
              <a:rPr lang="fr-FR" sz="2000" i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Paysage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, от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pays 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— страна, местность)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 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— жанр изобразительного искусства (а также отдельные произведения этого жанра), в котором основным предметом изображения является первозданная, либо в той или иной степени преображённая человеком природа.</a:t>
            </a:r>
          </a:p>
          <a:p>
            <a:endParaRPr lang="ru-RU" dirty="0"/>
          </a:p>
        </p:txBody>
      </p:sp>
      <p:pic>
        <p:nvPicPr>
          <p:cNvPr id="18434" name="Picture 2" descr="&amp;Kcy;&amp;acy;&amp;rcy;&amp;tcy;&amp;icy;&amp;ncy;&amp;kcy;&amp;acy;, &amp;Scy;&amp;kcy;&amp;acy;&amp;zcy;&amp;ocy;&amp;chcy;&amp;ncy;&amp;acy;&amp;yacy; &amp;dcy;&amp;ocy;&amp;lcy;&amp;icy;&amp;ncy;&amp;acy; - &amp;kcy;&amp;acy;&amp;rcy;&amp;tcy;&amp;icy;&amp;ncy;&amp;kcy;&amp;icy; - &amp;fcy;&amp;ocy;&amp;ncy; &amp;dcy;&amp;lcy;&amp;yacy; &amp;rcy;&amp;acy;&amp;bcy;&amp;ocy;&amp;chcy;&amp;iecy;&amp;gcy;&amp;ocy; &amp;scy;&amp;tcy;&amp;ocy;&amp;lcy;&amp;acy;, &amp;ocy;&amp;bcy;&amp;ocy;&amp;icy; &amp;gcy;&amp;ocy;&amp;rcy;&amp;y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3929090" cy="2375314"/>
          </a:xfrm>
          <a:prstGeom prst="rect">
            <a:avLst/>
          </a:prstGeom>
          <a:noFill/>
        </p:spPr>
      </p:pic>
      <p:pic>
        <p:nvPicPr>
          <p:cNvPr id="18440" name="Picture 8" descr="&amp;shcy;&amp;icy;&amp;rcy;&amp;ocy;&amp;kcy;&amp;ocy;&amp;fcy;&amp;ocy;&amp;rcy;&amp;mcy;&amp;acy;&amp;tcy;&amp;ncy;&amp;ycy;&amp;iecy; &amp;ocy;&amp;bcy;&amp;ocy;&amp;icy; &amp;dcy;&amp;lcy;&amp;yacy; &amp;rcy;&amp;acy;&amp;bcy;&amp;ocy;&amp;chcy;&amp;iecy;&amp;gcy;&amp;ocy; &amp;scy;&amp;tcy;&amp;ocy;&amp;lcy;&amp;acy; &amp;pcy;&amp;rcy;&amp;icy;&amp;rcy;&amp;ocy;&amp;dcy;&amp;acy; 122385 1920x108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214818"/>
            <a:ext cx="3866615" cy="2376471"/>
          </a:xfrm>
          <a:prstGeom prst="rect">
            <a:avLst/>
          </a:prstGeom>
          <a:noFill/>
        </p:spPr>
      </p:pic>
      <p:pic>
        <p:nvPicPr>
          <p:cNvPr id="18442" name="Picture 10" descr="GrA (&amp;Mcy;&amp;ocy;&amp;scy;&amp;kcy;&amp;vcy;&amp;acy;) comember. DaruDa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3857652" cy="2286016"/>
          </a:xfrm>
          <a:prstGeom prst="rect">
            <a:avLst/>
          </a:prstGeom>
          <a:noFill/>
        </p:spPr>
      </p:pic>
      <p:pic>
        <p:nvPicPr>
          <p:cNvPr id="18444" name="Picture 12" descr="&amp;Scy;&amp;kcy;&amp;acy;&amp;chcy;&amp;acy;&amp;tcy;&amp;softcy; &amp;ocy;&amp;bcy;&amp;ocy;&amp;icy; &amp;icy; &amp;fcy;&amp;ocy;&amp;tcy;&amp;ocy; &amp;Ocy;&amp;scy;&amp;iecy;&amp;ncy;&amp;ncy;&amp;icy;&amp;jcy; HDR &amp;pcy;&amp;iecy;&amp;jcy;&amp;zcy;&amp;acy;&amp;zhcy; &amp;vcy; &amp;rcy;&amp;acy;&amp;zcy;&amp;rcy;&amp;iecy;&amp;shcy;&amp;iecy;&amp;ncy;&amp;icy;&amp;icy; 1024x1024 &amp;pcy;&amp;icy;&amp;kcy;&amp;scy;&amp;iecy;&amp;lcy;&amp;iecy;&amp;jcy; &amp;ncy;&amp;acy; &amp;rcy;&amp;acy;&amp;bcy;&amp;ocy;&amp;chcy;&amp;icy;&amp;jcy; &amp;scy;&amp;tcy;&amp;ocy;&amp;l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290"/>
            <a:ext cx="3929090" cy="2290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000372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Натюрморт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(фр.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fr-FR" i="1" dirty="0" smtClean="0">
                <a:solidFill>
                  <a:schemeClr val="bg2">
                    <a:lumMod val="25000"/>
                  </a:schemeClr>
                </a:solidFill>
              </a:rPr>
              <a:t>nature morte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— «мёртвая природа»)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— изображение неодушевлённых предметов.</a:t>
            </a:r>
            <a:endParaRPr lang="ru-RU" dirty="0"/>
          </a:p>
        </p:txBody>
      </p:sp>
      <p:pic>
        <p:nvPicPr>
          <p:cNvPr id="24578" name="Picture 2" descr="&amp;Fcy;&amp;ocy;&amp;tcy;&amp;ocy; - &amp;Lcy;&amp;iecy;&amp;ncy;&amp;tcy;&amp;acy;, &amp;fcy;&amp;ocy;&amp;tcy;&amp;ocy;, &amp;fcy;&amp;ocy;&amp;tcy;&amp;ocy; &amp;dcy;&amp;iecy;&amp;vcy;&amp;ucy;&amp;shcy;&amp;iecy;&amp;kcy;, &amp;fcy;&amp;ocy;&amp;tcy;&amp;ocy; &amp;gcy;&amp;ocy;&amp;lcy;&amp;ycy;&amp;khcy;, &amp;bcy;&amp;iecy;&amp;scy;&amp;pcy;&amp;lcy;&amp;acy;&amp;tcy;&amp;ncy;&amp;ocy; &amp;fcy;&amp;ocy;&amp;tcy;&amp;ocy;, &amp;kcy;&amp;rcy;&amp;acy;&amp;scy;&amp;icy;&amp;vcy;&amp;ycy;&amp;iecy; &amp;fcy;&amp;ocy;&amp;tcy;&amp;ocy;, &amp;scy;&amp;kcy;&amp;acy;&amp;chcy;&amp;acy;&amp;tcy;&amp;softcy; &amp;fcy;&amp;ocy;&amp;tcy;&amp;ocy;, &amp;fcy;&amp;ocy;&amp;tcy;&amp;ocy;&amp;gcy;&amp;rcy;&amp;acy;&amp;fcy;&amp;icy;&amp;icy; - &amp;Scy;&amp;tcy;&amp;rcy;&amp;acy;&amp;ncy;&amp;icy;&amp;tscy;&amp;acy; 1237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3929090" cy="2571768"/>
          </a:xfrm>
          <a:prstGeom prst="rect">
            <a:avLst/>
          </a:prstGeom>
          <a:noFill/>
        </p:spPr>
      </p:pic>
      <p:pic>
        <p:nvPicPr>
          <p:cNvPr id="24582" name="Picture 6" descr="still life, table, composition, fruits, art photo, iron cup, pot, &amp;khcy;&amp;ucy;&amp;dcy;&amp;ocy;&amp;zhcy;&amp;iecy;&amp;scy;&amp;tcy;&amp;vcy;&amp;iecy;&amp;ncy;&amp;ncy;&amp;acy;&amp;yacy; &amp;fcy;&amp;ocy;&amp;tcy;&amp;ocy;&amp;gcy;&amp;rcy;&amp;acy;&amp;fcy;&amp;icy;&amp;yacy;, &amp;kcy;&amp;ocy;&amp;mcy;&amp;pcy;&amp;ocy;&amp;zcy;&amp;icy;&amp;tscy;&amp;icy;&amp;yacy;, &amp;ncy;&amp;acy;&amp;tcy;&amp;yucy;&amp;rcy;&amp;mcy;&amp;ocy;&amp;rcy;&amp;tcy;, &amp;scy;&amp;tcy;&amp;ocy;&amp;lcy;, &amp;fcy;&amp;rcy;&amp;ucy;&amp;kcy;&amp;tcy;&amp;y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3929090" cy="2788940"/>
          </a:xfrm>
          <a:prstGeom prst="rect">
            <a:avLst/>
          </a:prstGeom>
          <a:noFill/>
        </p:spPr>
      </p:pic>
      <p:pic>
        <p:nvPicPr>
          <p:cNvPr id="24586" name="Picture 10" descr="&amp;Tcy;&amp;acy;&amp;tcy;&amp;softcy;&amp;yacy;&amp;ncy;&amp;acy; &amp;Bcy;&amp;ucy;&amp;tcy;&amp;vcy;&amp;icy;&amp;ncy;&amp;acy;.&amp;Fcy;&amp;ocy;&amp;tcy;&amp;ocy;&amp;ncy;&amp;acy;&amp;tcy;&amp;yucy;&amp;rcy;&amp;mcy;&amp;ocy;&amp;rcy;&amp;tcy;&amp;ycy; - &amp;Vcy;&amp;icy;&amp;dcy; &amp;icy;&amp;zcy; &amp;ocy;&amp;kcy;&amp;ncy;&amp;a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85728"/>
            <a:ext cx="3857652" cy="2643206"/>
          </a:xfrm>
          <a:prstGeom prst="rect">
            <a:avLst/>
          </a:prstGeom>
          <a:noFill/>
        </p:spPr>
      </p:pic>
      <p:pic>
        <p:nvPicPr>
          <p:cNvPr id="24590" name="Picture 14" descr="&amp;ncy;&amp;acy;&amp;tcy;&amp;yucy;&amp;rcy;&amp;mcy;&amp;ocy;&amp;rcy;&amp;tcy; - &amp;ecy;&amp;tcy;&amp;ocy; &amp;kcy;&amp;rcy;&amp;acy;&amp;scy;&amp;icy;&amp;vcy;&amp;o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714752"/>
            <a:ext cx="3857605" cy="2786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329</TotalTime>
  <Words>245</Words>
  <Application>Microsoft Office PowerPoint</Application>
  <PresentationFormat>Экран (4:3)</PresentationFormat>
  <Paragraphs>40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История</cp:lastModifiedBy>
  <cp:revision>34</cp:revision>
  <dcterms:created xsi:type="dcterms:W3CDTF">2015-02-19T17:04:17Z</dcterms:created>
  <dcterms:modified xsi:type="dcterms:W3CDTF">2015-03-02T08:40:27Z</dcterms:modified>
</cp:coreProperties>
</file>