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256" r:id="rId2"/>
    <p:sldId id="257" r:id="rId3"/>
    <p:sldId id="288" r:id="rId4"/>
    <p:sldId id="289" r:id="rId5"/>
    <p:sldId id="290" r:id="rId6"/>
    <p:sldId id="266" r:id="rId7"/>
    <p:sldId id="260" r:id="rId8"/>
    <p:sldId id="259" r:id="rId9"/>
    <p:sldId id="284" r:id="rId10"/>
    <p:sldId id="264" r:id="rId11"/>
    <p:sldId id="267" r:id="rId12"/>
    <p:sldId id="282" r:id="rId13"/>
    <p:sldId id="286" r:id="rId14"/>
    <p:sldId id="287" r:id="rId15"/>
    <p:sldId id="285" r:id="rId16"/>
    <p:sldId id="268" r:id="rId17"/>
    <p:sldId id="275" r:id="rId18"/>
    <p:sldId id="279" r:id="rId19"/>
    <p:sldId id="278" r:id="rId20"/>
    <p:sldId id="277" r:id="rId21"/>
    <p:sldId id="281" r:id="rId22"/>
    <p:sldId id="280" r:id="rId23"/>
    <p:sldId id="276" r:id="rId24"/>
    <p:sldId id="271" r:id="rId25"/>
    <p:sldId id="272" r:id="rId26"/>
    <p:sldId id="273" r:id="rId27"/>
    <p:sldId id="274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0A2310-71F1-4290-91E0-9F50E8F25886}" type="doc">
      <dgm:prSet loTypeId="urn:microsoft.com/office/officeart/2005/8/layout/venn2" loCatId="relationship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3E5212D3-3758-4DCF-919E-CCF83BAA2C3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Конструирование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841F96-3D9A-42EE-B242-9C8CC9A9E946}" type="parTrans" cxnId="{DAF613AE-D260-4418-AFDF-39EF4B43ABDC}">
      <dgm:prSet/>
      <dgm:spPr/>
      <dgm:t>
        <a:bodyPr/>
        <a:lstStyle/>
        <a:p>
          <a:endParaRPr lang="ru-RU"/>
        </a:p>
      </dgm:t>
    </dgm:pt>
    <dgm:pt modelId="{C8C273CA-A406-469F-AF9B-96E28906C6FB}" type="sibTrans" cxnId="{DAF613AE-D260-4418-AFDF-39EF4B43ABDC}">
      <dgm:prSet/>
      <dgm:spPr/>
      <dgm:t>
        <a:bodyPr/>
        <a:lstStyle/>
        <a:p>
          <a:endParaRPr lang="ru-RU"/>
        </a:p>
      </dgm:t>
    </dgm:pt>
    <dgm:pt modelId="{A48136D6-9B73-495E-A98C-D7C2A9AE498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Проектирование</a:t>
          </a:r>
          <a:r>
            <a:rPr lang="ru-RU" sz="1600" dirty="0" smtClean="0"/>
            <a:t> </a:t>
          </a:r>
          <a:endParaRPr lang="ru-RU" sz="1600" dirty="0"/>
        </a:p>
      </dgm:t>
    </dgm:pt>
    <dgm:pt modelId="{C196E972-BDD4-4B73-A7BF-894FFBE9BF0E}" type="parTrans" cxnId="{52993153-56AD-4B36-BF51-9F341750FAE1}">
      <dgm:prSet/>
      <dgm:spPr/>
      <dgm:t>
        <a:bodyPr/>
        <a:lstStyle/>
        <a:p>
          <a:endParaRPr lang="ru-RU"/>
        </a:p>
      </dgm:t>
    </dgm:pt>
    <dgm:pt modelId="{02FAB3C0-F782-442E-936C-96B5957F5E3A}" type="sibTrans" cxnId="{52993153-56AD-4B36-BF51-9F341750FAE1}">
      <dgm:prSet/>
      <dgm:spPr/>
      <dgm:t>
        <a:bodyPr/>
        <a:lstStyle/>
        <a:p>
          <a:endParaRPr lang="ru-RU"/>
        </a:p>
      </dgm:t>
    </dgm:pt>
    <dgm:pt modelId="{202A6F1D-5F44-4481-AB30-302366CC2F9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Моделирование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6543F2-4E03-49D3-B8AF-F5E270E923A7}" type="parTrans" cxnId="{29639F5F-2F52-4733-8FB4-A7253414A653}">
      <dgm:prSet/>
      <dgm:spPr/>
      <dgm:t>
        <a:bodyPr/>
        <a:lstStyle/>
        <a:p>
          <a:endParaRPr lang="ru-RU"/>
        </a:p>
      </dgm:t>
    </dgm:pt>
    <dgm:pt modelId="{5F4692A2-04D2-4C9A-B425-879A04A389AE}" type="sibTrans" cxnId="{29639F5F-2F52-4733-8FB4-A7253414A653}">
      <dgm:prSet/>
      <dgm:spPr/>
      <dgm:t>
        <a:bodyPr/>
        <a:lstStyle/>
        <a:p>
          <a:endParaRPr lang="ru-RU"/>
        </a:p>
      </dgm:t>
    </dgm:pt>
    <dgm:pt modelId="{1FBE4A98-7E89-4CA7-9B70-8905A75F3BCE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Подготовка</a:t>
          </a:r>
        </a:p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к</a:t>
          </a:r>
        </a:p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уроку</a:t>
          </a:r>
        </a:p>
      </dgm:t>
    </dgm:pt>
    <dgm:pt modelId="{0E88C2CF-9669-4DC8-B54D-782D99CF1A76}" type="parTrans" cxnId="{C081E101-E18F-4AD1-A9AD-1FAD17D9029E}">
      <dgm:prSet/>
      <dgm:spPr/>
      <dgm:t>
        <a:bodyPr/>
        <a:lstStyle/>
        <a:p>
          <a:endParaRPr lang="ru-RU"/>
        </a:p>
      </dgm:t>
    </dgm:pt>
    <dgm:pt modelId="{4B3FD7B7-A524-4A53-A1BE-9499610BA05D}" type="sibTrans" cxnId="{C081E101-E18F-4AD1-A9AD-1FAD17D9029E}">
      <dgm:prSet/>
      <dgm:spPr/>
      <dgm:t>
        <a:bodyPr/>
        <a:lstStyle/>
        <a:p>
          <a:endParaRPr lang="ru-RU"/>
        </a:p>
      </dgm:t>
    </dgm:pt>
    <dgm:pt modelId="{C7358866-E88A-43FC-A3CD-C27F28E939DA}" type="pres">
      <dgm:prSet presAssocID="{FC0A2310-71F1-4290-91E0-9F50E8F25886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EF27AA-0C27-4F6C-944E-21689F158EBD}" type="pres">
      <dgm:prSet presAssocID="{FC0A2310-71F1-4290-91E0-9F50E8F25886}" presName="comp1" presStyleCnt="0"/>
      <dgm:spPr/>
      <dgm:t>
        <a:bodyPr/>
        <a:lstStyle/>
        <a:p>
          <a:endParaRPr lang="ru-RU"/>
        </a:p>
      </dgm:t>
    </dgm:pt>
    <dgm:pt modelId="{82631CFC-C74F-4A94-8195-DF852C4EA314}" type="pres">
      <dgm:prSet presAssocID="{FC0A2310-71F1-4290-91E0-9F50E8F25886}" presName="circle1" presStyleLbl="node1" presStyleIdx="0" presStyleCnt="4" custScaleX="147383" custScaleY="88372" custLinFactNeighborX="-5642" custLinFactNeighborY="8871"/>
      <dgm:spPr/>
      <dgm:t>
        <a:bodyPr/>
        <a:lstStyle/>
        <a:p>
          <a:endParaRPr lang="ru-RU"/>
        </a:p>
      </dgm:t>
    </dgm:pt>
    <dgm:pt modelId="{DDDEE0C0-3545-4148-BFD9-8B5161DDD952}" type="pres">
      <dgm:prSet presAssocID="{FC0A2310-71F1-4290-91E0-9F50E8F25886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31B792-913B-41CA-A0C3-4A4ABF1AF9F4}" type="pres">
      <dgm:prSet presAssocID="{FC0A2310-71F1-4290-91E0-9F50E8F25886}" presName="comp2" presStyleCnt="0"/>
      <dgm:spPr/>
      <dgm:t>
        <a:bodyPr/>
        <a:lstStyle/>
        <a:p>
          <a:endParaRPr lang="ru-RU"/>
        </a:p>
      </dgm:t>
    </dgm:pt>
    <dgm:pt modelId="{0BD58130-8E74-43B6-928E-98978FE7C8D9}" type="pres">
      <dgm:prSet presAssocID="{FC0A2310-71F1-4290-91E0-9F50E8F25886}" presName="circle2" presStyleLbl="node1" presStyleIdx="1" presStyleCnt="4" custScaleX="159884" custScaleY="83322" custLinFactNeighborX="-752" custLinFactNeighborY="18091"/>
      <dgm:spPr/>
      <dgm:t>
        <a:bodyPr/>
        <a:lstStyle/>
        <a:p>
          <a:endParaRPr lang="ru-RU"/>
        </a:p>
      </dgm:t>
    </dgm:pt>
    <dgm:pt modelId="{32CF07CE-81EA-49BD-8485-453A23B3C4B9}" type="pres">
      <dgm:prSet presAssocID="{FC0A2310-71F1-4290-91E0-9F50E8F25886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98A2EB-5635-41FC-BDDB-3F8821818C1D}" type="pres">
      <dgm:prSet presAssocID="{FC0A2310-71F1-4290-91E0-9F50E8F25886}" presName="comp3" presStyleCnt="0"/>
      <dgm:spPr/>
      <dgm:t>
        <a:bodyPr/>
        <a:lstStyle/>
        <a:p>
          <a:endParaRPr lang="ru-RU"/>
        </a:p>
      </dgm:t>
    </dgm:pt>
    <dgm:pt modelId="{89474801-13C1-419D-BC8F-15CFD59E7812}" type="pres">
      <dgm:prSet presAssocID="{FC0A2310-71F1-4290-91E0-9F50E8F25886}" presName="circle3" presStyleLbl="node1" presStyleIdx="2" presStyleCnt="4" custScaleX="170543" custScaleY="76562" custLinFactNeighborX="1588" custLinFactNeighborY="11035"/>
      <dgm:spPr/>
      <dgm:t>
        <a:bodyPr/>
        <a:lstStyle/>
        <a:p>
          <a:endParaRPr lang="ru-RU"/>
        </a:p>
      </dgm:t>
    </dgm:pt>
    <dgm:pt modelId="{2B08E403-4724-473F-9803-3E29B9C49C04}" type="pres">
      <dgm:prSet presAssocID="{FC0A2310-71F1-4290-91E0-9F50E8F25886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3033DD-CE37-49E1-A8E8-67411F2CF9B6}" type="pres">
      <dgm:prSet presAssocID="{FC0A2310-71F1-4290-91E0-9F50E8F25886}" presName="comp4" presStyleCnt="0"/>
      <dgm:spPr/>
      <dgm:t>
        <a:bodyPr/>
        <a:lstStyle/>
        <a:p>
          <a:endParaRPr lang="ru-RU"/>
        </a:p>
      </dgm:t>
    </dgm:pt>
    <dgm:pt modelId="{46F9023B-C9B5-44EA-A84E-5CA233FC0F68}" type="pres">
      <dgm:prSet presAssocID="{FC0A2310-71F1-4290-91E0-9F50E8F25886}" presName="circle4" presStyleLbl="node1" presStyleIdx="3" presStyleCnt="4" custScaleX="127907" custScaleY="71044" custLinFactNeighborX="1881" custLinFactNeighborY="13794"/>
      <dgm:spPr/>
      <dgm:t>
        <a:bodyPr/>
        <a:lstStyle/>
        <a:p>
          <a:endParaRPr lang="ru-RU"/>
        </a:p>
      </dgm:t>
    </dgm:pt>
    <dgm:pt modelId="{66815E95-C0C0-4D51-AE16-31D96EAA1C37}" type="pres">
      <dgm:prSet presAssocID="{FC0A2310-71F1-4290-91E0-9F50E8F25886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993153-56AD-4B36-BF51-9F341750FAE1}" srcId="{FC0A2310-71F1-4290-91E0-9F50E8F25886}" destId="{A48136D6-9B73-495E-A98C-D7C2A9AE4988}" srcOrd="1" destOrd="0" parTransId="{C196E972-BDD4-4B73-A7BF-894FFBE9BF0E}" sibTransId="{02FAB3C0-F782-442E-936C-96B5957F5E3A}"/>
    <dgm:cxn modelId="{5EB6F2BD-9EC5-4FB6-BE7C-A43383A3603D}" type="presOf" srcId="{1FBE4A98-7E89-4CA7-9B70-8905A75F3BCE}" destId="{66815E95-C0C0-4D51-AE16-31D96EAA1C37}" srcOrd="1" destOrd="0" presId="urn:microsoft.com/office/officeart/2005/8/layout/venn2"/>
    <dgm:cxn modelId="{C081E101-E18F-4AD1-A9AD-1FAD17D9029E}" srcId="{FC0A2310-71F1-4290-91E0-9F50E8F25886}" destId="{1FBE4A98-7E89-4CA7-9B70-8905A75F3BCE}" srcOrd="3" destOrd="0" parTransId="{0E88C2CF-9669-4DC8-B54D-782D99CF1A76}" sibTransId="{4B3FD7B7-A524-4A53-A1BE-9499610BA05D}"/>
    <dgm:cxn modelId="{51E1E227-BA95-4D1F-95BD-5AEB3F28AEE2}" type="presOf" srcId="{202A6F1D-5F44-4481-AB30-302366CC2F95}" destId="{2B08E403-4724-473F-9803-3E29B9C49C04}" srcOrd="1" destOrd="0" presId="urn:microsoft.com/office/officeart/2005/8/layout/venn2"/>
    <dgm:cxn modelId="{29639F5F-2F52-4733-8FB4-A7253414A653}" srcId="{FC0A2310-71F1-4290-91E0-9F50E8F25886}" destId="{202A6F1D-5F44-4481-AB30-302366CC2F95}" srcOrd="2" destOrd="0" parTransId="{EB6543F2-4E03-49D3-B8AF-F5E270E923A7}" sibTransId="{5F4692A2-04D2-4C9A-B425-879A04A389AE}"/>
    <dgm:cxn modelId="{EBD49233-54A7-405D-9CC9-E06F8A10932D}" type="presOf" srcId="{202A6F1D-5F44-4481-AB30-302366CC2F95}" destId="{89474801-13C1-419D-BC8F-15CFD59E7812}" srcOrd="0" destOrd="0" presId="urn:microsoft.com/office/officeart/2005/8/layout/venn2"/>
    <dgm:cxn modelId="{E572EC45-70BF-48E4-B472-CDDA2A5BB6CA}" type="presOf" srcId="{A48136D6-9B73-495E-A98C-D7C2A9AE4988}" destId="{0BD58130-8E74-43B6-928E-98978FE7C8D9}" srcOrd="0" destOrd="0" presId="urn:microsoft.com/office/officeart/2005/8/layout/venn2"/>
    <dgm:cxn modelId="{98356C9F-8455-4C81-B709-83A60FE12412}" type="presOf" srcId="{1FBE4A98-7E89-4CA7-9B70-8905A75F3BCE}" destId="{46F9023B-C9B5-44EA-A84E-5CA233FC0F68}" srcOrd="0" destOrd="0" presId="urn:microsoft.com/office/officeart/2005/8/layout/venn2"/>
    <dgm:cxn modelId="{53497D9F-E22A-4FB8-A9AA-A3EFCD61F615}" type="presOf" srcId="{3E5212D3-3758-4DCF-919E-CCF83BAA2C33}" destId="{82631CFC-C74F-4A94-8195-DF852C4EA314}" srcOrd="0" destOrd="0" presId="urn:microsoft.com/office/officeart/2005/8/layout/venn2"/>
    <dgm:cxn modelId="{2192E9CF-7061-4B8A-AF75-249A03D056A2}" type="presOf" srcId="{FC0A2310-71F1-4290-91E0-9F50E8F25886}" destId="{C7358866-E88A-43FC-A3CD-C27F28E939DA}" srcOrd="0" destOrd="0" presId="urn:microsoft.com/office/officeart/2005/8/layout/venn2"/>
    <dgm:cxn modelId="{D256AF15-56DC-4A77-8910-2487037D11C9}" type="presOf" srcId="{3E5212D3-3758-4DCF-919E-CCF83BAA2C33}" destId="{DDDEE0C0-3545-4148-BFD9-8B5161DDD952}" srcOrd="1" destOrd="0" presId="urn:microsoft.com/office/officeart/2005/8/layout/venn2"/>
    <dgm:cxn modelId="{DAF613AE-D260-4418-AFDF-39EF4B43ABDC}" srcId="{FC0A2310-71F1-4290-91E0-9F50E8F25886}" destId="{3E5212D3-3758-4DCF-919E-CCF83BAA2C33}" srcOrd="0" destOrd="0" parTransId="{C0841F96-3D9A-42EE-B242-9C8CC9A9E946}" sibTransId="{C8C273CA-A406-469F-AF9B-96E28906C6FB}"/>
    <dgm:cxn modelId="{809F0E72-52B2-4605-8122-CCBF5A2DE678}" type="presOf" srcId="{A48136D6-9B73-495E-A98C-D7C2A9AE4988}" destId="{32CF07CE-81EA-49BD-8485-453A23B3C4B9}" srcOrd="1" destOrd="0" presId="urn:microsoft.com/office/officeart/2005/8/layout/venn2"/>
    <dgm:cxn modelId="{61F62D20-D1B5-4416-B9F8-299D192DD806}" type="presParOf" srcId="{C7358866-E88A-43FC-A3CD-C27F28E939DA}" destId="{C5EF27AA-0C27-4F6C-944E-21689F158EBD}" srcOrd="0" destOrd="0" presId="urn:microsoft.com/office/officeart/2005/8/layout/venn2"/>
    <dgm:cxn modelId="{4B89B149-33AE-433A-A409-075F443B7B05}" type="presParOf" srcId="{C5EF27AA-0C27-4F6C-944E-21689F158EBD}" destId="{82631CFC-C74F-4A94-8195-DF852C4EA314}" srcOrd="0" destOrd="0" presId="urn:microsoft.com/office/officeart/2005/8/layout/venn2"/>
    <dgm:cxn modelId="{8C8CE48B-3DD5-4376-9957-A6CABD7E128F}" type="presParOf" srcId="{C5EF27AA-0C27-4F6C-944E-21689F158EBD}" destId="{DDDEE0C0-3545-4148-BFD9-8B5161DDD952}" srcOrd="1" destOrd="0" presId="urn:microsoft.com/office/officeart/2005/8/layout/venn2"/>
    <dgm:cxn modelId="{008A88F3-BB6C-46EC-8337-8683EFA48A04}" type="presParOf" srcId="{C7358866-E88A-43FC-A3CD-C27F28E939DA}" destId="{5831B792-913B-41CA-A0C3-4A4ABF1AF9F4}" srcOrd="1" destOrd="0" presId="urn:microsoft.com/office/officeart/2005/8/layout/venn2"/>
    <dgm:cxn modelId="{A38769CE-E39D-4A6D-967A-3E6B1FBC3792}" type="presParOf" srcId="{5831B792-913B-41CA-A0C3-4A4ABF1AF9F4}" destId="{0BD58130-8E74-43B6-928E-98978FE7C8D9}" srcOrd="0" destOrd="0" presId="urn:microsoft.com/office/officeart/2005/8/layout/venn2"/>
    <dgm:cxn modelId="{EE1DBD12-5998-426A-BA61-A739C4AD9E29}" type="presParOf" srcId="{5831B792-913B-41CA-A0C3-4A4ABF1AF9F4}" destId="{32CF07CE-81EA-49BD-8485-453A23B3C4B9}" srcOrd="1" destOrd="0" presId="urn:microsoft.com/office/officeart/2005/8/layout/venn2"/>
    <dgm:cxn modelId="{506209CB-5CCE-4BAC-830F-454C2A6646E9}" type="presParOf" srcId="{C7358866-E88A-43FC-A3CD-C27F28E939DA}" destId="{4998A2EB-5635-41FC-BDDB-3F8821818C1D}" srcOrd="2" destOrd="0" presId="urn:microsoft.com/office/officeart/2005/8/layout/venn2"/>
    <dgm:cxn modelId="{E8AB0C99-B56F-4F29-BA5F-178FDB6F13AD}" type="presParOf" srcId="{4998A2EB-5635-41FC-BDDB-3F8821818C1D}" destId="{89474801-13C1-419D-BC8F-15CFD59E7812}" srcOrd="0" destOrd="0" presId="urn:microsoft.com/office/officeart/2005/8/layout/venn2"/>
    <dgm:cxn modelId="{1F9B0992-0A1C-4F5A-9045-7B256713D837}" type="presParOf" srcId="{4998A2EB-5635-41FC-BDDB-3F8821818C1D}" destId="{2B08E403-4724-473F-9803-3E29B9C49C04}" srcOrd="1" destOrd="0" presId="urn:microsoft.com/office/officeart/2005/8/layout/venn2"/>
    <dgm:cxn modelId="{35D4D753-5D50-47F7-8972-B1F09973B3B7}" type="presParOf" srcId="{C7358866-E88A-43FC-A3CD-C27F28E939DA}" destId="{373033DD-CE37-49E1-A8E8-67411F2CF9B6}" srcOrd="3" destOrd="0" presId="urn:microsoft.com/office/officeart/2005/8/layout/venn2"/>
    <dgm:cxn modelId="{A50E4D09-BAAB-47D0-AC89-63E7E1F0AC4E}" type="presParOf" srcId="{373033DD-CE37-49E1-A8E8-67411F2CF9B6}" destId="{46F9023B-C9B5-44EA-A84E-5CA233FC0F68}" srcOrd="0" destOrd="0" presId="urn:microsoft.com/office/officeart/2005/8/layout/venn2"/>
    <dgm:cxn modelId="{E8555BAD-A03A-4A97-A139-CC0A49D79E8C}" type="presParOf" srcId="{373033DD-CE37-49E1-A8E8-67411F2CF9B6}" destId="{66815E95-C0C0-4D51-AE16-31D96EAA1C37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631CFC-C74F-4A94-8195-DF852C4EA314}">
      <dsp:nvSpPr>
        <dsp:cNvPr id="0" name=""/>
        <dsp:cNvSpPr/>
      </dsp:nvSpPr>
      <dsp:spPr>
        <a:xfrm>
          <a:off x="-898025" y="820562"/>
          <a:ext cx="10400499" cy="6236221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Конструирование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48234" y="1132373"/>
        <a:ext cx="2907979" cy="935433"/>
      </dsp:txXfrm>
    </dsp:sp>
    <dsp:sp modelId="{0BD58130-8E74-43B6-928E-98978FE7C8D9}">
      <dsp:nvSpPr>
        <dsp:cNvPr id="0" name=""/>
        <dsp:cNvSpPr/>
      </dsp:nvSpPr>
      <dsp:spPr>
        <a:xfrm>
          <a:off x="-210843" y="2352901"/>
          <a:ext cx="9026134" cy="4703882"/>
        </a:xfrm>
        <a:prstGeom prst="ellipse">
          <a:avLst/>
        </a:prstGeom>
        <a:solidFill>
          <a:schemeClr val="accent2">
            <a:shade val="80000"/>
            <a:hueOff val="-11957"/>
            <a:satOff val="-1341"/>
            <a:lumOff val="856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Проектирование</a:t>
          </a:r>
          <a:r>
            <a:rPr lang="ru-RU" sz="1600" kern="1200" dirty="0" smtClean="0"/>
            <a:t> </a:t>
          </a:r>
          <a:endParaRPr lang="ru-RU" sz="1600" kern="1200" dirty="0"/>
        </a:p>
      </dsp:txBody>
      <dsp:txXfrm>
        <a:off x="2724906" y="2635134"/>
        <a:ext cx="3154634" cy="846698"/>
      </dsp:txXfrm>
    </dsp:sp>
    <dsp:sp modelId="{89474801-13C1-419D-BC8F-15CFD59E7812}">
      <dsp:nvSpPr>
        <dsp:cNvPr id="0" name=""/>
        <dsp:cNvSpPr/>
      </dsp:nvSpPr>
      <dsp:spPr>
        <a:xfrm>
          <a:off x="759005" y="3785329"/>
          <a:ext cx="7220910" cy="3241688"/>
        </a:xfrm>
        <a:prstGeom prst="ellipse">
          <a:avLst/>
        </a:prstGeom>
        <a:solidFill>
          <a:schemeClr val="accent2">
            <a:shade val="80000"/>
            <a:hueOff val="-23915"/>
            <a:satOff val="-2683"/>
            <a:lumOff val="1712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Моделирование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86988" y="4028456"/>
        <a:ext cx="3364944" cy="729380"/>
      </dsp:txXfrm>
    </dsp:sp>
    <dsp:sp modelId="{46F9023B-C9B5-44EA-A84E-5CA233FC0F68}">
      <dsp:nvSpPr>
        <dsp:cNvPr id="0" name=""/>
        <dsp:cNvSpPr/>
      </dsp:nvSpPr>
      <dsp:spPr>
        <a:xfrm>
          <a:off x="2550095" y="5031303"/>
          <a:ext cx="3610448" cy="2005368"/>
        </a:xfrm>
        <a:prstGeom prst="ellipse">
          <a:avLst/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Подготовка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к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уроку</a:t>
          </a:r>
        </a:p>
      </dsp:txBody>
      <dsp:txXfrm>
        <a:off x="3078833" y="5532645"/>
        <a:ext cx="2552972" cy="10026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94FEA-752A-4AAE-85AB-84DEC385DD64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45636-7A3A-4A57-95AB-832852E7F5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0201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E577B1B-5223-4CF4-8D6E-52635062A018}" type="slidenum">
              <a:rPr lang="ru-RU" sz="1200">
                <a:latin typeface="Calibri" pitchFamily="34" charset="0"/>
              </a:rPr>
              <a:pPr algn="r"/>
              <a:t>10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45636-7A3A-4A57-95AB-832852E7F5A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45636-7A3A-4A57-95AB-832852E7F5A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45636-7A3A-4A57-95AB-832852E7F5A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45636-7A3A-4A57-95AB-832852E7F5A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45636-7A3A-4A57-95AB-832852E7F5A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45636-7A3A-4A57-95AB-832852E7F5A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45636-7A3A-4A57-95AB-832852E7F5A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45636-7A3A-4A57-95AB-832852E7F5A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45636-7A3A-4A57-95AB-832852E7F5A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2A3BB-6F45-4A5F-AA01-7ED5A68F086C}" type="datetimeFigureOut">
              <a:rPr lang="ru-RU"/>
              <a:pPr>
                <a:defRPr/>
              </a:pPr>
              <a:t>03.03.2015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AFA39-2564-4BAB-B0C4-2085A11BA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ransition spd="med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bookcube.ru/uploads/taginator/Feb-2013/kak-napisat-plan-raboty-na-fevral-tema-zima-po-fg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613603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 descr="http://www.bookin.org.ru/book/28093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15341">
            <a:off x="634179" y="5093723"/>
            <a:ext cx="1028550" cy="1365896"/>
          </a:xfrm>
          <a:prstGeom prst="rect">
            <a:avLst/>
          </a:prstGeom>
          <a:noFill/>
        </p:spPr>
      </p:pic>
      <p:pic>
        <p:nvPicPr>
          <p:cNvPr id="17412" name="Picture 4" descr="http://www.char.ru/books/6720435_Obuchenie_gramote_1_klass_Pourochnye_razrabotki_Tehnologicheskie_karty_urokov_FG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869160"/>
            <a:ext cx="1248106" cy="1607494"/>
          </a:xfrm>
          <a:prstGeom prst="rect">
            <a:avLst/>
          </a:prstGeom>
          <a:noFill/>
        </p:spPr>
      </p:pic>
      <p:pic>
        <p:nvPicPr>
          <p:cNvPr id="17414" name="Picture 6" descr="http://www.pedkniga.ru/upload/myshop_loaded/2d4/1285137_thumb_1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35959">
            <a:off x="3066153" y="5167247"/>
            <a:ext cx="936104" cy="124033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907704" y="836712"/>
            <a:ext cx="7056784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Технологическая карта урока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068960"/>
            <a:ext cx="7304856" cy="187220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             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«Если мы будем учить сегодня так, </a:t>
            </a: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как мы учили  вчера, </a:t>
            </a: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мы украдём у  детей  завтра»   </a:t>
            </a:r>
            <a:endPara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</a:t>
            </a: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sz="2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630932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Трунина</a:t>
            </a:r>
            <a:r>
              <a:rPr lang="ru-RU" dirty="0" smtClean="0"/>
              <a:t> М.В.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611560" y="404664"/>
            <a:ext cx="8208590" cy="864096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 algn="ctr" defTabSz="449263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900" b="1" dirty="0">
              <a:solidFill>
                <a:srgbClr val="0070C0"/>
              </a:solidFill>
              <a:cs typeface="Lucida Sans Unicode" pitchFamily="34" charset="0"/>
            </a:endParaRPr>
          </a:p>
          <a:p>
            <a:pPr algn="ctr" defTabSz="449263"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defTabSz="449263"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Характеристика технологической карты</a:t>
            </a:r>
          </a:p>
          <a:p>
            <a:pPr algn="ctr" defTabSz="449263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900" b="1" dirty="0">
                <a:solidFill>
                  <a:srgbClr val="0070C0"/>
                </a:solidFill>
                <a:latin typeface="Calibri" pitchFamily="34" charset="0"/>
                <a:cs typeface="Lucida Sans Unicode" pitchFamily="34" charset="0"/>
              </a:rPr>
              <a:t/>
            </a:r>
            <a:br>
              <a:rPr lang="ru-RU" sz="2900" b="1" dirty="0">
                <a:solidFill>
                  <a:srgbClr val="0070C0"/>
                </a:solidFill>
                <a:latin typeface="Calibri" pitchFamily="34" charset="0"/>
                <a:cs typeface="Lucida Sans Unicode" pitchFamily="34" charset="0"/>
              </a:rPr>
            </a:br>
            <a:endParaRPr lang="ru-RU" sz="2900" b="1" dirty="0">
              <a:solidFill>
                <a:srgbClr val="0070C0"/>
              </a:solidFill>
              <a:latin typeface="Calibri" pitchFamily="34" charset="0"/>
              <a:cs typeface="Lucida Sans Unicode" pitchFamily="34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9511" y="1484313"/>
            <a:ext cx="8784977" cy="4824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buNone/>
            </a:pPr>
            <a:r>
              <a:rPr lang="ru-RU" sz="2800" dirty="0" smtClean="0"/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Сущностной характеристикой технологической карты становится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представление образовательного процесса на уровне технологии – на уровне проектирования и конструирования, включая описание действий учителя и учащихся (действий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целеполагания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, организации, контроля и регулирования). </a:t>
            </a:r>
          </a:p>
          <a:p>
            <a:pPr>
              <a:buNone/>
            </a:pP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технологической карте урока должны быть определены пути достижения трех групп результатов образования: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личностных,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предметных)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39725" indent="-339725" defTabSz="449263">
              <a:lnSpc>
                <a:spcPct val="90000"/>
              </a:lnSpc>
              <a:spcBef>
                <a:spcPts val="8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ru-RU" sz="320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4" name="Picture 4" descr="http://www.dealextreme.com/images/5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660232" y="4005064"/>
            <a:ext cx="2808312" cy="321655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1484784"/>
            <a:ext cx="8136904" cy="396044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Структурную форму технологической карты каждый учитель выбирает сам, исходя из своих педагогических предпочтений.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76672"/>
            <a:ext cx="4391843" cy="43145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/>
              <a:t>Вариант 1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484784"/>
          <a:ext cx="8352926" cy="3744417"/>
        </p:xfrm>
        <a:graphic>
          <a:graphicData uri="http://schemas.openxmlformats.org/drawingml/2006/table">
            <a:tbl>
              <a:tblPr/>
              <a:tblGrid>
                <a:gridCol w="1193868"/>
                <a:gridCol w="1193868"/>
                <a:gridCol w="1193038"/>
                <a:gridCol w="1193038"/>
                <a:gridCol w="1193038"/>
                <a:gridCol w="1193038"/>
                <a:gridCol w="1193038"/>
              </a:tblGrid>
              <a:tr h="312035">
                <a:tc rowSpan="3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учителя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обучающихся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Познавательная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Коммуникативная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Регулятивная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601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2035">
                <a:tc gridSpan="7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1-й этап урока «Постановка цели и задачи урока»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2035">
                <a:tc gridSpan="7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2-й этап урока «Актуализация знаний»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2035">
                <a:tc gridSpan="7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. 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476672"/>
            <a:ext cx="4391843" cy="43145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/>
              <a:t>Вариант 2</a:t>
            </a: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340768"/>
          <a:ext cx="8352930" cy="2213748"/>
        </p:xfrm>
        <a:graphic>
          <a:graphicData uri="http://schemas.openxmlformats.org/drawingml/2006/table">
            <a:tbl>
              <a:tblPr/>
              <a:tblGrid>
                <a:gridCol w="720081"/>
                <a:gridCol w="1440160"/>
                <a:gridCol w="1440160"/>
                <a:gridCol w="1512168"/>
                <a:gridCol w="1512168"/>
                <a:gridCol w="1728193"/>
              </a:tblGrid>
              <a:tr h="18974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Этап урока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Деятельность учителя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Деятельность ученика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Используемые методы, приемы, формы, средства обучения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Формируемые УУД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Результат взаимодействия (сотрудничества)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62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719" marR="6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2" name="Picture 4" descr="Блог учителя информатики: Ноябрь 2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645024"/>
            <a:ext cx="4320480" cy="287750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476672"/>
            <a:ext cx="4391843" cy="43145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/>
              <a:t>Вариант 3</a:t>
            </a:r>
            <a:endParaRPr lang="ru-RU" sz="28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3568" y="1700808"/>
          <a:ext cx="7920882" cy="2565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0147"/>
                <a:gridCol w="1320147"/>
                <a:gridCol w="1320147"/>
                <a:gridCol w="1320147"/>
                <a:gridCol w="1320147"/>
                <a:gridCol w="1320147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Технология проведения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учеников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учителя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Задания для учащихся</a:t>
                      </a:r>
                    </a:p>
                    <a:p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Планируемые результаты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предметные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УУД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fontAlgn="base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Этап (время)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Цели: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 descr="Создание презентаций видео Новичку все для бизнеса в интерне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149080"/>
            <a:ext cx="2400581" cy="301749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539552" y="1628800"/>
            <a:ext cx="8064500" cy="3023741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Учебный предмет: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Класс: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3Г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Знакомство с понятием «сложные слова»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 урока: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Урок открытия новых знаний.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76672"/>
            <a:ext cx="8208590" cy="864096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 algn="ctr" defTabSz="449263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900" b="1" dirty="0">
              <a:solidFill>
                <a:srgbClr val="0070C0"/>
              </a:solidFill>
              <a:cs typeface="Lucida Sans Unicode" pitchFamily="34" charset="0"/>
            </a:endParaRPr>
          </a:p>
          <a:p>
            <a:pPr algn="ctr" defTabSz="449263"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Технологическая карта урока</a:t>
            </a:r>
            <a:endParaRPr lang="ru-RU" sz="3200" dirty="0" smtClean="0">
              <a:solidFill>
                <a:schemeClr val="tx1"/>
              </a:solidFill>
            </a:endParaRPr>
          </a:p>
          <a:p>
            <a:pPr algn="ctr" defTabSz="449263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900" b="1" dirty="0">
                <a:solidFill>
                  <a:srgbClr val="0070C0"/>
                </a:solidFill>
                <a:latin typeface="Calibri" pitchFamily="34" charset="0"/>
                <a:cs typeface="Lucida Sans Unicode" pitchFamily="34" charset="0"/>
              </a:rPr>
              <a:t/>
            </a:r>
            <a:br>
              <a:rPr lang="ru-RU" sz="2900" b="1" dirty="0">
                <a:solidFill>
                  <a:srgbClr val="0070C0"/>
                </a:solidFill>
                <a:latin typeface="Calibri" pitchFamily="34" charset="0"/>
                <a:cs typeface="Lucida Sans Unicode" pitchFamily="34" charset="0"/>
              </a:rPr>
            </a:br>
            <a:endParaRPr lang="ru-RU" sz="2900" b="1" dirty="0">
              <a:solidFill>
                <a:srgbClr val="0070C0"/>
              </a:solidFill>
              <a:latin typeface="Calibri" pitchFamily="34" charset="0"/>
              <a:cs typeface="Lucida Sans Unicode" pitchFamily="34" charset="0"/>
            </a:endParaRPr>
          </a:p>
        </p:txBody>
      </p:sp>
      <p:pic>
        <p:nvPicPr>
          <p:cNvPr id="3074" name="Picture 2" descr="Презентации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3356992"/>
            <a:ext cx="3171825" cy="3324226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1052736"/>
          <a:ext cx="8352926" cy="4704553"/>
        </p:xfrm>
        <a:graphic>
          <a:graphicData uri="http://schemas.openxmlformats.org/drawingml/2006/table">
            <a:tbl>
              <a:tblPr/>
              <a:tblGrid>
                <a:gridCol w="1193868"/>
                <a:gridCol w="1193868"/>
                <a:gridCol w="1193038"/>
                <a:gridCol w="1193038"/>
                <a:gridCol w="1193038"/>
                <a:gridCol w="1193038"/>
                <a:gridCol w="1193038"/>
              </a:tblGrid>
              <a:tr h="312035">
                <a:tc rowSpan="3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учителя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обучающихся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Познавательная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Коммуникативная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Регулятивная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601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2035">
                <a:tc gridSpan="7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1-й этап урока  «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</a:rPr>
                        <a:t>Организационный момент. Мотивация учебной деятельности</a:t>
                      </a: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1.Организует класс, проверяет посадку за партой.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2.Даёт позитивный  настрой на урок.</a:t>
                      </a:r>
                      <a:endParaRPr lang="ru-RU" sz="1400" dirty="0">
                        <a:solidFill>
                          <a:srgbClr val="373737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Учебно-познавательный интерес к данному уроку, создание ситуации успеха и доверия.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Улыбаются и прикасаются ладошками друг к другу.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Управление поведением партнёра, готовность строить отношения с другими людьми.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Вспоминают правила поведения, настраиваются на урок.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Самооценка готовности к уроку, эмоционально-психологический настрой.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908720"/>
          <a:ext cx="8352926" cy="5200619"/>
        </p:xfrm>
        <a:graphic>
          <a:graphicData uri="http://schemas.openxmlformats.org/drawingml/2006/table">
            <a:tbl>
              <a:tblPr/>
              <a:tblGrid>
                <a:gridCol w="1193868"/>
                <a:gridCol w="1193868"/>
                <a:gridCol w="1193038"/>
                <a:gridCol w="1193038"/>
                <a:gridCol w="1193038"/>
                <a:gridCol w="1193038"/>
                <a:gridCol w="1193038"/>
              </a:tblGrid>
              <a:tr h="312035">
                <a:tc rowSpan="3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учителя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обучающихся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Познавательная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Коммуникативная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Регулятивная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01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2035">
                <a:tc gridSpan="7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2-й </a:t>
                      </a: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урока </a:t>
                      </a: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Актуализация изученного</a:t>
                      </a: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r>
                        <a:rPr lang="ru-RU" sz="1800" b="1" dirty="0" smtClean="0">
                          <a:latin typeface="Times New Roman"/>
                          <a:ea typeface="Calibri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1.Организует работу над изученными орфограммами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2.Актуализирует знания, необходимые для понимания новой темы.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2.Организует работу в парах.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3.Организует словарную работу.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 Слушают орфографическую сказку, вспоминают орфограммы.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Давать полную характеристику изученным орфограммам и находить их в тексте.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Взаимодействуют с учителем во время опроса, осуществляемого во фронтальном режиме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Умение слушать собеседника, быть готовым корректировать ответ и исправлять свою ошибку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Умение сотрудничать.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Сверяют свою работу с доской, оценивают работу на доске.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Работать по плану, сверяя свои действия с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целью, вырабатывать критерии оценки.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908720"/>
          <a:ext cx="8352926" cy="4984595"/>
        </p:xfrm>
        <a:graphic>
          <a:graphicData uri="http://schemas.openxmlformats.org/drawingml/2006/table">
            <a:tbl>
              <a:tblPr/>
              <a:tblGrid>
                <a:gridCol w="1193868"/>
                <a:gridCol w="1193868"/>
                <a:gridCol w="1193038"/>
                <a:gridCol w="1193038"/>
                <a:gridCol w="1193038"/>
                <a:gridCol w="1193038"/>
                <a:gridCol w="1193038"/>
              </a:tblGrid>
              <a:tr h="312035">
                <a:tc rowSpan="3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учителя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обучающихся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Познавательная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Коммуникативная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Регулятивная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41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2035">
                <a:tc gridSpan="7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3-й </a:t>
                      </a: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урока </a:t>
                      </a: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Постановка проблемного вопроса</a:t>
                      </a: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6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1.Создаёт проблемную ситуацию, подводит к формулированию проблемного вопроса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Записывают слово 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мухоловка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. Выделяют корень.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Формулировать учебную проблему, строить рассуждения, доказывать свою точку зрения.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Весь класс во фронтальном режиме слушают высказывания обучающихся.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Умение вступать в диалог, высказывать и обосновывать свою точку зрения.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Оценивают точность ответов.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Уметь слушать в соответствии с целевой установкой, дополнять, уточнять высказывания.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Планировать учебные задачи.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764704"/>
          <a:ext cx="8424936" cy="5849471"/>
        </p:xfrm>
        <a:graphic>
          <a:graphicData uri="http://schemas.openxmlformats.org/drawingml/2006/table">
            <a:tbl>
              <a:tblPr/>
              <a:tblGrid>
                <a:gridCol w="1193868"/>
                <a:gridCol w="1193868"/>
                <a:gridCol w="1193038"/>
                <a:gridCol w="1193038"/>
                <a:gridCol w="1193038"/>
                <a:gridCol w="1193038"/>
                <a:gridCol w="1265048"/>
              </a:tblGrid>
              <a:tr h="312035">
                <a:tc rowSpan="3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учителя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обучающихся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Познавательная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Коммуникативная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Регулятивная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20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2035">
                <a:tc gridSpan="7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4-й </a:t>
                      </a: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урока </a:t>
                      </a: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</a:rPr>
                        <a:t>Поиск решения (открытие нового знания)</a:t>
                      </a: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1.Организует работу над  лексическим  значением слова.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2.Просит выделить корни в словах, из которых</a:t>
                      </a: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сложилось</a:t>
                      </a: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это слово.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3.Подводит детей к открытию нового знания - как называются слова, состоящие из двух корней.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4.Просит прочитать определение и сравнить свой ответ с авторской формулировкой.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1.Записывают на доске: </a:t>
                      </a:r>
                      <a:r>
                        <a:rPr lang="ru-RU" sz="1100" b="1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мухоловка - ловит мух, выделяют корни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2.Выдвигают гипотезы.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3.Читают правило, решают проблему, открывают новые знания.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Перерабатывать информацию, строить рассуждения.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Выслушивают ответы обучающихся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Оформлять свои мысли, строить речевое высказывание.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 Участвовать в открытии новых знаний о составе слова.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Контролируют правильность ответов, исправляют, дополняют, уточняют.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Составлять план решения учебной проблемы.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764704"/>
            <a:ext cx="8568952" cy="310854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Задача системы образования сегодня состоит не в передаче объёма знаний, а в том, чтобы научить ребят учиться.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Основная цель ФГОС – всестороннее развитие личности ребёнка на основе универсальных учебных действий.</a:t>
            </a:r>
          </a:p>
        </p:txBody>
      </p:sp>
      <p:pic>
        <p:nvPicPr>
          <p:cNvPr id="37890" name="Picture 2" descr="Обои hq Друг лев 1024 x 768 на рабочий стол, high quality об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4533" y="4077072"/>
            <a:ext cx="4119467" cy="257466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620688"/>
          <a:ext cx="8352926" cy="5475325"/>
        </p:xfrm>
        <a:graphic>
          <a:graphicData uri="http://schemas.openxmlformats.org/drawingml/2006/table">
            <a:tbl>
              <a:tblPr/>
              <a:tblGrid>
                <a:gridCol w="1193868"/>
                <a:gridCol w="1193868"/>
                <a:gridCol w="1193038"/>
                <a:gridCol w="1193038"/>
                <a:gridCol w="1193038"/>
                <a:gridCol w="1193038"/>
                <a:gridCol w="1193038"/>
              </a:tblGrid>
              <a:tr h="312035">
                <a:tc rowSpan="3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учителя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обучающихся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Познавательная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Коммуникативная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Регулятивная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41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2035">
                <a:tc gridSpan="7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5-й </a:t>
                      </a: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урока </a:t>
                      </a: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</a:rPr>
                        <a:t>Формулирование темы (работа с определением)</a:t>
                      </a: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1.Помогает сформулировать тему урока.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2.Организует работу над определением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3.Просит привести свои примеры сложных слов.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Приводят примеры, выделяют корни, объясняют значение слов, подбирают однокоренные.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Извлекают новую информацию.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Работают во фронтальном режиме.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Приходить к общему решению в совместной деятельности.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Оценивают правильность ответов.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Работать по плану, сверяя свои действия с целью.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1196752"/>
          <a:ext cx="8352926" cy="4908779"/>
        </p:xfrm>
        <a:graphic>
          <a:graphicData uri="http://schemas.openxmlformats.org/drawingml/2006/table">
            <a:tbl>
              <a:tblPr/>
              <a:tblGrid>
                <a:gridCol w="1193868"/>
                <a:gridCol w="1193868"/>
                <a:gridCol w="1193038"/>
                <a:gridCol w="1193038"/>
                <a:gridCol w="1193038"/>
                <a:gridCol w="1193038"/>
                <a:gridCol w="1193038"/>
              </a:tblGrid>
              <a:tr h="312035">
                <a:tc rowSpan="3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учителя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обучающихся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Познавательная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Коммуникативная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Регулятивная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80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2035">
                <a:tc gridSpan="7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6-й </a:t>
                      </a: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урока </a:t>
                      </a: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</a:rPr>
                        <a:t>Развитие умения по  применению нового знания</a:t>
                      </a: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1. Организует работу над новым материалом по учебнику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2.Организует работу на определение места сложных слов в ряду однокоренных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3.Организует </a:t>
                      </a: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групповую</a:t>
                      </a: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 работу по закреплению материала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Самостоятельно выполняют зад-я.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Определяют лексическое значение сложных слов, дают толкование, выделяют корни.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Перерабатывать полученную информацию и извлекать новую.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Находить сложные слова.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Работа в группах.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Умение сотрудничать, договариваться и приходить к общему решению.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Осознание ценности совместной деятельности.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Самоконтроль и взаимоконтроль выполнения задания в группах.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Работать по плану, определять степень успешности своей работы и работы других.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980728"/>
          <a:ext cx="8640958" cy="4632553"/>
        </p:xfrm>
        <a:graphic>
          <a:graphicData uri="http://schemas.openxmlformats.org/drawingml/2006/table">
            <a:tbl>
              <a:tblPr/>
              <a:tblGrid>
                <a:gridCol w="1173320"/>
                <a:gridCol w="1245328"/>
                <a:gridCol w="1244462"/>
                <a:gridCol w="1244462"/>
                <a:gridCol w="1244462"/>
                <a:gridCol w="1244462"/>
                <a:gridCol w="1244462"/>
              </a:tblGrid>
              <a:tr h="312035">
                <a:tc rowSpan="3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</a:t>
                      </a: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учителя2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обучающихся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Познавательная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Коммуникативная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Регулятивная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41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2035">
                <a:tc gridSpan="7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7-й </a:t>
                      </a: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урока </a:t>
                      </a: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</a:rPr>
                        <a:t>Подведение итогов работы. Рефлексия.</a:t>
                      </a:r>
                      <a:r>
                        <a:rPr lang="ru-RU" sz="14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»</a:t>
                      </a:r>
                      <a:r>
                        <a:rPr lang="ru-RU" sz="1200" b="1" dirty="0" smtClean="0">
                          <a:latin typeface="Times New Roman"/>
                          <a:ea typeface="Calibri"/>
                        </a:rPr>
                        <a:t>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1.Организует подведение итогов работы на уроке.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2.Просит оценить свою работу при помощи условных обозначений.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Участвуют в беседе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Проверяют свои знания, полученные на уроке.</a:t>
                      </a:r>
                      <a:endParaRPr lang="ru-RU" sz="14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Обобщать знания об изученном материале</a:t>
                      </a:r>
                      <a:endParaRPr lang="ru-RU" sz="14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Рисуют сигнальные кружки, оценивают свою работу.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Формировать умение обобщать, делать выводы, оценивать свою работу.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548680"/>
          <a:ext cx="8352926" cy="3715477"/>
        </p:xfrm>
        <a:graphic>
          <a:graphicData uri="http://schemas.openxmlformats.org/drawingml/2006/table">
            <a:tbl>
              <a:tblPr/>
              <a:tblGrid>
                <a:gridCol w="1193868"/>
                <a:gridCol w="1193868"/>
                <a:gridCol w="1193038"/>
                <a:gridCol w="1193038"/>
                <a:gridCol w="1193038"/>
                <a:gridCol w="1193038"/>
                <a:gridCol w="1193038"/>
              </a:tblGrid>
              <a:tr h="312035">
                <a:tc rowSpan="3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учителя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обучающихся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Познавательная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Коммуникативная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Регулятивная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601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Осуществляемые действия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способы деятельности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2035">
                <a:tc gridSpan="7"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8-й </a:t>
                      </a:r>
                      <a:r>
                        <a:rPr lang="ru-RU" sz="1600" b="1" dirty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урока </a:t>
                      </a: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Домашнее задание</a:t>
                      </a:r>
                      <a:r>
                        <a:rPr lang="ru-RU" sz="1600" b="1" dirty="0" smtClean="0">
                          <a:solidFill>
                            <a:srgbClr val="373737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Выучить правило</a:t>
                      </a:r>
                    </a:p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Сочинить сказку про сложные слова.</a:t>
                      </a:r>
                      <a:endParaRPr lang="ru-RU" sz="1600" dirty="0">
                        <a:solidFill>
                          <a:srgbClr val="373737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373737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5347" marR="653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Презентации для дет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1871" y="3789040"/>
            <a:ext cx="3282657" cy="3440383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755576" y="332656"/>
            <a:ext cx="7992888" cy="1055608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Отличия плана-конспекта урока от технологической карты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</p:nvPr>
        </p:nvGraphicFramePr>
        <p:xfrm>
          <a:off x="467544" y="1844824"/>
          <a:ext cx="8229600" cy="4043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1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Конспект</a:t>
                      </a:r>
                      <a:r>
                        <a:rPr lang="ru-RU" sz="1800" baseline="0" dirty="0" smtClean="0"/>
                        <a:t> урока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Технологическая карта</a:t>
                      </a:r>
                      <a:endParaRPr lang="ru-RU" sz="1800" dirty="0"/>
                    </a:p>
                  </a:txBody>
                  <a:tcPr marT="45716" marB="45716"/>
                </a:tc>
              </a:tr>
              <a:tr h="64003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Средства представления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Текстовое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Графическое,</a:t>
                      </a:r>
                      <a:r>
                        <a:rPr lang="ru-RU" sz="1800" baseline="0" dirty="0" smtClean="0"/>
                        <a:t> символическое</a:t>
                      </a:r>
                      <a:endParaRPr lang="ru-RU" sz="1800" dirty="0"/>
                    </a:p>
                  </a:txBody>
                  <a:tcPr marT="45716" marB="45716"/>
                </a:tc>
              </a:tr>
              <a:tr h="64003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Что определяет содержание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Требования программ, содержание учебников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Требования стандарта</a:t>
                      </a:r>
                      <a:endParaRPr lang="ru-RU" sz="1800" dirty="0"/>
                    </a:p>
                  </a:txBody>
                  <a:tcPr marT="45716" marB="45716"/>
                </a:tc>
              </a:tr>
              <a:tr h="64003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Приемы деятельности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Осознанно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Фиксированно</a:t>
                      </a:r>
                      <a:r>
                        <a:rPr lang="ru-RU" sz="1800" dirty="0" smtClean="0"/>
                        <a:t>, осознанно</a:t>
                      </a:r>
                      <a:endParaRPr lang="ru-RU" sz="1800" dirty="0"/>
                    </a:p>
                  </a:txBody>
                  <a:tcPr marT="45716" marB="45716"/>
                </a:tc>
              </a:tr>
              <a:tr h="37081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Дифференциация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Групповая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Индивидуальная</a:t>
                      </a:r>
                      <a:endParaRPr lang="ru-RU" sz="1800" dirty="0"/>
                    </a:p>
                  </a:txBody>
                  <a:tcPr marT="45716" marB="45716"/>
                </a:tc>
              </a:tr>
              <a:tr h="37081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Форма получения знаний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Индивидуальная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Учебное сотрудничество</a:t>
                      </a:r>
                      <a:endParaRPr lang="ru-RU" sz="1800" dirty="0"/>
                    </a:p>
                  </a:txBody>
                  <a:tcPr marT="45716" marB="45716"/>
                </a:tc>
              </a:tr>
              <a:tr h="64003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Направленность обучения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Передача</a:t>
                      </a:r>
                      <a:r>
                        <a:rPr lang="ru-RU" sz="1800" baseline="0" dirty="0" smtClean="0"/>
                        <a:t> теоретических знаний</a:t>
                      </a:r>
                      <a:endParaRPr lang="ru-RU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smtClean="0"/>
                        <a:t>Личностная направленность</a:t>
                      </a:r>
                      <a:endParaRPr lang="ru-RU" sz="1800"/>
                    </a:p>
                  </a:txBody>
                  <a:tcPr marT="45716" marB="45716"/>
                </a:tc>
              </a:tr>
              <a:tr h="370811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/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1340768"/>
            <a:ext cx="7416824" cy="4968552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позволит учителю: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реализовать планируемые результаты ФГОС второго поколения;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системно формировать у учащихся универсальные учебные действия;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проектировать образовательный процесс по освоению темы с учётом цели освоения курса;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практике реализовать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связи;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выполнять диагностику достижения планируемых результатов учащимися на каждом этапе освоения темы.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836712"/>
            <a:ext cx="8136904" cy="4968552"/>
          </a:xfrm>
          <a:prstGeom prst="rect">
            <a:avLst/>
          </a:prstGeom>
          <a:ln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Использование технологической карты обеспечивает условия для повышения качества обучения, так как: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учебный процесс по освоению темы (раздела) проектируется от цели до результата;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используются эффективные методы работы с информацией;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организуется поэтапная самостоятельная учебная, интеллектуально-познавательная и рефлексивная    деятельность школьников;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обеспечиваются условия для применения знаний и умений в практической деятельности.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1124744"/>
            <a:ext cx="7776864" cy="410445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С помощью технологической карты можно провести не только системный, но и аспектный анализ урока (прослеживая карту по вертикали). </a:t>
            </a:r>
          </a:p>
          <a:p>
            <a:pPr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реализацию учителем целей урока;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развивающих методов, способов активизации познавательной деятельности обучающихся;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осуществление оценивания и контроля.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0013-023-Spasibo-za-vnimani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467544" y="1412776"/>
            <a:ext cx="8136904" cy="281749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/>
                <a:latin typeface="Arial Black"/>
              </a:rPr>
              <a:t>СПАСИБО ЗА ВНИМАНИЕ!</a:t>
            </a:r>
            <a:endParaRPr lang="ru-RU" sz="3600" b="1" kern="10" spc="0" dirty="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FFC000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http://aspidov.files.wordpress.com/2011/05/teacher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Схема 1"/>
          <p:cNvGraphicFramePr/>
          <p:nvPr/>
        </p:nvGraphicFramePr>
        <p:xfrm>
          <a:off x="251520" y="-198784"/>
          <a:ext cx="8604448" cy="7056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71550" y="404813"/>
            <a:ext cx="7419975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>
              <a:tabLst>
                <a:tab pos="1685925" algn="l"/>
              </a:tabLst>
              <a:defRPr/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Последовательность действий учителя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2483767" y="1341438"/>
            <a:ext cx="6480845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1685925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Моделирование урока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определение основных параметров урока, включающее:</a:t>
            </a:r>
          </a:p>
          <a:p>
            <a:pPr eaLnBrk="0" hangingPunct="0">
              <a:buFontTx/>
              <a:buChar char="•"/>
              <a:tabLst>
                <a:tab pos="1685925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уточнение  концепции или технологической идеи обучения;</a:t>
            </a:r>
          </a:p>
          <a:p>
            <a:pPr eaLnBrk="0" hangingPunct="0">
              <a:buFontTx/>
              <a:buChar char="•"/>
              <a:tabLst>
                <a:tab pos="1685925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соотнесение цели урока с целями учебной темы, </a:t>
            </a:r>
          </a:p>
          <a:p>
            <a:pPr eaLnBrk="0" hangingPunct="0">
              <a:buFontTx/>
              <a:buChar char="•"/>
              <a:tabLst>
                <a:tab pos="1685925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определение типа и вида урока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088" y="3357563"/>
            <a:ext cx="7273925" cy="6477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Учитывая требования к уроку по ФГОС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4365624"/>
            <a:ext cx="4896544" cy="223172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457200" algn="l"/>
              </a:tabLst>
              <a:defRPr/>
            </a:pPr>
            <a:r>
              <a:rPr lang="ru-RU" sz="20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тип урока</a:t>
            </a: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ru-RU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изучения и первичного закрепления новых знаний; </a:t>
            </a:r>
            <a:endParaRPr lang="ru-RU" sz="10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ru-RU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закрепления новых знаний ;</a:t>
            </a:r>
            <a:endParaRPr lang="ru-RU" sz="10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ru-RU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комплексного применения ЗУН; </a:t>
            </a:r>
            <a:endParaRPr lang="ru-RU" sz="10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ru-RU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обобщения и систематизации знаний; </a:t>
            </a:r>
            <a:endParaRPr lang="ru-RU" sz="10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ru-RU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проверки, оценки и коррекции ЗУН учащихся) </a:t>
            </a:r>
            <a:endParaRPr lang="ru-RU" sz="28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92080" y="4437112"/>
            <a:ext cx="3528070" cy="215952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Вид урока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- отражает ведущий метод обучения.</a:t>
            </a:r>
          </a:p>
        </p:txBody>
      </p:sp>
      <p:pic>
        <p:nvPicPr>
          <p:cNvPr id="12297" name="Picture 4" descr="http://www.dealextreme.com/images/5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1653934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низ 4"/>
          <p:cNvSpPr/>
          <p:nvPr/>
        </p:nvSpPr>
        <p:spPr>
          <a:xfrm>
            <a:off x="1835150" y="4005263"/>
            <a:ext cx="288925" cy="36036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588224" y="4005064"/>
            <a:ext cx="287337" cy="43204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550" y="404813"/>
            <a:ext cx="7419975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>
              <a:tabLst>
                <a:tab pos="1685925" algn="l"/>
              </a:tabLst>
              <a:defRPr/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Последовательность действий учителя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395288" y="1582738"/>
            <a:ext cx="8534400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1685925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Проектирование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разработка основных </a:t>
            </a:r>
          </a:p>
          <a:p>
            <a:pPr eaLnBrk="0" hangingPunct="0">
              <a:tabLst>
                <a:tab pos="1685925" algn="l"/>
              </a:tabLs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компонентов педагогического процесса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0" hangingPunct="0">
              <a:buFontTx/>
              <a:buChar char="•"/>
              <a:tabLst>
                <a:tab pos="1685925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задач,</a:t>
            </a:r>
          </a:p>
          <a:p>
            <a:pPr eaLnBrk="0" hangingPunct="0">
              <a:buFontTx/>
              <a:buChar char="•"/>
              <a:tabLst>
                <a:tab pos="1685925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содержания, </a:t>
            </a:r>
          </a:p>
          <a:p>
            <a:pPr eaLnBrk="0" hangingPunct="0">
              <a:buFontTx/>
              <a:buChar char="•"/>
              <a:tabLst>
                <a:tab pos="1685925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методов, </a:t>
            </a:r>
          </a:p>
          <a:p>
            <a:pPr eaLnBrk="0" hangingPunct="0">
              <a:buFontTx/>
              <a:buChar char="•"/>
              <a:tabLst>
                <a:tab pos="1685925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средств, </a:t>
            </a:r>
          </a:p>
          <a:p>
            <a:pPr eaLnBrk="0" hangingPunct="0">
              <a:buFontTx/>
              <a:buChar char="•"/>
              <a:tabLst>
                <a:tab pos="1685925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 учебной деятельности.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685925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создание технологии урока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т.е. системы взаимодействия учителя и учащихся. </a:t>
            </a:r>
          </a:p>
          <a:p>
            <a:pPr eaLnBrk="0" hangingPunct="0">
              <a:tabLst>
                <a:tab pos="1685925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этапе конструирования учитель создает</a:t>
            </a:r>
          </a:p>
          <a:p>
            <a:pPr eaLnBrk="0" hangingPunct="0">
              <a:tabLst>
                <a:tab pos="1685925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документы – конспект урока и (или)</a:t>
            </a:r>
          </a:p>
          <a:p>
            <a:pPr eaLnBrk="0" hangingPunct="0">
              <a:tabLst>
                <a:tab pos="1685925" algn="l"/>
              </a:tabLs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технологическую карту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по которому</a:t>
            </a:r>
          </a:p>
          <a:p>
            <a:pPr eaLnBrk="0" hangingPunct="0">
              <a:tabLst>
                <a:tab pos="1685925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будет работать, решая поставленные задачи</a:t>
            </a:r>
          </a:p>
          <a:p>
            <a:pPr eaLnBrk="0" hangingPunct="0">
              <a:tabLst>
                <a:tab pos="1685925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добиваясь получения основного результата</a:t>
            </a:r>
          </a:p>
          <a:p>
            <a:pPr eaLnBrk="0" hangingPunct="0">
              <a:tabLst>
                <a:tab pos="1685925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образования</a:t>
            </a:r>
          </a:p>
        </p:txBody>
      </p:sp>
      <p:pic>
        <p:nvPicPr>
          <p:cNvPr id="13316" name="Picture 2" descr="http://ldworks.wpengine.netdna-cdn.com/wp-content/uploads/2010/10/marketing-misconceptions.jpg"/>
          <p:cNvPicPr>
            <a:picLocks noChangeAspect="1" noChangeArrowheads="1"/>
          </p:cNvPicPr>
          <p:nvPr/>
        </p:nvPicPr>
        <p:blipFill>
          <a:blip r:embed="rId2" cstate="print"/>
          <a:srcRect l="10107" r="9039"/>
          <a:stretch>
            <a:fillRect/>
          </a:stretch>
        </p:blipFill>
        <p:spPr bwMode="auto">
          <a:xfrm>
            <a:off x="5868144" y="4581128"/>
            <a:ext cx="2601082" cy="16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7" name="Picture 4" descr="http://www.vn-web.ru/images/stories/razrabot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4" y="1484784"/>
            <a:ext cx="2817076" cy="229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2484438" y="692150"/>
            <a:ext cx="4319587" cy="129698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Дидактическая структура урока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850" y="3429000"/>
            <a:ext cx="4032250" cy="158432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Технологическая карта урока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87900" y="3357563"/>
            <a:ext cx="4105275" cy="165576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План-конспект урока 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2699792" y="1989138"/>
            <a:ext cx="1080047" cy="14398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148263" y="1989138"/>
            <a:ext cx="1007913" cy="13678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611188" y="549275"/>
            <a:ext cx="8064500" cy="2951163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Технологическая карта урока</a:t>
            </a:r>
            <a:r>
              <a:rPr lang="ru-RU" sz="2400" dirty="0">
                <a:solidFill>
                  <a:schemeClr val="tx1"/>
                </a:solidFill>
              </a:rPr>
              <a:t>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  это новый вид </a:t>
            </a:r>
            <a:r>
              <a:rPr lang="ru-RU" sz="2400" b="1" dirty="0">
                <a:solidFill>
                  <a:schemeClr val="tx1"/>
                </a:solidFill>
              </a:rPr>
              <a:t>методической продукции</a:t>
            </a:r>
            <a:r>
              <a:rPr lang="ru-RU" sz="2400" dirty="0">
                <a:solidFill>
                  <a:schemeClr val="tx1"/>
                </a:solidFill>
              </a:rPr>
              <a:t>, обеспечивающей эффективное и качественное преподавание учебных предметов и возможность достижения планируемых результатов освоения основных образовательных программ в соответствии с ФГОС. </a:t>
            </a: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395288" y="3429000"/>
            <a:ext cx="8569325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Технологическая карта урока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это способ графического проектирования урока,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таблица, позволяющая структурировать урок по выбранным учителем параметрам.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2"/>
          <p:cNvSpPr txBox="1">
            <a:spLocks/>
          </p:cNvSpPr>
          <p:nvPr/>
        </p:nvSpPr>
        <p:spPr>
          <a:xfrm>
            <a:off x="467544" y="1556792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1) Название этапа урока.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2) Цели этапа урока.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3) Содержание этапа.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4) Деятельность учителя.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5) Деятельность учащихся.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6) Формы работы (индивидуальная, фронтальная, парная, групповая)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7) Результат (формируемые УУД, продукт).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11560" y="404664"/>
            <a:ext cx="8208590" cy="864096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 algn="ctr" defTabSz="449263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900" b="1" dirty="0">
              <a:solidFill>
                <a:srgbClr val="0070C0"/>
              </a:solidFill>
              <a:cs typeface="Lucida Sans Unicode" pitchFamily="34" charset="0"/>
            </a:endParaRPr>
          </a:p>
          <a:p>
            <a:pPr algn="ctr" defTabSz="449263"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Структура технологической карты включает:</a:t>
            </a:r>
          </a:p>
          <a:p>
            <a:pPr algn="ctr" defTabSz="449263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900" b="1" dirty="0">
                <a:solidFill>
                  <a:srgbClr val="0070C0"/>
                </a:solidFill>
                <a:latin typeface="Calibri" pitchFamily="34" charset="0"/>
                <a:cs typeface="Lucida Sans Unicode" pitchFamily="34" charset="0"/>
              </a:rPr>
              <a:t/>
            </a:r>
            <a:br>
              <a:rPr lang="ru-RU" sz="2900" b="1" dirty="0">
                <a:solidFill>
                  <a:srgbClr val="0070C0"/>
                </a:solidFill>
                <a:latin typeface="Calibri" pitchFamily="34" charset="0"/>
                <a:cs typeface="Lucida Sans Unicode" pitchFamily="34" charset="0"/>
              </a:rPr>
            </a:br>
            <a:endParaRPr lang="ru-RU" sz="2900" b="1" dirty="0">
              <a:solidFill>
                <a:srgbClr val="0070C0"/>
              </a:solidFill>
              <a:latin typeface="Calibri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539552" y="2132856"/>
            <a:ext cx="8064500" cy="359980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Ход урока: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1.Организационный момент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2.Проверка домашнего задания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3.Повторение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4.Изучение нового материала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5.Закрепление.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6.Итог урока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7.Домашнее задание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476672"/>
            <a:ext cx="8208590" cy="864096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0000" tIns="46800" rIns="90000" bIns="46800" anchor="ctr"/>
          <a:lstStyle/>
          <a:p>
            <a:pPr algn="ctr" defTabSz="449263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900" b="1" dirty="0">
              <a:solidFill>
                <a:srgbClr val="0070C0"/>
              </a:solidFill>
              <a:cs typeface="Lucida Sans Unicode" pitchFamily="34" charset="0"/>
            </a:endParaRPr>
          </a:p>
          <a:p>
            <a:pPr algn="ctr" defTabSz="449263"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Структура  традиционного конспекта урока</a:t>
            </a:r>
            <a:endParaRPr lang="ru-RU" sz="3200" dirty="0" smtClean="0">
              <a:solidFill>
                <a:schemeClr val="tx1"/>
              </a:solidFill>
            </a:endParaRPr>
          </a:p>
          <a:p>
            <a:pPr algn="ctr" defTabSz="449263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900" b="1" dirty="0">
                <a:solidFill>
                  <a:srgbClr val="0070C0"/>
                </a:solidFill>
                <a:latin typeface="Calibri" pitchFamily="34" charset="0"/>
                <a:cs typeface="Lucida Sans Unicode" pitchFamily="34" charset="0"/>
              </a:rPr>
              <a:t/>
            </a:r>
            <a:br>
              <a:rPr lang="ru-RU" sz="2900" b="1" dirty="0">
                <a:solidFill>
                  <a:srgbClr val="0070C0"/>
                </a:solidFill>
                <a:latin typeface="Calibri" pitchFamily="34" charset="0"/>
                <a:cs typeface="Lucida Sans Unicode" pitchFamily="34" charset="0"/>
              </a:rPr>
            </a:br>
            <a:endParaRPr lang="ru-RU" sz="2900" b="1" dirty="0">
              <a:solidFill>
                <a:srgbClr val="0070C0"/>
              </a:solidFill>
              <a:latin typeface="Calibri" pitchFamily="34" charset="0"/>
              <a:cs typeface="Lucida Sans Unicode" pitchFamily="34" charset="0"/>
            </a:endParaRPr>
          </a:p>
        </p:txBody>
      </p:sp>
      <p:pic>
        <p:nvPicPr>
          <p:cNvPr id="7" name="Picture 2" descr="http://ldworks.wpengine.netdna-cdn.com/wp-content/uploads/2010/10/marketing-misconceptions.jpg"/>
          <p:cNvPicPr>
            <a:picLocks noChangeAspect="1" noChangeArrowheads="1"/>
          </p:cNvPicPr>
          <p:nvPr/>
        </p:nvPicPr>
        <p:blipFill>
          <a:blip r:embed="rId2" cstate="print"/>
          <a:srcRect l="10107" r="9039"/>
          <a:stretch>
            <a:fillRect/>
          </a:stretch>
        </p:blipFill>
        <p:spPr bwMode="auto">
          <a:xfrm>
            <a:off x="5220072" y="2924944"/>
            <a:ext cx="3334763" cy="208823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</TotalTime>
  <Words>1582</Words>
  <Application>Microsoft Office PowerPoint</Application>
  <PresentationFormat>Экран (4:3)</PresentationFormat>
  <Paragraphs>358</Paragraphs>
  <Slides>28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поурочного планирования в рамках ФГОС</dc:title>
  <dc:creator>Таня</dc:creator>
  <cp:lastModifiedBy>FuckYouBill</cp:lastModifiedBy>
  <cp:revision>46</cp:revision>
  <dcterms:created xsi:type="dcterms:W3CDTF">2014-03-02T16:44:58Z</dcterms:created>
  <dcterms:modified xsi:type="dcterms:W3CDTF">2015-03-03T17:39:50Z</dcterms:modified>
</cp:coreProperties>
</file>