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7" r:id="rId2"/>
    <p:sldId id="270" r:id="rId3"/>
    <p:sldId id="272" r:id="rId4"/>
    <p:sldId id="256" r:id="rId5"/>
    <p:sldId id="271" r:id="rId6"/>
    <p:sldId id="264" r:id="rId7"/>
    <p:sldId id="259" r:id="rId8"/>
    <p:sldId id="273" r:id="rId9"/>
    <p:sldId id="261" r:id="rId10"/>
    <p:sldId id="274" r:id="rId11"/>
    <p:sldId id="275" r:id="rId12"/>
    <p:sldId id="277" r:id="rId13"/>
    <p:sldId id="262" r:id="rId14"/>
    <p:sldId id="276" r:id="rId15"/>
    <p:sldId id="265" r:id="rId16"/>
    <p:sldId id="278" r:id="rId17"/>
    <p:sldId id="267" r:id="rId18"/>
    <p:sldId id="269" r:id="rId19"/>
    <p:sldId id="268" r:id="rId20"/>
    <p:sldId id="258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B53D"/>
    <a:srgbClr val="36E200"/>
    <a:srgbClr val="AB1996"/>
    <a:srgbClr val="800080"/>
    <a:srgbClr val="CC0099"/>
    <a:srgbClr val="FFFF00"/>
    <a:srgbClr val="EBEEE2"/>
    <a:srgbClr val="EC18A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6534A3E-4131-431F-AFB2-A61F1C5C6B2F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2359F35-8442-4460-BD81-8A3D593D4B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41438" y="914400"/>
            <a:ext cx="4175125" cy="31321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6163" y="4352925"/>
            <a:ext cx="4768850" cy="3476625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91130-BD6F-42A1-8A06-40B1DE45A6D3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1F678-632B-479E-84DE-7AB59C96A3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CFBB5C-855C-4B24-9EC2-F5DD68D066C5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E38FE-C9EA-4003-BD59-B0819453F8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774F6-01AF-4746-A531-D6C876AB714C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A42A63-8061-4706-917D-9442561471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2480" y="563100"/>
            <a:ext cx="7804800" cy="11535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2B21B-CFFE-4739-A67D-B388B758F142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082BE-AAEC-4A4A-9E68-A2DDC9654E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AB9D7-C2B8-483B-8691-7813F86C9808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05DE6-EC51-4474-A7FC-91A079380F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1E901-8640-49E5-A9DC-55BE61B3158F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78D9E4-9C8C-4DBB-A4FB-9492D3A68F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86B29-64DF-4E57-AB66-012417C0EBBA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E2A2E-2772-4262-8AC0-4D63871131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139F7-39B4-40B5-A783-9F39B8DF7407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A9998-EDE0-4D1F-B17C-43F9373BBB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E057CC-A5C9-4A9B-9921-0FB7BAE370D2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DF33A-7054-47A6-AD39-6217CC3AA1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037F8-5E03-45E3-AB2C-2473175BCF94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F1913-A748-44F5-B51F-061DCAAE58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5D204-708D-4021-ADA9-13E4EAD5C04F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20C789-F845-4E09-A123-507BCF7D24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5BE6D6-59B9-4FB5-983B-958D5B5F93E9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1ECCB0A-8BFD-47E1-9853-8A31F93027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61" r:id="rId12"/>
  </p:sldLayoutIdLst>
  <p:transition>
    <p:pull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C:\Documents and Settings\Учитель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Рисунок 3" descr="01labdqcu1267513856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50" y="142875"/>
            <a:ext cx="1843088" cy="230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Box 4"/>
          <p:cNvSpPr txBox="1">
            <a:spLocks noChangeArrowheads="1"/>
          </p:cNvSpPr>
          <p:nvPr/>
        </p:nvSpPr>
        <p:spPr bwMode="auto">
          <a:xfrm>
            <a:off x="571500" y="2214563"/>
            <a:ext cx="7929563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8000" b="1">
                <a:solidFill>
                  <a:srgbClr val="FFFF00"/>
                </a:solidFill>
                <a:latin typeface="Calibri" pitchFamily="34" charset="0"/>
              </a:rPr>
              <a:t>«Турнир  </a:t>
            </a:r>
          </a:p>
          <a:p>
            <a:pPr algn="ctr"/>
            <a:r>
              <a:rPr lang="ru-RU" sz="8000" b="1">
                <a:solidFill>
                  <a:srgbClr val="FFFF00"/>
                </a:solidFill>
                <a:latin typeface="Calibri" pitchFamily="34" charset="0"/>
              </a:rPr>
              <a:t>грамотеев»</a:t>
            </a:r>
          </a:p>
        </p:txBody>
      </p:sp>
      <p:pic>
        <p:nvPicPr>
          <p:cNvPr id="15364" name="Рисунок 5" descr="12676001424212897663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285750"/>
            <a:ext cx="3143250" cy="260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Рисунок 6" descr="12676001424212897663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63" y="285750"/>
            <a:ext cx="228600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Рисунок 7" descr="25adf66e6c28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14750" y="4857750"/>
            <a:ext cx="2500313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Рисунок 8" descr="6.gi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28750" y="4786313"/>
            <a:ext cx="1500188" cy="89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24579" name="Picture 2" descr="C:\Documents and Settings\Учитель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3" descr="C:\Users\Super\Desktop\0b024dfe867ef0211927b0f5031db3c8.jp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113" y="4149725"/>
            <a:ext cx="2786062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4596" name="Group 20"/>
          <p:cNvGraphicFramePr>
            <a:graphicFrameLocks noGrp="1"/>
          </p:cNvGraphicFramePr>
          <p:nvPr/>
        </p:nvGraphicFramePr>
        <p:xfrm>
          <a:off x="1331913" y="260350"/>
          <a:ext cx="6480175" cy="3673475"/>
        </p:xfrm>
        <a:graphic>
          <a:graphicData uri="http://schemas.openxmlformats.org/drawingml/2006/table">
            <a:tbl>
              <a:tblPr/>
              <a:tblGrid>
                <a:gridCol w="6480175"/>
              </a:tblGrid>
              <a:tr h="919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ТРУД КОРМИТ, 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а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ЛЕНЬ 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…….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7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КАК АУКНЕТСЯ, ТАК 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и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……..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9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СЕМЬ РАЗ ОТМЕРЬ, ОДИН РАЗ……..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7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НЕТ ДРУГА – ИЩИ, 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а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Н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АШЁЛ……..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36868" name="Picture 2" descr="C:\Documents and Settings\Учитель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9" name="TextBox 4"/>
          <p:cNvSpPr txBox="1">
            <a:spLocks noChangeArrowheads="1"/>
          </p:cNvSpPr>
          <p:nvPr/>
        </p:nvSpPr>
        <p:spPr bwMode="auto">
          <a:xfrm>
            <a:off x="571500" y="1714500"/>
            <a:ext cx="792956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>
                <a:solidFill>
                  <a:srgbClr val="FFFF00"/>
                </a:solidFill>
                <a:latin typeface="Calibri" pitchFamily="34" charset="0"/>
              </a:rPr>
              <a:t>«</a:t>
            </a:r>
            <a:r>
              <a:rPr lang="ru-RU" sz="4800" b="1">
                <a:solidFill>
                  <a:srgbClr val="FFFF00"/>
                </a:solidFill>
              </a:rPr>
              <a:t>Фразеологические загадки</a:t>
            </a:r>
            <a:r>
              <a:rPr lang="ru-RU" sz="4800" b="1">
                <a:solidFill>
                  <a:srgbClr val="FFFF00"/>
                </a:solidFill>
                <a:latin typeface="Calibri" pitchFamily="34" charset="0"/>
              </a:rPr>
              <a:t>»</a:t>
            </a:r>
          </a:p>
        </p:txBody>
      </p:sp>
      <p:pic>
        <p:nvPicPr>
          <p:cNvPr id="36870" name="Рисунок 5" descr="12676001424212897663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63" y="3017838"/>
            <a:ext cx="3929062" cy="325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38916" name="Picture 2" descr="C:\Documents and Settings\Учитель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7" name="TextBox 4"/>
          <p:cNvSpPr txBox="1">
            <a:spLocks noChangeArrowheads="1"/>
          </p:cNvSpPr>
          <p:nvPr/>
        </p:nvSpPr>
        <p:spPr bwMode="auto">
          <a:xfrm>
            <a:off x="1258888" y="188913"/>
            <a:ext cx="6626225" cy="558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1. Его вешают, приходя в уныние,</a:t>
            </a:r>
          </a:p>
          <a:p>
            <a:r>
              <a:rPr lang="ru-RU" b="1">
                <a:solidFill>
                  <a:srgbClr val="FFFF00"/>
                </a:solidFill>
              </a:rPr>
              <a:t>Его задирают, зазнаваясь, </a:t>
            </a:r>
          </a:p>
          <a:p>
            <a:r>
              <a:rPr lang="ru-RU" b="1">
                <a:solidFill>
                  <a:srgbClr val="FFFF00"/>
                </a:solidFill>
              </a:rPr>
              <a:t>Его всюду суют, вмешиваясь не в свое дело. </a:t>
            </a:r>
          </a:p>
          <a:p>
            <a:r>
              <a:rPr lang="ru-RU" b="1">
                <a:solidFill>
                  <a:srgbClr val="FFFF00"/>
                </a:solidFill>
              </a:rPr>
              <a:t/>
            </a:r>
            <a:br>
              <a:rPr lang="ru-RU" b="1">
                <a:solidFill>
                  <a:srgbClr val="FFFF00"/>
                </a:solidFill>
              </a:rPr>
            </a:br>
            <a:r>
              <a:rPr lang="ru-RU" b="1">
                <a:solidFill>
                  <a:srgbClr val="FFFF00"/>
                </a:solidFill>
              </a:rPr>
              <a:t>2. Не цветы, а вянут, </a:t>
            </a:r>
          </a:p>
          <a:p>
            <a:r>
              <a:rPr lang="ru-RU" b="1">
                <a:solidFill>
                  <a:srgbClr val="FFFF00"/>
                </a:solidFill>
              </a:rPr>
              <a:t>Не ладоши, а ими хлопают, если что - то не понимают, </a:t>
            </a:r>
          </a:p>
          <a:p>
            <a:r>
              <a:rPr lang="ru-RU" b="1">
                <a:solidFill>
                  <a:srgbClr val="FFFF00"/>
                </a:solidFill>
              </a:rPr>
              <a:t>Не бельё, а их развешивают чрезмерно доверчивые и любопытные. </a:t>
            </a:r>
          </a:p>
          <a:p>
            <a:r>
              <a:rPr lang="ru-RU" b="1">
                <a:solidFill>
                  <a:srgbClr val="FFFF00"/>
                </a:solidFill>
              </a:rPr>
              <a:t/>
            </a:r>
            <a:br>
              <a:rPr lang="ru-RU" b="1">
                <a:solidFill>
                  <a:srgbClr val="FFFF00"/>
                </a:solidFill>
              </a:rPr>
            </a:br>
            <a:r>
              <a:rPr lang="ru-RU" b="1">
                <a:solidFill>
                  <a:srgbClr val="FFFF00"/>
                </a:solidFill>
              </a:rPr>
              <a:t>3. Её набирают в рот, когда молчат,</a:t>
            </a:r>
          </a:p>
          <a:p>
            <a:r>
              <a:rPr lang="ru-RU" b="1">
                <a:solidFill>
                  <a:srgbClr val="FFFF00"/>
                </a:solidFill>
              </a:rPr>
              <a:t>Её толкут в ступе или носят в решете те, кто занимается бесполезным делом.</a:t>
            </a:r>
          </a:p>
          <a:p>
            <a:r>
              <a:rPr lang="ru-RU" b="1">
                <a:solidFill>
                  <a:srgbClr val="FFFF00"/>
                </a:solidFill>
              </a:rPr>
              <a:t>В неё прячут концы несчастные люди;</a:t>
            </a:r>
          </a:p>
          <a:p>
            <a:r>
              <a:rPr lang="ru-RU" b="1">
                <a:solidFill>
                  <a:srgbClr val="FFFF00"/>
                </a:solidFill>
              </a:rPr>
              <a:t>Иногда из неё выходят сухими</a:t>
            </a:r>
          </a:p>
          <a:p>
            <a:r>
              <a:rPr lang="ru-RU" b="1">
                <a:solidFill>
                  <a:srgbClr val="FFFF00"/>
                </a:solidFill>
              </a:rPr>
              <a:t/>
            </a:r>
            <a:br>
              <a:rPr lang="ru-RU" b="1">
                <a:solidFill>
                  <a:srgbClr val="FFFF00"/>
                </a:solidFill>
              </a:rPr>
            </a:br>
            <a:r>
              <a:rPr lang="ru-RU" b="1">
                <a:solidFill>
                  <a:srgbClr val="FFFF00"/>
                </a:solidFill>
              </a:rPr>
              <a:t>4. Его проглатывают, упорно не желая говорить;</a:t>
            </a:r>
          </a:p>
          <a:p>
            <a:r>
              <a:rPr lang="ru-RU" b="1">
                <a:solidFill>
                  <a:srgbClr val="FFFF00"/>
                </a:solidFill>
              </a:rPr>
              <a:t>Он хорошо подвешен у человека, который говорит легко и бойко.</a:t>
            </a:r>
          </a:p>
          <a:p>
            <a:r>
              <a:rPr lang="ru-RU" b="1">
                <a:solidFill>
                  <a:srgbClr val="FFFF00"/>
                </a:solidFill>
              </a:rPr>
              <a:t>За него тынут или дергают, заставляя высказаться,</a:t>
            </a:r>
          </a:p>
          <a:p>
            <a:r>
              <a:rPr lang="ru-RU" b="1">
                <a:solidFill>
                  <a:srgbClr val="FFFF00"/>
                </a:solidFill>
              </a:rPr>
              <a:t>Его держат за зубами, когда не хотят говорить лишнего.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5603" name="Picture 2" descr="C:\Documents and Settings\Учитель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TextBox 4"/>
          <p:cNvSpPr txBox="1">
            <a:spLocks noChangeArrowheads="1"/>
          </p:cNvSpPr>
          <p:nvPr/>
        </p:nvSpPr>
        <p:spPr bwMode="auto">
          <a:xfrm>
            <a:off x="642938" y="428625"/>
            <a:ext cx="7929562" cy="311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600" b="1">
                <a:solidFill>
                  <a:srgbClr val="FFFF00"/>
                </a:solidFill>
                <a:latin typeface="Calibri" pitchFamily="34" charset="0"/>
              </a:rPr>
              <a:t>Найди </a:t>
            </a:r>
            <a:r>
              <a:rPr lang="ru-RU" sz="6600" b="1">
                <a:solidFill>
                  <a:srgbClr val="FFFF00"/>
                </a:solidFill>
              </a:rPr>
              <a:t>«</a:t>
            </a:r>
            <a:r>
              <a:rPr lang="ru-RU" sz="6000" b="1" i="1" u="sng">
                <a:solidFill>
                  <a:srgbClr val="FFFF00"/>
                </a:solidFill>
                <a:latin typeface="Calibri" pitchFamily="34" charset="0"/>
              </a:rPr>
              <a:t>заблудившуюся</a:t>
            </a:r>
            <a:r>
              <a:rPr lang="ru-RU" sz="6600" b="1">
                <a:solidFill>
                  <a:srgbClr val="FFFF00"/>
                </a:solidFill>
              </a:rPr>
              <a:t>»</a:t>
            </a:r>
          </a:p>
          <a:p>
            <a:pPr algn="ctr"/>
            <a:r>
              <a:rPr lang="ru-RU" sz="6600" b="1">
                <a:solidFill>
                  <a:srgbClr val="FFFF00"/>
                </a:solidFill>
                <a:latin typeface="Calibri" pitchFamily="34" charset="0"/>
              </a:rPr>
              <a:t>букву</a:t>
            </a:r>
          </a:p>
        </p:txBody>
      </p:sp>
      <p:pic>
        <p:nvPicPr>
          <p:cNvPr id="25605" name="Picture 2" descr="C:\Users\Super\Desktop\post-143266-1247366937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75" y="3500438"/>
            <a:ext cx="3214688" cy="303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37892" name="Picture 2" descr="C:\Documents and Settings\Учитель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3" name="TextBox 4"/>
          <p:cNvSpPr txBox="1">
            <a:spLocks noChangeArrowheads="1"/>
          </p:cNvSpPr>
          <p:nvPr/>
        </p:nvSpPr>
        <p:spPr bwMode="auto">
          <a:xfrm>
            <a:off x="571500" y="1714500"/>
            <a:ext cx="79295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600" b="1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37895" name="Rectangle 7"/>
          <p:cNvSpPr>
            <a:spLocks noChangeArrowheads="1"/>
          </p:cNvSpPr>
          <p:nvPr/>
        </p:nvSpPr>
        <p:spPr bwMode="auto">
          <a:xfrm>
            <a:off x="1624013" y="-85725"/>
            <a:ext cx="4902200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400">
                <a:solidFill>
                  <a:srgbClr val="FFFF00"/>
                </a:solidFill>
                <a:latin typeface="Times New Roman" pitchFamily="18" charset="0"/>
              </a:rPr>
              <a:t>1.Голод-не щётка.</a:t>
            </a:r>
          </a:p>
          <a:p>
            <a:r>
              <a:rPr lang="ru-RU" sz="2400">
                <a:solidFill>
                  <a:srgbClr val="FFFF00"/>
                </a:solidFill>
                <a:latin typeface="Times New Roman" pitchFamily="18" charset="0"/>
              </a:rPr>
              <a:t>Жди у горя погоды.</a:t>
            </a:r>
            <a:br>
              <a:rPr lang="ru-RU" sz="240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2400">
                <a:solidFill>
                  <a:srgbClr val="FFFF00"/>
                </a:solidFill>
                <a:latin typeface="Times New Roman" pitchFamily="18" charset="0"/>
              </a:rPr>
              <a:t>Толочь в ступе соду.</a:t>
            </a:r>
          </a:p>
          <a:p>
            <a:r>
              <a:rPr lang="ru-RU" sz="2400">
                <a:solidFill>
                  <a:srgbClr val="FFFF00"/>
                </a:solidFill>
                <a:latin typeface="Times New Roman" pitchFamily="18" charset="0"/>
              </a:rPr>
              <a:t>Нашла коза на камень.</a:t>
            </a:r>
          </a:p>
          <a:p>
            <a:endParaRPr lang="ru-RU" sz="2400">
              <a:solidFill>
                <a:srgbClr val="FFFF00"/>
              </a:solidFill>
              <a:latin typeface="Times New Roman" pitchFamily="18" charset="0"/>
            </a:endParaRPr>
          </a:p>
          <a:p>
            <a:r>
              <a:rPr lang="ru-RU" sz="2400">
                <a:solidFill>
                  <a:srgbClr val="FFFF00"/>
                </a:solidFill>
                <a:latin typeface="Times New Roman" pitchFamily="18" charset="0"/>
              </a:rPr>
              <a:t>2.Не зная броду, не суйся в моду.</a:t>
            </a:r>
            <a:br>
              <a:rPr lang="ru-RU" sz="240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2400">
                <a:solidFill>
                  <a:srgbClr val="FFFF00"/>
                </a:solidFill>
                <a:latin typeface="Times New Roman" pitchFamily="18" charset="0"/>
              </a:rPr>
              <a:t>Первый клин комом.</a:t>
            </a:r>
            <a:br>
              <a:rPr lang="ru-RU" sz="240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2400">
                <a:solidFill>
                  <a:srgbClr val="FFFF00"/>
                </a:solidFill>
                <a:latin typeface="Times New Roman" pitchFamily="18" charset="0"/>
              </a:rPr>
              <a:t>Мы сами с ушами.</a:t>
            </a:r>
          </a:p>
          <a:p>
            <a:r>
              <a:rPr lang="ru-RU" sz="2400">
                <a:solidFill>
                  <a:srgbClr val="FFFF00"/>
                </a:solidFill>
                <a:latin typeface="Times New Roman" pitchFamily="18" charset="0"/>
              </a:rPr>
              <a:t>От бобра бобра не ищут.</a:t>
            </a:r>
          </a:p>
          <a:p>
            <a:endParaRPr lang="ru-RU" sz="2400">
              <a:solidFill>
                <a:srgbClr val="FFFF00"/>
              </a:solidFill>
              <a:latin typeface="Times New Roman" pitchFamily="18" charset="0"/>
            </a:endParaRPr>
          </a:p>
          <a:p>
            <a:r>
              <a:rPr lang="ru-RU" sz="2400">
                <a:solidFill>
                  <a:srgbClr val="FFFF00"/>
                </a:solidFill>
                <a:latin typeface="Times New Roman" pitchFamily="18" charset="0"/>
              </a:rPr>
              <a:t>3.Трус своей лени боится. </a:t>
            </a:r>
          </a:p>
          <a:p>
            <a:r>
              <a:rPr lang="ru-RU" sz="2400">
                <a:solidFill>
                  <a:srgbClr val="FFFF00"/>
                </a:solidFill>
                <a:latin typeface="Times New Roman" pitchFamily="18" charset="0"/>
              </a:rPr>
              <a:t>Сашу маслом не испортишь. </a:t>
            </a:r>
          </a:p>
          <a:p>
            <a:r>
              <a:rPr lang="ru-RU" sz="2400">
                <a:solidFill>
                  <a:srgbClr val="FFFF00"/>
                </a:solidFill>
                <a:latin typeface="Times New Roman" pitchFamily="18" charset="0"/>
              </a:rPr>
              <a:t>Терпение и пруд всё перетрут.</a:t>
            </a:r>
          </a:p>
          <a:p>
            <a:r>
              <a:rPr lang="ru-RU" sz="2400">
                <a:solidFill>
                  <a:srgbClr val="FFFF00"/>
                </a:solidFill>
                <a:latin typeface="Times New Roman" pitchFamily="18" charset="0"/>
              </a:rPr>
              <a:t>Два сапога – тара. </a:t>
            </a:r>
          </a:p>
          <a:p>
            <a:r>
              <a:rPr lang="ru-RU" sz="2400">
                <a:solidFill>
                  <a:srgbClr val="FFFF00"/>
                </a:solidFill>
                <a:latin typeface="Times New Roman" pitchFamily="18" charset="0"/>
              </a:rPr>
              <a:t/>
            </a:r>
            <a:br>
              <a:rPr lang="ru-RU" sz="240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2400">
                <a:solidFill>
                  <a:srgbClr val="FFFF00"/>
                </a:solidFill>
                <a:latin typeface="Times New Roman" pitchFamily="18" charset="0"/>
              </a:rPr>
              <a:t>4.Лес рубят кепки летят. </a:t>
            </a:r>
          </a:p>
          <a:p>
            <a:r>
              <a:rPr lang="ru-RU" sz="2400">
                <a:solidFill>
                  <a:srgbClr val="FFFF00"/>
                </a:solidFill>
                <a:latin typeface="Times New Roman" pitchFamily="18" charset="0"/>
              </a:rPr>
              <a:t>Мыла в мешке не утаишь.</a:t>
            </a:r>
          </a:p>
          <a:p>
            <a:r>
              <a:rPr lang="ru-RU" sz="2400">
                <a:solidFill>
                  <a:srgbClr val="FFFF00"/>
                </a:solidFill>
                <a:latin typeface="Times New Roman" pitchFamily="18" charset="0"/>
              </a:rPr>
              <a:t>Мелу время потехе час.</a:t>
            </a:r>
          </a:p>
          <a:p>
            <a:r>
              <a:rPr lang="ru-RU" sz="2400">
                <a:solidFill>
                  <a:srgbClr val="FFFF00"/>
                </a:solidFill>
                <a:latin typeface="Times New Roman" pitchFamily="18" charset="0"/>
              </a:rPr>
              <a:t>Кум хорошо, а два лучше</a:t>
            </a:r>
            <a:r>
              <a:rPr lang="ru-RU" sz="2400" b="1">
                <a:solidFill>
                  <a:srgbClr val="FFFF00"/>
                </a:solidFill>
                <a:latin typeface="Times New Roman" pitchFamily="18" charset="0"/>
              </a:rPr>
              <a:t>.</a:t>
            </a:r>
            <a:endParaRPr lang="ru-RU" sz="2400">
              <a:solidFill>
                <a:srgbClr val="FFFF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7651" name="Picture 2" descr="C:\Documents and Settings\Учитель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TextBox 4"/>
          <p:cNvSpPr txBox="1">
            <a:spLocks noChangeArrowheads="1"/>
          </p:cNvSpPr>
          <p:nvPr/>
        </p:nvSpPr>
        <p:spPr bwMode="auto">
          <a:xfrm>
            <a:off x="428625" y="500063"/>
            <a:ext cx="7929563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8800" b="1">
                <a:solidFill>
                  <a:srgbClr val="FFFF00"/>
                </a:solidFill>
                <a:latin typeface="Calibri" pitchFamily="34" charset="0"/>
              </a:rPr>
              <a:t>«Отгадай</a:t>
            </a:r>
          </a:p>
          <a:p>
            <a:pPr algn="ctr"/>
            <a:r>
              <a:rPr lang="ru-RU" sz="8800" b="1">
                <a:solidFill>
                  <a:srgbClr val="FFFF00"/>
                </a:solidFill>
                <a:latin typeface="Calibri" pitchFamily="34" charset="0"/>
              </a:rPr>
              <a:t> слово»</a:t>
            </a:r>
          </a:p>
        </p:txBody>
      </p:sp>
      <p:pic>
        <p:nvPicPr>
          <p:cNvPr id="2765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63" y="3465513"/>
            <a:ext cx="3357562" cy="31194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39940" name="Picture 2" descr="C:\Documents and Settings\Учитель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1" name="TextBox 4"/>
          <p:cNvSpPr txBox="1">
            <a:spLocks noChangeArrowheads="1"/>
          </p:cNvSpPr>
          <p:nvPr/>
        </p:nvSpPr>
        <p:spPr bwMode="auto">
          <a:xfrm>
            <a:off x="900113" y="0"/>
            <a:ext cx="7600950" cy="649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000" b="1">
              <a:solidFill>
                <a:srgbClr val="FFFF00"/>
              </a:solidFill>
            </a:endParaRPr>
          </a:p>
          <a:p>
            <a:pPr algn="ctr"/>
            <a:r>
              <a:rPr lang="ru-RU" sz="2000" b="1">
                <a:solidFill>
                  <a:srgbClr val="FFFF00"/>
                </a:solidFill>
              </a:rPr>
              <a:t>1. Корень мой из слова СКАЗКА,</a:t>
            </a:r>
          </a:p>
          <a:p>
            <a:pPr algn="ctr"/>
            <a:r>
              <a:rPr lang="ru-RU" sz="2000" b="1">
                <a:solidFill>
                  <a:srgbClr val="FFFF00"/>
                </a:solidFill>
              </a:rPr>
              <a:t>Суффикс, что и в слове ИЗВОЗЧИК, </a:t>
            </a:r>
          </a:p>
          <a:p>
            <a:pPr algn="ctr"/>
            <a:r>
              <a:rPr lang="ru-RU" sz="2000" b="1">
                <a:solidFill>
                  <a:srgbClr val="FFFF00"/>
                </a:solidFill>
              </a:rPr>
              <a:t>Приставка в слове РАСХОД,</a:t>
            </a:r>
          </a:p>
          <a:p>
            <a:pPr algn="ctr"/>
            <a:r>
              <a:rPr lang="ru-RU" sz="2000" b="1">
                <a:solidFill>
                  <a:srgbClr val="FFFF00"/>
                </a:solidFill>
              </a:rPr>
              <a:t>Окончание в слове ДОМ.</a:t>
            </a:r>
          </a:p>
          <a:p>
            <a:pPr algn="ctr"/>
            <a:r>
              <a:rPr lang="ru-RU" sz="2000" b="1">
                <a:solidFill>
                  <a:srgbClr val="FFFF00"/>
                </a:solidFill>
              </a:rPr>
              <a:t/>
            </a:r>
            <a:br>
              <a:rPr lang="ru-RU" sz="2000" b="1">
                <a:solidFill>
                  <a:srgbClr val="FFFF00"/>
                </a:solidFill>
              </a:rPr>
            </a:br>
            <a:r>
              <a:rPr lang="ru-RU" sz="2000" b="1">
                <a:solidFill>
                  <a:srgbClr val="FFFF00"/>
                </a:solidFill>
              </a:rPr>
              <a:t>2. Корень в слове ВЯЗАТЬ,</a:t>
            </a:r>
          </a:p>
          <a:p>
            <a:pPr algn="ctr"/>
            <a:r>
              <a:rPr lang="ru-RU" sz="2000" b="1">
                <a:solidFill>
                  <a:srgbClr val="FFFF00"/>
                </a:solidFill>
              </a:rPr>
              <a:t>Приставка в слове ЗАМОЛЧАТЬ, </a:t>
            </a:r>
          </a:p>
          <a:p>
            <a:pPr algn="ctr"/>
            <a:r>
              <a:rPr lang="ru-RU" sz="2000" b="1">
                <a:solidFill>
                  <a:srgbClr val="FFFF00"/>
                </a:solidFill>
              </a:rPr>
              <a:t>Суффикс в слове СКАЗКА,</a:t>
            </a:r>
          </a:p>
          <a:p>
            <a:pPr algn="ctr"/>
            <a:r>
              <a:rPr lang="ru-RU" sz="2000" b="1">
                <a:solidFill>
                  <a:srgbClr val="FFFF00"/>
                </a:solidFill>
              </a:rPr>
              <a:t>Окончание в слове РЫБА.</a:t>
            </a:r>
          </a:p>
          <a:p>
            <a:pPr algn="ctr"/>
            <a:r>
              <a:rPr lang="ru-RU" sz="2000" b="1">
                <a:solidFill>
                  <a:srgbClr val="FFFF00"/>
                </a:solidFill>
              </a:rPr>
              <a:t/>
            </a:r>
            <a:br>
              <a:rPr lang="ru-RU" sz="2000" b="1">
                <a:solidFill>
                  <a:srgbClr val="FFFF00"/>
                </a:solidFill>
              </a:rPr>
            </a:br>
            <a:r>
              <a:rPr lang="ru-RU" sz="2000" b="1">
                <a:solidFill>
                  <a:srgbClr val="FFFF00"/>
                </a:solidFill>
              </a:rPr>
              <a:t>3. Корень в слове СНЕЖИНКА,</a:t>
            </a:r>
          </a:p>
          <a:p>
            <a:pPr algn="ctr"/>
            <a:r>
              <a:rPr lang="ru-RU" sz="2000" b="1">
                <a:solidFill>
                  <a:srgbClr val="FFFF00"/>
                </a:solidFill>
              </a:rPr>
              <a:t>Приставка в слове ПОДЪЕЗЖАЛ,</a:t>
            </a:r>
          </a:p>
          <a:p>
            <a:pPr algn="ctr"/>
            <a:r>
              <a:rPr lang="ru-RU" sz="2000" b="1">
                <a:solidFill>
                  <a:srgbClr val="FFFF00"/>
                </a:solidFill>
              </a:rPr>
              <a:t>Суффикс в слове ЛЕСНИК,</a:t>
            </a:r>
          </a:p>
          <a:p>
            <a:pPr algn="ctr"/>
            <a:r>
              <a:rPr lang="ru-RU" sz="2000" b="1">
                <a:solidFill>
                  <a:srgbClr val="FFFF00"/>
                </a:solidFill>
              </a:rPr>
              <a:t>Окончание в слове СТОЛ.</a:t>
            </a:r>
          </a:p>
          <a:p>
            <a:pPr algn="ctr"/>
            <a:r>
              <a:rPr lang="ru-RU" sz="2000" b="1">
                <a:solidFill>
                  <a:srgbClr val="FFFF00"/>
                </a:solidFill>
              </a:rPr>
              <a:t/>
            </a:r>
            <a:br>
              <a:rPr lang="ru-RU" sz="2000" b="1">
                <a:solidFill>
                  <a:srgbClr val="FFFF00"/>
                </a:solidFill>
              </a:rPr>
            </a:br>
            <a:r>
              <a:rPr lang="ru-RU" sz="2000" b="1">
                <a:solidFill>
                  <a:srgbClr val="FFFF00"/>
                </a:solidFill>
              </a:rPr>
              <a:t>4. В «списке» вы мой обнаружите корень, </a:t>
            </a:r>
          </a:p>
          <a:p>
            <a:pPr algn="ctr"/>
            <a:r>
              <a:rPr lang="ru-RU" sz="2000" b="1">
                <a:solidFill>
                  <a:srgbClr val="FFFF00"/>
                </a:solidFill>
              </a:rPr>
              <a:t>          Суффикс в «собрании» встретится вскоре,</a:t>
            </a:r>
          </a:p>
          <a:p>
            <a:pPr algn="ctr"/>
            <a:r>
              <a:rPr lang="ru-RU" sz="2000" b="1">
                <a:solidFill>
                  <a:srgbClr val="FFFF00"/>
                </a:solidFill>
              </a:rPr>
              <a:t>        В слове «рассказ» вы приставку найдете, </a:t>
            </a:r>
          </a:p>
          <a:p>
            <a:pPr algn="ctr"/>
            <a:r>
              <a:rPr lang="ru-RU" sz="2000" b="1">
                <a:solidFill>
                  <a:srgbClr val="FFFF00"/>
                </a:solidFill>
              </a:rPr>
              <a:t>В целом — по мне на уроки пойдете. </a:t>
            </a:r>
          </a:p>
          <a:p>
            <a:endParaRPr lang="ru-RU" sz="200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C:\Documents and Settings\Учитель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500063" y="714375"/>
            <a:ext cx="7772400" cy="1439863"/>
          </a:xfrm>
        </p:spPr>
        <p:txBody>
          <a:bodyPr>
            <a:normAutofit/>
          </a:bodyPr>
          <a:lstStyle/>
          <a:p>
            <a:pPr eaLnBrk="1" hangingPunct="1"/>
            <a:r>
              <a:rPr lang="ru-RU" sz="7200" b="1" smtClean="0">
                <a:solidFill>
                  <a:srgbClr val="FFFF00"/>
                </a:solidFill>
                <a:latin typeface="Monotype Corsiva" pitchFamily="66" charset="0"/>
                <a:cs typeface="Arial" charset="0"/>
              </a:rPr>
              <a:t> Скороговорки</a:t>
            </a:r>
          </a:p>
        </p:txBody>
      </p:sp>
      <p:pic>
        <p:nvPicPr>
          <p:cNvPr id="29699" name="Picture 4" descr="C:\Users\Super\Desktop\post-143266-1247366937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1425" y="1571625"/>
            <a:ext cx="5146675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5" descr="C:\Users\Super\Desktop\1283242770_8.gif"/>
          <p:cNvPicPr>
            <a:picLocks noChangeAspect="1" noChangeArrowheads="1"/>
          </p:cNvPicPr>
          <p:nvPr/>
        </p:nvPicPr>
        <p:blipFill>
          <a:blip r:embed="rId4"/>
          <a:srcRect b="11243"/>
          <a:stretch>
            <a:fillRect/>
          </a:stretch>
        </p:blipFill>
        <p:spPr bwMode="auto">
          <a:xfrm>
            <a:off x="928688" y="3929063"/>
            <a:ext cx="2214562" cy="213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C:\Documents and Settings\Учитель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0722" name="Группа 4"/>
          <p:cNvGrpSpPr>
            <a:grpSpLocks/>
          </p:cNvGrpSpPr>
          <p:nvPr/>
        </p:nvGrpSpPr>
        <p:grpSpPr bwMode="auto">
          <a:xfrm>
            <a:off x="1500188" y="285750"/>
            <a:ext cx="7123112" cy="6572250"/>
            <a:chOff x="1500800" y="286024"/>
            <a:chExt cx="7122785" cy="6571802"/>
          </a:xfrm>
        </p:grpSpPr>
        <p:pic>
          <p:nvPicPr>
            <p:cNvPr id="30723" name="Picture 2" descr="C:\Users\Компас\Pictures\2011-02-10\016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16995"/>
            <a:stretch>
              <a:fillRect/>
            </a:stretch>
          </p:blipFill>
          <p:spPr bwMode="auto">
            <a:xfrm>
              <a:off x="4858222" y="2714742"/>
              <a:ext cx="3765363" cy="4143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24" name="TextBox 3"/>
            <p:cNvSpPr txBox="1">
              <a:spLocks noChangeArrowheads="1"/>
            </p:cNvSpPr>
            <p:nvPr/>
          </p:nvSpPr>
          <p:spPr bwMode="auto">
            <a:xfrm>
              <a:off x="1500800" y="286024"/>
              <a:ext cx="6143369" cy="2585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5400" b="1">
                  <a:solidFill>
                    <a:srgbClr val="FFFF00"/>
                  </a:solidFill>
                  <a:latin typeface="Calibri" pitchFamily="34" charset="0"/>
                </a:rPr>
                <a:t>На рынке Кирилл</a:t>
              </a:r>
            </a:p>
            <a:p>
              <a:pPr algn="ctr"/>
              <a:r>
                <a:rPr lang="ru-RU" sz="5400" b="1">
                  <a:solidFill>
                    <a:srgbClr val="FFFF00"/>
                  </a:solidFill>
                  <a:latin typeface="Calibri" pitchFamily="34" charset="0"/>
                </a:rPr>
                <a:t>крынку и кружку купил.</a:t>
              </a:r>
            </a:p>
          </p:txBody>
        </p:sp>
      </p:grp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 descr="C:\Documents and Settings\Учитель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6" name="TextBox 2"/>
          <p:cNvSpPr txBox="1">
            <a:spLocks noChangeArrowheads="1"/>
          </p:cNvSpPr>
          <p:nvPr/>
        </p:nvSpPr>
        <p:spPr bwMode="auto">
          <a:xfrm>
            <a:off x="1000125" y="188913"/>
            <a:ext cx="68580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FFFF00"/>
                </a:solidFill>
                <a:latin typeface="Calibri" pitchFamily="34" charset="0"/>
              </a:rPr>
              <a:t>Валя на проталинке</a:t>
            </a:r>
          </a:p>
          <a:p>
            <a:pPr algn="ctr"/>
            <a:r>
              <a:rPr lang="ru-RU" sz="4400" b="1">
                <a:solidFill>
                  <a:srgbClr val="FFFF00"/>
                </a:solidFill>
                <a:latin typeface="Calibri" pitchFamily="34" charset="0"/>
              </a:rPr>
              <a:t>промочила валенки.</a:t>
            </a:r>
          </a:p>
          <a:p>
            <a:pPr algn="ctr"/>
            <a:r>
              <a:rPr lang="ru-RU" sz="4400" b="1">
                <a:solidFill>
                  <a:srgbClr val="FFFF00"/>
                </a:solidFill>
                <a:latin typeface="Calibri" pitchFamily="34" charset="0"/>
              </a:rPr>
              <a:t>Валенки у Валеньки</a:t>
            </a:r>
          </a:p>
          <a:p>
            <a:pPr algn="ctr"/>
            <a:r>
              <a:rPr lang="ru-RU" sz="4400" b="1">
                <a:solidFill>
                  <a:srgbClr val="FFFF00"/>
                </a:solidFill>
                <a:latin typeface="Calibri" pitchFamily="34" charset="0"/>
              </a:rPr>
              <a:t>сохнут на завалинке.</a:t>
            </a:r>
          </a:p>
        </p:txBody>
      </p:sp>
      <p:grpSp>
        <p:nvGrpSpPr>
          <p:cNvPr id="31747" name="Группа 7"/>
          <p:cNvGrpSpPr>
            <a:grpSpLocks/>
          </p:cNvGrpSpPr>
          <p:nvPr/>
        </p:nvGrpSpPr>
        <p:grpSpPr bwMode="auto">
          <a:xfrm>
            <a:off x="500063" y="3214688"/>
            <a:ext cx="8072437" cy="3429000"/>
            <a:chOff x="0" y="2205038"/>
            <a:chExt cx="8964613" cy="4652962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179821" y="2205038"/>
              <a:ext cx="8712511" cy="3599582"/>
            </a:xfrm>
            <a:prstGeom prst="rect">
              <a:avLst/>
            </a:prstGeom>
            <a:solidFill>
              <a:srgbClr val="FFFF99"/>
            </a:solidFill>
            <a:ln>
              <a:solidFill>
                <a:srgbClr val="FF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6443591" y="5733534"/>
              <a:ext cx="2448742" cy="7108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 rot="10800000">
              <a:off x="179821" y="5589206"/>
              <a:ext cx="237646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31751" name="Picture 2" descr="C:\Users\Компас\Pictures\2011-02-10\007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339975" y="2276475"/>
              <a:ext cx="4440238" cy="4581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52" name="Picture 5" descr="C:\Users\Компас\Pictures\Безымянный1.pn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084888" y="5630863"/>
              <a:ext cx="2879725" cy="1227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53" name="Picture 5" descr="C:\Users\Компас\Pictures\Безымянный1.pn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5629275"/>
              <a:ext cx="2879725" cy="1228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54" name="Picture 5" descr="C:\Users\Компас\Pictures\Безымянный1.pn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5157788"/>
              <a:ext cx="2878138" cy="1227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6" name="Прямая соединительная линия 15"/>
            <p:cNvCxnSpPr/>
            <p:nvPr/>
          </p:nvCxnSpPr>
          <p:spPr>
            <a:xfrm rot="10800000">
              <a:off x="0" y="4076993"/>
              <a:ext cx="2556281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6515873" y="4150234"/>
              <a:ext cx="244874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rot="5400000">
              <a:off x="1765396" y="4580517"/>
              <a:ext cx="1438972" cy="4319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rot="10800000">
              <a:off x="179821" y="2709109"/>
              <a:ext cx="2376460" cy="7324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flipV="1">
              <a:off x="6515873" y="3499681"/>
              <a:ext cx="2448740" cy="7324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10800000">
              <a:off x="179821" y="3428595"/>
              <a:ext cx="230417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10800000">
              <a:off x="0" y="2205038"/>
              <a:ext cx="2556281" cy="7108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flipV="1">
              <a:off x="6515873" y="2924524"/>
              <a:ext cx="2448740" cy="7324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6443591" y="2276124"/>
              <a:ext cx="252102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16200000" flipH="1">
              <a:off x="6156146" y="4509961"/>
              <a:ext cx="1583300" cy="86384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5400000">
              <a:off x="756105" y="4292274"/>
              <a:ext cx="1438972" cy="100840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5400000">
              <a:off x="72894" y="4257161"/>
              <a:ext cx="934901" cy="72104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16200000" flipH="1">
              <a:off x="7237433" y="4222002"/>
              <a:ext cx="1654386" cy="151085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16200000" flipH="1">
              <a:off x="8316912" y="4222020"/>
              <a:ext cx="648398" cy="64700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C:\Documents and Settings\Учитель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Рисунок 3" descr="01labdqcu1267513856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50" y="142875"/>
            <a:ext cx="1843088" cy="230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Box 4"/>
          <p:cNvSpPr txBox="1">
            <a:spLocks noChangeArrowheads="1"/>
          </p:cNvSpPr>
          <p:nvPr/>
        </p:nvSpPr>
        <p:spPr bwMode="auto">
          <a:xfrm>
            <a:off x="571500" y="2214563"/>
            <a:ext cx="792956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8000" b="1">
                <a:solidFill>
                  <a:srgbClr val="FFFF00"/>
                </a:solidFill>
                <a:latin typeface="Calibri" pitchFamily="34" charset="0"/>
              </a:rPr>
              <a:t>«</a:t>
            </a:r>
            <a:r>
              <a:rPr lang="ru-RU" sz="8000" b="1">
                <a:solidFill>
                  <a:srgbClr val="FFFF00"/>
                </a:solidFill>
              </a:rPr>
              <a:t>Приветствие</a:t>
            </a:r>
            <a:r>
              <a:rPr lang="ru-RU" sz="8000" b="1">
                <a:solidFill>
                  <a:srgbClr val="FFFF00"/>
                </a:solidFill>
                <a:latin typeface="Calibri" pitchFamily="34" charset="0"/>
              </a:rPr>
              <a:t>»</a:t>
            </a:r>
          </a:p>
        </p:txBody>
      </p:sp>
      <p:pic>
        <p:nvPicPr>
          <p:cNvPr id="16388" name="Рисунок 5" descr="12676001424212897663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285750"/>
            <a:ext cx="3143250" cy="260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Рисунок 6" descr="12676001424212897663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63" y="285750"/>
            <a:ext cx="228600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Рисунок 7" descr="25adf66e6c28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14750" y="4857750"/>
            <a:ext cx="2500313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Рисунок 8" descr="6.gi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28750" y="4786313"/>
            <a:ext cx="1500188" cy="89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 descr="C:\Documents and Settings\Учитель\Рабочий стол\Рисунок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TextBox 6"/>
          <p:cNvSpPr txBox="1">
            <a:spLocks noChangeArrowheads="1"/>
          </p:cNvSpPr>
          <p:nvPr/>
        </p:nvSpPr>
        <p:spPr bwMode="auto">
          <a:xfrm>
            <a:off x="785813" y="1857375"/>
            <a:ext cx="7929562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9600" b="1">
                <a:solidFill>
                  <a:srgbClr val="FFFF00"/>
                </a:solidFill>
                <a:latin typeface="Calibri" pitchFamily="34" charset="0"/>
              </a:rPr>
              <a:t>Молодцы!</a:t>
            </a:r>
          </a:p>
        </p:txBody>
      </p:sp>
      <p:pic>
        <p:nvPicPr>
          <p:cNvPr id="32772" name="Picture 4" descr="104589897_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08400" y="3860800"/>
            <a:ext cx="1841500" cy="181292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C:\Documents and Settings\Учитель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TextBox 4"/>
          <p:cNvSpPr txBox="1">
            <a:spLocks noChangeArrowheads="1"/>
          </p:cNvSpPr>
          <p:nvPr/>
        </p:nvSpPr>
        <p:spPr bwMode="auto">
          <a:xfrm>
            <a:off x="1331913" y="476250"/>
            <a:ext cx="6192837" cy="52038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</a:rPr>
              <a:t>Команда          </a:t>
            </a: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</a:rPr>
              <a:t>«Грамотеи»</a:t>
            </a:r>
          </a:p>
          <a:p>
            <a:r>
              <a:rPr lang="ru-RU" sz="2400" b="1">
                <a:latin typeface="Times New Roman" pitchFamily="18" charset="0"/>
              </a:rPr>
              <a:t>Девиз:</a:t>
            </a:r>
            <a:r>
              <a:rPr lang="ru-RU" sz="2400" b="1">
                <a:solidFill>
                  <a:srgbClr val="FF0000"/>
                </a:solidFill>
                <a:latin typeface="Times New Roman" pitchFamily="18" charset="0"/>
              </a:rPr>
              <a:t> </a:t>
            </a: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</a:rPr>
              <a:t>«Грамоте учиться всегда                                          	                               пригодится».</a:t>
            </a:r>
            <a:r>
              <a:rPr lang="ru-RU" sz="2400" b="1">
                <a:latin typeface="Times New Roman" pitchFamily="18" charset="0"/>
              </a:rPr>
              <a:t> Команда         </a:t>
            </a:r>
            <a:r>
              <a:rPr lang="ru-RU" sz="2400" b="1" i="1">
                <a:solidFill>
                  <a:schemeClr val="hlink"/>
                </a:solidFill>
                <a:latin typeface="Times New Roman" pitchFamily="18" charset="0"/>
              </a:rPr>
              <a:t>«Везунчики»</a:t>
            </a:r>
          </a:p>
          <a:p>
            <a:r>
              <a:rPr lang="ru-RU" sz="2400" b="1">
                <a:latin typeface="Times New Roman" pitchFamily="18" charset="0"/>
              </a:rPr>
              <a:t>Девиз:  </a:t>
            </a:r>
            <a:r>
              <a:rPr lang="ru-RU" sz="2400" b="1" i="1">
                <a:solidFill>
                  <a:schemeClr val="hlink"/>
                </a:solidFill>
                <a:latin typeface="Times New Roman" pitchFamily="18" charset="0"/>
              </a:rPr>
              <a:t>«Бороться, искать, найти 			   и не сдаваться».</a:t>
            </a:r>
            <a:endParaRPr lang="ru-RU" sz="2400" b="1">
              <a:solidFill>
                <a:schemeClr val="hlink"/>
              </a:solidFill>
              <a:latin typeface="Times New Roman" pitchFamily="18" charset="0"/>
            </a:endParaRPr>
          </a:p>
          <a:p>
            <a:r>
              <a:rPr lang="ru-RU" sz="2400" b="1">
                <a:latin typeface="Times New Roman" pitchFamily="18" charset="0"/>
              </a:rPr>
              <a:t>Команда         </a:t>
            </a:r>
            <a:r>
              <a:rPr lang="ru-RU" sz="2400" b="1" i="1">
                <a:solidFill>
                  <a:srgbClr val="36E200"/>
                </a:solidFill>
                <a:latin typeface="Times New Roman" pitchFamily="18" charset="0"/>
              </a:rPr>
              <a:t>«Алфавит».</a:t>
            </a:r>
          </a:p>
          <a:p>
            <a:r>
              <a:rPr lang="ru-RU" sz="2400" b="1">
                <a:latin typeface="Times New Roman" pitchFamily="18" charset="0"/>
              </a:rPr>
              <a:t>Девиз:</a:t>
            </a:r>
            <a:r>
              <a:rPr lang="ru-RU" sz="2400" b="1">
                <a:solidFill>
                  <a:srgbClr val="36E200"/>
                </a:solidFill>
                <a:latin typeface="Times New Roman" pitchFamily="18" charset="0"/>
              </a:rPr>
              <a:t>   </a:t>
            </a:r>
            <a:r>
              <a:rPr lang="ru-RU" sz="2400" b="1" i="1">
                <a:solidFill>
                  <a:srgbClr val="36E200"/>
                </a:solidFill>
                <a:latin typeface="Times New Roman" pitchFamily="18" charset="0"/>
              </a:rPr>
              <a:t>«Алфавит один за всех и 			все за одного».</a:t>
            </a:r>
          </a:p>
          <a:p>
            <a:r>
              <a:rPr lang="ru-RU" sz="2400" b="1">
                <a:latin typeface="Times New Roman" pitchFamily="18" charset="0"/>
              </a:rPr>
              <a:t> Команда     </a:t>
            </a:r>
            <a:r>
              <a:rPr lang="ru-RU" sz="2400" b="1" i="1">
                <a:solidFill>
                  <a:srgbClr val="EC18AF"/>
                </a:solidFill>
                <a:latin typeface="Times New Roman" pitchFamily="18" charset="0"/>
              </a:rPr>
              <a:t>«Умники и умницы».</a:t>
            </a:r>
          </a:p>
          <a:p>
            <a:r>
              <a:rPr lang="ru-RU" sz="2400" b="1">
                <a:latin typeface="Times New Roman" pitchFamily="18" charset="0"/>
              </a:rPr>
              <a:t>Девиз:</a:t>
            </a:r>
            <a:r>
              <a:rPr lang="ru-RU" sz="2400" b="1" i="1">
                <a:solidFill>
                  <a:srgbClr val="EC18AF"/>
                </a:solidFill>
                <a:latin typeface="Times New Roman" pitchFamily="18" charset="0"/>
              </a:rPr>
              <a:t>«И пусть острей кипит борьба</a:t>
            </a:r>
            <a:r>
              <a:rPr lang="ru-RU" sz="2400" b="1" i="1">
                <a:solidFill>
                  <a:srgbClr val="EC18AF"/>
                </a:solidFill>
              </a:rPr>
              <a:t>,</a:t>
            </a:r>
            <a:r>
              <a:rPr lang="ru-RU" sz="2400" b="1" i="1">
                <a:solidFill>
                  <a:srgbClr val="EC18AF"/>
                </a:solidFill>
                <a:latin typeface="Times New Roman" pitchFamily="18" charset="0"/>
              </a:rPr>
              <a:t>  	                   сильней соревнование. </a:t>
            </a:r>
          </a:p>
          <a:p>
            <a:r>
              <a:rPr lang="ru-RU" sz="2400" b="1" i="1">
                <a:solidFill>
                  <a:srgbClr val="EC18AF"/>
                </a:solidFill>
                <a:latin typeface="Times New Roman" pitchFamily="18" charset="0"/>
              </a:rPr>
              <a:t>                Успех решает не судьба, а    	                      только наши знания».</a:t>
            </a:r>
            <a:r>
              <a:rPr lang="ru-RU" sz="2400">
                <a:solidFill>
                  <a:srgbClr val="EC18AF"/>
                </a:solidFill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8435" name="Picture 2" descr="C:\Documents and Settings\Учитель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TextBox 4"/>
          <p:cNvSpPr txBox="1">
            <a:spLocks noChangeArrowheads="1"/>
          </p:cNvSpPr>
          <p:nvPr/>
        </p:nvSpPr>
        <p:spPr bwMode="auto">
          <a:xfrm>
            <a:off x="571500" y="1714500"/>
            <a:ext cx="792956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8000" b="1">
                <a:solidFill>
                  <a:srgbClr val="FFFF00"/>
                </a:solidFill>
                <a:latin typeface="Calibri" pitchFamily="34" charset="0"/>
              </a:rPr>
              <a:t>«Разминка»</a:t>
            </a:r>
          </a:p>
        </p:txBody>
      </p:sp>
      <p:pic>
        <p:nvPicPr>
          <p:cNvPr id="18437" name="Рисунок 5" descr="12676001424212897663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63" y="3017838"/>
            <a:ext cx="3929062" cy="325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C:\Documents and Settings\Учитель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Рисунок 3" descr="01labdqcu1267513856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50" y="142875"/>
            <a:ext cx="1843088" cy="230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Box 4"/>
          <p:cNvSpPr txBox="1">
            <a:spLocks noChangeArrowheads="1"/>
          </p:cNvSpPr>
          <p:nvPr/>
        </p:nvSpPr>
        <p:spPr bwMode="auto">
          <a:xfrm>
            <a:off x="571500" y="2214563"/>
            <a:ext cx="7929563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FFFF00"/>
                </a:solidFill>
                <a:latin typeface="Times New Roman" pitchFamily="18" charset="0"/>
              </a:rPr>
              <a:t>Составить из названия  игры - «Турнир грамотеев», как можно больше слов.</a:t>
            </a:r>
          </a:p>
        </p:txBody>
      </p:sp>
      <p:pic>
        <p:nvPicPr>
          <p:cNvPr id="19460" name="Рисунок 5" descr="12676001424212897663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260350"/>
            <a:ext cx="3143250" cy="260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Рисунок 6" descr="12676001424212897663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63" y="285750"/>
            <a:ext cx="228600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Рисунок 7" descr="25adf66e6c28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14750" y="4857750"/>
            <a:ext cx="2500313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Рисунок 8" descr="6.gi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28750" y="4786313"/>
            <a:ext cx="1500188" cy="89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C:\Documents and Settings\Учитель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TextBox 4"/>
          <p:cNvSpPr txBox="1">
            <a:spLocks noChangeArrowheads="1"/>
          </p:cNvSpPr>
          <p:nvPr/>
        </p:nvSpPr>
        <p:spPr bwMode="auto">
          <a:xfrm>
            <a:off x="714375" y="642938"/>
            <a:ext cx="7929563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9600" b="1">
                <a:solidFill>
                  <a:srgbClr val="FFFF00"/>
                </a:solidFill>
                <a:latin typeface="Calibri" pitchFamily="34" charset="0"/>
              </a:rPr>
              <a:t>«Турнир  </a:t>
            </a:r>
          </a:p>
          <a:p>
            <a:pPr algn="ctr"/>
            <a:r>
              <a:rPr lang="ru-RU" sz="9600" b="1">
                <a:solidFill>
                  <a:srgbClr val="FFFF00"/>
                </a:solidFill>
                <a:latin typeface="Calibri" pitchFamily="34" charset="0"/>
              </a:rPr>
              <a:t>грамотеев»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1507" name="Picture 2" descr="C:\Documents and Settings\Учитель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TextBox 4"/>
          <p:cNvSpPr txBox="1">
            <a:spLocks noChangeArrowheads="1"/>
          </p:cNvSpPr>
          <p:nvPr/>
        </p:nvSpPr>
        <p:spPr bwMode="auto">
          <a:xfrm>
            <a:off x="714375" y="642938"/>
            <a:ext cx="792956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7200" b="1">
                <a:solidFill>
                  <a:srgbClr val="FFFF00"/>
                </a:solidFill>
                <a:latin typeface="Calibri" pitchFamily="34" charset="0"/>
              </a:rPr>
              <a:t>«Назови одним словом»</a:t>
            </a:r>
          </a:p>
        </p:txBody>
      </p:sp>
      <p:pic>
        <p:nvPicPr>
          <p:cNvPr id="21509" name="Рисунок 5" descr="25adf66e6c28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25" y="3643313"/>
            <a:ext cx="3668713" cy="269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22531" name="Picture 2" descr="C:\Documents and Settings\Учитель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TextBox 4"/>
          <p:cNvSpPr txBox="1">
            <a:spLocks noChangeArrowheads="1"/>
          </p:cNvSpPr>
          <p:nvPr/>
        </p:nvSpPr>
        <p:spPr bwMode="auto">
          <a:xfrm>
            <a:off x="714375" y="642938"/>
            <a:ext cx="7929563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7200" b="1">
              <a:solidFill>
                <a:srgbClr val="FFFF00"/>
              </a:solidFill>
              <a:latin typeface="Calibri" pitchFamily="34" charset="0"/>
            </a:endParaRPr>
          </a:p>
        </p:txBody>
      </p:sp>
      <p:graphicFrame>
        <p:nvGraphicFramePr>
          <p:cNvPr id="35946" name="Group 106"/>
          <p:cNvGraphicFramePr>
            <a:graphicFrameLocks noGrp="1"/>
          </p:cNvGraphicFramePr>
          <p:nvPr/>
        </p:nvGraphicFramePr>
        <p:xfrm>
          <a:off x="1619250" y="476250"/>
          <a:ext cx="5545138" cy="5616575"/>
        </p:xfrm>
        <a:graphic>
          <a:graphicData uri="http://schemas.openxmlformats.org/drawingml/2006/table">
            <a:tbl>
              <a:tblPr/>
              <a:tblGrid>
                <a:gridCol w="3748088"/>
                <a:gridCol w="1797050"/>
              </a:tblGrid>
              <a:tr h="715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Храбрый человек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          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1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Умный человек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          ?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1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Добрый человек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          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1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Болтливый человек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          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1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Богатый человек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          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1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Мудрый человек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          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2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Хвастливый человек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          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1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Ленивый человек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          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1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Веселый человек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          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3555" name="Picture 2" descr="C:\Documents and Settings\Учитель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TextBox 4"/>
          <p:cNvSpPr txBox="1">
            <a:spLocks noChangeArrowheads="1"/>
          </p:cNvSpPr>
          <p:nvPr/>
        </p:nvSpPr>
        <p:spPr bwMode="auto">
          <a:xfrm>
            <a:off x="827088" y="404813"/>
            <a:ext cx="7713662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FFFF00"/>
                </a:solidFill>
                <a:latin typeface="Calibri" pitchFamily="34" charset="0"/>
              </a:rPr>
              <a:t>    « ЗАКОНЧИ   </a:t>
            </a:r>
          </a:p>
          <a:p>
            <a:r>
              <a:rPr lang="ru-RU" sz="4400" b="1">
                <a:solidFill>
                  <a:srgbClr val="FFFF00"/>
                </a:solidFill>
                <a:latin typeface="Calibri" pitchFamily="34" charset="0"/>
              </a:rPr>
              <a:t>                     ПОСЛОВИЦУ»</a:t>
            </a:r>
          </a:p>
          <a:p>
            <a:r>
              <a:rPr lang="ru-RU" b="1"/>
              <a:t>       </a:t>
            </a:r>
            <a:r>
              <a:rPr lang="ru-RU" sz="2400" b="1">
                <a:solidFill>
                  <a:schemeClr val="bg1"/>
                </a:solidFill>
              </a:rPr>
              <a:t>дописать недостающее слово в пословице</a:t>
            </a:r>
            <a:r>
              <a:rPr lang="ru-RU" sz="2000">
                <a:solidFill>
                  <a:schemeClr val="bg1"/>
                </a:solidFill>
              </a:rPr>
              <a:t> </a:t>
            </a:r>
            <a:endParaRPr lang="ru-RU" sz="2000" b="1">
              <a:solidFill>
                <a:schemeClr val="bg1"/>
              </a:solidFill>
              <a:latin typeface="Calibri" pitchFamily="34" charset="0"/>
            </a:endParaRPr>
          </a:p>
          <a:p>
            <a:endParaRPr lang="ru-RU" sz="2000" b="1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23557" name="Picture 3" descr="C:\Users\Super\Desktop\0b024dfe867ef0211927b0f5031db3c8.jp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113" y="2636838"/>
            <a:ext cx="2786062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679</TotalTime>
  <Words>387</Words>
  <Application>Microsoft Office PowerPoint</Application>
  <PresentationFormat>Экран (4:3)</PresentationFormat>
  <Paragraphs>100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Calibri</vt:lpstr>
      <vt:lpstr>Times New Roman</vt:lpstr>
      <vt:lpstr>Monotype Corsiva</vt:lpstr>
      <vt:lpstr>Тема Office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 Скороговорки</vt:lpstr>
      <vt:lpstr>Слайд 18</vt:lpstr>
      <vt:lpstr>Слайд 19</vt:lpstr>
      <vt:lpstr>Слайд 20</vt:lpstr>
    </vt:vector>
  </TitlesOfParts>
  <Company>МБОУ СОШ №71 п. Кедровый Красноярского края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натали</cp:lastModifiedBy>
  <cp:revision>26</cp:revision>
  <dcterms:created xsi:type="dcterms:W3CDTF">2012-12-10T04:22:55Z</dcterms:created>
  <dcterms:modified xsi:type="dcterms:W3CDTF">2015-01-29T05:57:53Z</dcterms:modified>
</cp:coreProperties>
</file>