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21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72" r:id="rId6"/>
    <p:sldId id="260" r:id="rId7"/>
    <p:sldId id="261" r:id="rId8"/>
    <p:sldId id="262" r:id="rId9"/>
    <p:sldId id="263" r:id="rId10"/>
    <p:sldId id="265" r:id="rId11"/>
    <p:sldId id="264" r:id="rId12"/>
    <p:sldId id="266" r:id="rId13"/>
    <p:sldId id="267" r:id="rId14"/>
    <p:sldId id="268" r:id="rId15"/>
    <p:sldId id="269" r:id="rId16"/>
    <p:sldId id="270" r:id="rId17"/>
    <p:sldId id="271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865A10-B57F-4CEE-A456-CD8DE3F0205D}" type="datetimeFigureOut">
              <a:rPr lang="ru-RU" smtClean="0"/>
              <a:t>04.03.2015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DD6A68-D01D-48EA-BDF1-9DA5EC3298C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0181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9892A-0574-4753-B3B5-882803074C2D}" type="datetimeFigureOut">
              <a:rPr lang="en-US" smtClean="0"/>
              <a:pPr/>
              <a:t>3/4/2015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857224" y="4000504"/>
            <a:ext cx="7772400" cy="903534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 marR="9144" algn="l">
              <a:defRPr sz="3600" b="1" cap="none" spc="0" baseline="0">
                <a:ln/>
                <a:solidFill>
                  <a:schemeClr val="tx2">
                    <a:lumMod val="75000"/>
                  </a:schemeClr>
                </a:solidFill>
                <a:effectLst/>
              </a:defRPr>
            </a:lvl1pPr>
            <a:extLst/>
          </a:lstStyle>
          <a:p>
            <a:r>
              <a:rPr lang="ru-RU" altLang="ja-JP" smtClean="0"/>
              <a:t>Образец заголовка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857224" y="5143512"/>
            <a:ext cx="7772400" cy="651504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altLang="ja-JP" smtClean="0"/>
              <a:t>Образец подзаголовка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429652" y="3357562"/>
            <a:ext cx="214314" cy="214314"/>
          </a:xfrm>
          <a:prstGeom prst="rect">
            <a:avLst/>
          </a:prstGeom>
          <a:solidFill>
            <a:schemeClr val="bg2">
              <a:lumMod val="60000"/>
              <a:lumOff val="4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Rectangle 17"/>
          <p:cNvSpPr/>
          <p:nvPr/>
        </p:nvSpPr>
        <p:spPr>
          <a:xfrm>
            <a:off x="7286644" y="2786058"/>
            <a:ext cx="214314" cy="2143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Rectangle 18"/>
          <p:cNvSpPr/>
          <p:nvPr/>
        </p:nvSpPr>
        <p:spPr>
          <a:xfrm>
            <a:off x="7286644" y="3357562"/>
            <a:ext cx="214314" cy="214314"/>
          </a:xfrm>
          <a:prstGeom prst="rect">
            <a:avLst/>
          </a:prstGeom>
          <a:solidFill>
            <a:schemeClr val="bg2">
              <a:lumMod val="60000"/>
              <a:lumOff val="4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7572396" y="2786058"/>
            <a:ext cx="214314" cy="2143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Rectangle 20"/>
          <p:cNvSpPr/>
          <p:nvPr/>
        </p:nvSpPr>
        <p:spPr>
          <a:xfrm>
            <a:off x="7572396" y="3357562"/>
            <a:ext cx="214314" cy="214314"/>
          </a:xfrm>
          <a:prstGeom prst="rect">
            <a:avLst/>
          </a:prstGeom>
          <a:solidFill>
            <a:schemeClr val="bg2">
              <a:lumMod val="60000"/>
              <a:lumOff val="4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858148" y="2786058"/>
            <a:ext cx="214314" cy="2143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Rectangle 22"/>
          <p:cNvSpPr/>
          <p:nvPr/>
        </p:nvSpPr>
        <p:spPr>
          <a:xfrm>
            <a:off x="7858148" y="3357562"/>
            <a:ext cx="214314" cy="214314"/>
          </a:xfrm>
          <a:prstGeom prst="rect">
            <a:avLst/>
          </a:prstGeom>
          <a:solidFill>
            <a:schemeClr val="bg2">
              <a:lumMod val="60000"/>
              <a:lumOff val="4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Rectangle 23"/>
          <p:cNvSpPr/>
          <p:nvPr/>
        </p:nvSpPr>
        <p:spPr>
          <a:xfrm>
            <a:off x="8429652" y="2786058"/>
            <a:ext cx="214314" cy="2143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Rectangle 24"/>
          <p:cNvSpPr/>
          <p:nvPr/>
        </p:nvSpPr>
        <p:spPr>
          <a:xfrm>
            <a:off x="8143900" y="3357562"/>
            <a:ext cx="214314" cy="214314"/>
          </a:xfrm>
          <a:prstGeom prst="rect">
            <a:avLst/>
          </a:prstGeom>
          <a:solidFill>
            <a:schemeClr val="bg2">
              <a:lumMod val="60000"/>
              <a:lumOff val="4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Rectangle 25"/>
          <p:cNvSpPr/>
          <p:nvPr/>
        </p:nvSpPr>
        <p:spPr>
          <a:xfrm>
            <a:off x="8143900" y="2786058"/>
            <a:ext cx="214314" cy="2143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Rectangle 26"/>
          <p:cNvSpPr/>
          <p:nvPr/>
        </p:nvSpPr>
        <p:spPr>
          <a:xfrm>
            <a:off x="7572396" y="3071810"/>
            <a:ext cx="214314" cy="214314"/>
          </a:xfrm>
          <a:prstGeom prst="rect">
            <a:avLst/>
          </a:prstGeom>
          <a:solidFill>
            <a:schemeClr val="bg2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Rectangle 29"/>
          <p:cNvSpPr/>
          <p:nvPr/>
        </p:nvSpPr>
        <p:spPr>
          <a:xfrm>
            <a:off x="7858148" y="3071810"/>
            <a:ext cx="214314" cy="214314"/>
          </a:xfrm>
          <a:prstGeom prst="rect">
            <a:avLst/>
          </a:prstGeom>
          <a:solidFill>
            <a:schemeClr val="bg2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Rectangle 30"/>
          <p:cNvSpPr/>
          <p:nvPr/>
        </p:nvSpPr>
        <p:spPr>
          <a:xfrm>
            <a:off x="8429652" y="3071810"/>
            <a:ext cx="214314" cy="214314"/>
          </a:xfrm>
          <a:prstGeom prst="rect">
            <a:avLst/>
          </a:prstGeom>
          <a:solidFill>
            <a:schemeClr val="bg2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Rectangle 32"/>
          <p:cNvSpPr/>
          <p:nvPr/>
        </p:nvSpPr>
        <p:spPr>
          <a:xfrm>
            <a:off x="8143900" y="3071810"/>
            <a:ext cx="214314" cy="214314"/>
          </a:xfrm>
          <a:prstGeom prst="rect">
            <a:avLst/>
          </a:prstGeom>
          <a:solidFill>
            <a:schemeClr val="bg2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Rectangle 36"/>
          <p:cNvSpPr/>
          <p:nvPr/>
        </p:nvSpPr>
        <p:spPr>
          <a:xfrm>
            <a:off x="7286644" y="3071810"/>
            <a:ext cx="214314" cy="214314"/>
          </a:xfrm>
          <a:prstGeom prst="rect">
            <a:avLst/>
          </a:prstGeom>
          <a:solidFill>
            <a:schemeClr val="bg2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altLang="ja-JP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9892A-0574-4753-B3B5-882803074C2D}" type="datetimeFigureOut">
              <a:rPr lang="en-US" smtClean="0"/>
              <a:pPr/>
              <a:t>3/4/2015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ru-RU" altLang="ja-JP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9892A-0574-4753-B3B5-882803074C2D}" type="datetimeFigureOut">
              <a:rPr lang="en-US" smtClean="0"/>
              <a:pPr/>
              <a:t>3/4/2015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altLang="ja-JP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9892A-0574-4753-B3B5-882803074C2D}" type="datetimeFigureOut">
              <a:rPr lang="en-US" smtClean="0"/>
              <a:pPr/>
              <a:t>3/4/2015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4214818"/>
            <a:ext cx="5718048" cy="977486"/>
          </a:xfrm>
        </p:spPr>
        <p:txBody>
          <a:bodyPr lIns="82296" tIns="45720" bIns="0" anchor="t"/>
          <a:lstStyle>
            <a:lvl1pPr marL="374904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altLang="ja-JP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9892A-0574-4753-B3B5-882803074C2D}" type="datetimeFigureOut">
              <a:rPr lang="en-US" smtClean="0"/>
              <a:pPr/>
              <a:t>3/4/2015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366404"/>
            <a:ext cx="8156448" cy="777240"/>
          </a:xfrm>
        </p:spPr>
        <p:txBody>
          <a:bodyPr tIns="64008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 algn="l">
              <a:buNone/>
              <a:defRPr sz="3800" b="1" cap="none" spc="0" baseline="0">
                <a:ln/>
                <a:solidFill>
                  <a:schemeClr val="tx2">
                    <a:lumMod val="75000"/>
                  </a:schemeClr>
                </a:solidFill>
                <a:effectLst/>
              </a:defRPr>
            </a:lvl1pPr>
            <a:extLst/>
          </a:lstStyle>
          <a:p>
            <a:r>
              <a:rPr lang="ru-RU" altLang="ja-JP" smtClean="0"/>
              <a:t>Образец заголовка</a:t>
            </a:r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714348" y="5277543"/>
            <a:ext cx="7500990" cy="158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ru-RU" altLang="ja-JP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9892A-0574-4753-B3B5-882803074C2D}" type="datetimeFigureOut">
              <a:rPr lang="en-US" smtClean="0"/>
              <a:pPr/>
              <a:t>3/4/2015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lang="ru-RU" altLang="ja-JP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altLang="ja-JP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altLang="ja-JP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9892A-0574-4753-B3B5-882803074C2D}" type="datetimeFigureOut">
              <a:rPr lang="en-US" smtClean="0"/>
              <a:pPr/>
              <a:t>3/4/2015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ru-RU" altLang="ja-JP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9892A-0574-4753-B3B5-882803074C2D}" type="datetimeFigureOut">
              <a:rPr lang="en-US" smtClean="0"/>
              <a:pPr/>
              <a:t>3/4/2015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9892A-0574-4753-B3B5-882803074C2D}" type="datetimeFigureOut">
              <a:rPr lang="en-US" smtClean="0"/>
              <a:pPr/>
              <a:t>3/4/2015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528878" cy="1162050"/>
          </a:xfrm>
        </p:spPr>
        <p:txBody>
          <a:bodyPr anchor="ctr"/>
          <a:lstStyle>
            <a:lvl1pPr algn="l">
              <a:buNone/>
              <a:defRPr sz="2000" b="0"/>
            </a:lvl1pPr>
            <a:extLst/>
          </a:lstStyle>
          <a:p>
            <a:r>
              <a:rPr lang="ru-RU" altLang="ja-JP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28878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altLang="ja-JP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285728"/>
            <a:ext cx="5486400" cy="57213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9892A-0574-4753-B3B5-882803074C2D}" type="datetimeFigureOut">
              <a:rPr lang="en-US" smtClean="0"/>
              <a:pPr/>
              <a:t>3/4/2015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914400" y="4941829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ru-RU" altLang="ja-JP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4400" y="357166"/>
            <a:ext cx="6858048" cy="4286280"/>
          </a:xfrm>
          <a:noFill/>
          <a:ln w="12700">
            <a:noFill/>
          </a:ln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lang="ru-RU" altLang="ja-JP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white">
          <a:xfrm>
            <a:off x="914400" y="5643578"/>
            <a:ext cx="6858000" cy="428628"/>
          </a:xfrm>
        </p:spPr>
        <p:txBody>
          <a:bodyPr>
            <a:normAutofit/>
          </a:bodyPr>
          <a:lstStyle>
            <a:lvl1pPr marL="27432" indent="0">
              <a:spcBef>
                <a:spcPts val="0"/>
              </a:spcBef>
              <a:buNone/>
              <a:defRPr sz="11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altLang="ja-JP" smtClean="0"/>
              <a:t>Образец текста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3/4/2015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-1"/>
            <a:ext cx="214282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extLst/>
          </a:lstStyle>
          <a:p>
            <a:r>
              <a:rPr lang="ru-RU" altLang="ja-JP" smtClean="0"/>
              <a:t>Образец заголовка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571612"/>
            <a:ext cx="7772400" cy="4783948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21461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>
              <a:defRPr sz="1100">
                <a:solidFill>
                  <a:schemeClr val="tx2"/>
                </a:solidFill>
              </a:defRPr>
            </a:lvl1pPr>
            <a:extLst/>
          </a:lstStyle>
          <a:p>
            <a:fld id="{A009892A-0574-4753-B3B5-882803074C2D}" type="datetimeFigureOut">
              <a:rPr lang="en-US" smtClean="0"/>
              <a:pPr/>
              <a:t>3/4/2015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21461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1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21461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>
              <a:defRPr sz="1200">
                <a:solidFill>
                  <a:schemeClr val="tx2"/>
                </a:solidFill>
              </a:defRPr>
            </a:lvl1pPr>
            <a:extLst/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 rot="5400000">
            <a:off x="-3293075" y="3429000"/>
            <a:ext cx="6858000" cy="1588"/>
          </a:xfrm>
          <a:prstGeom prst="line">
            <a:avLst/>
          </a:prstGeom>
          <a:ln w="127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-3243408" y="3428230"/>
            <a:ext cx="6858000" cy="1588"/>
          </a:xfrm>
          <a:prstGeom prst="line">
            <a:avLst/>
          </a:prstGeom>
          <a:ln w="12700">
            <a:solidFill>
              <a:schemeClr val="bg2">
                <a:lumMod val="75000"/>
                <a:alpha val="5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-3185349" y="3428230"/>
            <a:ext cx="6858000" cy="1588"/>
          </a:xfrm>
          <a:prstGeom prst="line">
            <a:avLst/>
          </a:prstGeom>
          <a:ln w="3175">
            <a:solidFill>
              <a:schemeClr val="tx1">
                <a:alpha val="5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5699724" y="3428182"/>
            <a:ext cx="6858000" cy="1588"/>
          </a:xfrm>
          <a:prstGeom prst="line">
            <a:avLst/>
          </a:prstGeom>
          <a:ln w="28575">
            <a:solidFill>
              <a:schemeClr val="tx1">
                <a:alpha val="5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l" rtl="0" eaLnBrk="1" latinLnBrk="0" hangingPunct="1">
        <a:spcBef>
          <a:spcPct val="0"/>
        </a:spcBef>
        <a:buNone/>
        <a:defRPr kumimoji="1" sz="4000" b="1" kern="1200" cap="none" spc="0" baseline="0">
          <a:ln/>
          <a:gradFill>
            <a:gsLst>
              <a:gs pos="0">
                <a:schemeClr val="tx2">
                  <a:lumMod val="90000"/>
                </a:schemeClr>
              </a:gs>
              <a:gs pos="50000">
                <a:schemeClr val="tx2">
                  <a:lumMod val="50000"/>
                </a:schemeClr>
              </a:gs>
              <a:gs pos="100000">
                <a:schemeClr val="tx2">
                  <a:lumMod val="25000"/>
                </a:schemeClr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accent2">
            <a:lumMod val="75000"/>
          </a:schemeClr>
        </a:buClr>
        <a:buSzPct val="85000"/>
        <a:buFont typeface="Wingdings 2" pitchFamily="18" charset="2"/>
        <a:buChar char="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>
            <a:lumMod val="60000"/>
            <a:lumOff val="40000"/>
          </a:schemeClr>
        </a:buClr>
        <a:buSzPct val="80000"/>
        <a:buFont typeface="Wingdings" pitchFamily="2" charset="2"/>
        <a:buChar char="l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>
            <a:lumMod val="40000"/>
            <a:lumOff val="60000"/>
          </a:schemeClr>
        </a:buClr>
        <a:buSzPct val="65000"/>
        <a:buFont typeface="Wingdings 2" pitchFamily="18" charset="2"/>
        <a:buChar char="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2">
            <a:lumMod val="20000"/>
            <a:lumOff val="80000"/>
          </a:schemeClr>
        </a:buClr>
        <a:buSzPct val="100000"/>
        <a:buFont typeface="Arial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2">
            <a:lumMod val="75000"/>
          </a:schemeClr>
        </a:buClr>
        <a:buSzPct val="50000"/>
        <a:buFont typeface="Wingdings" pitchFamily="2" charset="2"/>
        <a:buChar char="n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700808"/>
            <a:ext cx="7772400" cy="903534"/>
          </a:xfrm>
        </p:spPr>
        <p:txBody>
          <a:bodyPr/>
          <a:lstStyle/>
          <a:p>
            <a:pPr algn="ctr"/>
            <a:r>
              <a:rPr lang="ru-RU" sz="6000" dirty="0" smtClean="0"/>
              <a:t>Ферменты 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Учитель Алуштинской общеобразовательной школы № 3 </a:t>
            </a:r>
            <a:r>
              <a:rPr lang="en-US" dirty="0" smtClean="0"/>
              <a:t> I-III </a:t>
            </a:r>
            <a:r>
              <a:rPr lang="ru-RU" dirty="0" smtClean="0"/>
              <a:t> ступеней Глушкова О.В.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28878" cy="509024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 середине XX века исследования показали, что субстрат может вызывать изменения в структуре фермента; фермент изменяет свою форму, что даёт ему возможность наиболее эффективно выполнять свою функцию.</a:t>
            </a:r>
            <a:endParaRPr lang="ru-RU" sz="2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484784"/>
            <a:ext cx="5066076" cy="3799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Chevron">
              <a:avLst/>
            </a:prstTxWarp>
          </a:bodyPr>
          <a:lstStyle/>
          <a:p>
            <a:r>
              <a:rPr lang="ru-RU" dirty="0" smtClean="0"/>
              <a:t>Свойства ферментов.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Увеличивают скорость реакции.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расходуются в реакции.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Эффективно работают при определенной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(в среднем 50 * С) каталитическая активность растет, при повышении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10 * Скорость реакции повышается белок денатурируется и активность фермента падает.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Активность зависит рН  среды ,давления, концентрация субстрата и концентрация фермента.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Высокоспециффичны.Катализируют только одну реакцию.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изменяют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реакции.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42798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000" dirty="0" smtClean="0">
                <a:solidFill>
                  <a:srgbClr val="FFFF00"/>
                </a:solidFill>
              </a:rPr>
              <a:t>Ферментам </a:t>
            </a:r>
            <a:r>
              <a:rPr lang="ru-RU" sz="2000" dirty="0" smtClean="0"/>
              <a:t>для  работы </a:t>
            </a:r>
            <a:r>
              <a:rPr lang="ru-RU" sz="2000" dirty="0" smtClean="0">
                <a:solidFill>
                  <a:srgbClr val="FFFF00"/>
                </a:solidFill>
              </a:rPr>
              <a:t>требуются </a:t>
            </a:r>
            <a:r>
              <a:rPr lang="ru-RU" sz="2000" dirty="0" smtClean="0"/>
              <a:t>небелковые компоненты- </a:t>
            </a:r>
            <a:r>
              <a:rPr lang="ru-RU" sz="2000" dirty="0" err="1" smtClean="0">
                <a:solidFill>
                  <a:srgbClr val="FFFF00"/>
                </a:solidFill>
              </a:rPr>
              <a:t>кофакторами</a:t>
            </a:r>
            <a:r>
              <a:rPr lang="ru-RU" sz="2000" dirty="0" smtClean="0">
                <a:solidFill>
                  <a:srgbClr val="FFFF00"/>
                </a:solidFill>
              </a:rPr>
              <a:t>:</a:t>
            </a:r>
            <a:r>
              <a:rPr lang="ru-RU" sz="2000" dirty="0" smtClean="0"/>
              <a:t>  неорганические ионы, заставляющие ферменты принять форму, способствующую ферментативной реакции, </a:t>
            </a:r>
            <a:r>
              <a:rPr lang="ru-RU" sz="2000" dirty="0" err="1" smtClean="0"/>
              <a:t>простетические</a:t>
            </a:r>
            <a:r>
              <a:rPr lang="ru-RU" sz="2000" dirty="0" smtClean="0"/>
              <a:t> группы (</a:t>
            </a:r>
            <a:r>
              <a:rPr lang="ru-RU" sz="2000" dirty="0" err="1" smtClean="0"/>
              <a:t>флавинадениндинуклеотид</a:t>
            </a:r>
            <a:r>
              <a:rPr lang="ru-RU" sz="2000" dirty="0" smtClean="0"/>
              <a:t> (ФАД), </a:t>
            </a:r>
            <a:r>
              <a:rPr lang="ru-RU" sz="2000" dirty="0" err="1" smtClean="0"/>
              <a:t>гем</a:t>
            </a:r>
            <a:r>
              <a:rPr lang="ru-RU" sz="2000" dirty="0" smtClean="0"/>
              <a:t>),  и коферменты (НАД, НАДФ, АТФ).</a:t>
            </a:r>
          </a:p>
          <a:p>
            <a:r>
              <a:rPr lang="ru-RU" sz="2000" dirty="0" smtClean="0"/>
              <a:t>Некоторые вещества могут вызывать замедление ферментативных реакций, действуя как </a:t>
            </a:r>
            <a:r>
              <a:rPr lang="ru-RU" sz="2000" dirty="0" smtClean="0">
                <a:solidFill>
                  <a:srgbClr val="FFFF00"/>
                </a:solidFill>
              </a:rPr>
              <a:t>ингибиторы.</a:t>
            </a:r>
            <a:r>
              <a:rPr lang="ru-RU" sz="2000" dirty="0" smtClean="0"/>
              <a:t> При этом они соединяются с субстратом сами, занимая место фермента и сводя на нет ферментативный эффект (</a:t>
            </a:r>
            <a:r>
              <a:rPr lang="ru-RU" sz="2000" dirty="0" smtClean="0">
                <a:solidFill>
                  <a:srgbClr val="FFFF00"/>
                </a:solidFill>
              </a:rPr>
              <a:t>конкурентное ингибирование)</a:t>
            </a:r>
            <a:r>
              <a:rPr lang="ru-RU" sz="2000" dirty="0" smtClean="0"/>
              <a:t>, или вызывают денатурацию ферментативного белка (</a:t>
            </a:r>
            <a:r>
              <a:rPr lang="ru-RU" sz="2000" dirty="0" smtClean="0">
                <a:solidFill>
                  <a:srgbClr val="FFFF00"/>
                </a:solidFill>
              </a:rPr>
              <a:t>неконкурентное ингибирование).</a:t>
            </a:r>
            <a:endParaRPr lang="ru-RU" sz="2000" dirty="0">
              <a:solidFill>
                <a:srgbClr val="FFFF00"/>
              </a:solidFill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5536" y="1268760"/>
            <a:ext cx="4758952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Chevron">
              <a:avLst/>
            </a:prstTxWarp>
          </a:bodyPr>
          <a:lstStyle/>
          <a:p>
            <a:pPr algn="ctr"/>
            <a:r>
              <a:rPr lang="ru-RU" dirty="0" smtClean="0"/>
              <a:t>Классификация ферментов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В 1961 году предложена  комиссией международного биохимического союза систематическая номенклатура </a:t>
            </a:r>
            <a:r>
              <a:rPr lang="ru-RU" sz="2400" dirty="0" err="1" smtClean="0"/>
              <a:t>ферментов.Ферменты</a:t>
            </a:r>
            <a:r>
              <a:rPr lang="ru-RU" sz="2400" dirty="0" smtClean="0"/>
              <a:t> подразделили на 6 групп в соответствии с типом </a:t>
            </a:r>
            <a:r>
              <a:rPr lang="ru-RU" sz="2400" dirty="0" err="1" smtClean="0"/>
              <a:t>реакции,которую</a:t>
            </a:r>
            <a:r>
              <a:rPr lang="ru-RU" sz="2400" dirty="0" smtClean="0"/>
              <a:t> они катализируют.</a:t>
            </a:r>
          </a:p>
          <a:p>
            <a:r>
              <a:rPr lang="ru-RU" sz="2400" dirty="0" smtClean="0"/>
              <a:t>Рабочее название складывалось из названия </a:t>
            </a:r>
            <a:r>
              <a:rPr lang="ru-RU" sz="2400" dirty="0" err="1" smtClean="0"/>
              <a:t>субстрата,типа</a:t>
            </a:r>
            <a:r>
              <a:rPr lang="ru-RU" sz="2400" dirty="0" smtClean="0"/>
              <a:t> каталитической реакции и окончания –аза.</a:t>
            </a:r>
          </a:p>
          <a:p>
            <a:r>
              <a:rPr lang="ru-RU" sz="2400" dirty="0" smtClean="0"/>
              <a:t>Пример: </a:t>
            </a:r>
            <a:r>
              <a:rPr lang="ru-RU" sz="2400" dirty="0" err="1" smtClean="0"/>
              <a:t>лактан+дегидрогенизация+аза=лактатдегидрогеназа</a:t>
            </a:r>
            <a:endParaRPr lang="ru-RU" sz="2400" dirty="0" smtClean="0"/>
          </a:p>
          <a:p>
            <a:r>
              <a:rPr lang="ru-RU" sz="2400" dirty="0" err="1" smtClean="0"/>
              <a:t>Извесным</a:t>
            </a:r>
            <a:r>
              <a:rPr lang="ru-RU" sz="2400" dirty="0" smtClean="0"/>
              <a:t> ферментам оставлены прежние названия пепсин ,трипсин.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7772400" cy="914400"/>
          </a:xfrm>
        </p:spPr>
        <p:txBody>
          <a:bodyPr/>
          <a:lstStyle/>
          <a:p>
            <a:pPr algn="ctr"/>
            <a:r>
              <a:rPr lang="ru-RU" dirty="0" smtClean="0"/>
              <a:t>Классификация ферментов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548680"/>
            <a:ext cx="4040188" cy="639762"/>
          </a:xfrm>
        </p:spPr>
        <p:txBody>
          <a:bodyPr/>
          <a:lstStyle/>
          <a:p>
            <a:r>
              <a:rPr lang="ru-RU" dirty="0" smtClean="0"/>
              <a:t>Группа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860032" y="692696"/>
            <a:ext cx="4041775" cy="639762"/>
          </a:xfrm>
        </p:spPr>
        <p:txBody>
          <a:bodyPr/>
          <a:lstStyle/>
          <a:p>
            <a:r>
              <a:rPr lang="ru-RU" dirty="0" smtClean="0"/>
              <a:t>Катализируемая реакция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340768"/>
            <a:ext cx="4040188" cy="5077621"/>
          </a:xfrm>
        </p:spPr>
        <p:txBody>
          <a:bodyPr>
            <a:normAutofit fontScale="92500"/>
          </a:bodyPr>
          <a:lstStyle/>
          <a:p>
            <a:r>
              <a:rPr lang="ru-RU" sz="1900" dirty="0" smtClean="0">
                <a:solidFill>
                  <a:srgbClr val="FFFF00"/>
                </a:solidFill>
              </a:rPr>
              <a:t>Оксидоредуктазы</a:t>
            </a:r>
            <a:r>
              <a:rPr lang="ru-RU" sz="1900" dirty="0" smtClean="0"/>
              <a:t>-</a:t>
            </a:r>
            <a:r>
              <a:rPr lang="ru-RU" sz="1800" dirty="0" smtClean="0"/>
              <a:t>480 </a:t>
            </a:r>
            <a:r>
              <a:rPr lang="ru-RU" sz="1800" dirty="0" err="1" smtClean="0"/>
              <a:t>ферментов.Энергетическая</a:t>
            </a:r>
            <a:r>
              <a:rPr lang="ru-RU" sz="1800" dirty="0" smtClean="0"/>
              <a:t> функция</a:t>
            </a:r>
          </a:p>
          <a:p>
            <a:r>
              <a:rPr lang="ru-RU" sz="1900" dirty="0" err="1" smtClean="0">
                <a:solidFill>
                  <a:srgbClr val="FFFF00"/>
                </a:solidFill>
              </a:rPr>
              <a:t>Трансферазы</a:t>
            </a:r>
            <a:endParaRPr lang="ru-RU" sz="1900" dirty="0" smtClean="0">
              <a:solidFill>
                <a:srgbClr val="FFFF00"/>
              </a:solidFill>
            </a:endParaRPr>
          </a:p>
          <a:p>
            <a:endParaRPr lang="ru-RU" sz="1800" dirty="0" smtClean="0"/>
          </a:p>
          <a:p>
            <a:r>
              <a:rPr lang="ru-RU" sz="1900" dirty="0" smtClean="0">
                <a:solidFill>
                  <a:srgbClr val="FFFF00"/>
                </a:solidFill>
              </a:rPr>
              <a:t>Гидролазы</a:t>
            </a:r>
            <a:r>
              <a:rPr lang="ru-RU" sz="1800" dirty="0" smtClean="0"/>
              <a:t> -460 ферментов(</a:t>
            </a:r>
            <a:r>
              <a:rPr lang="ru-RU" sz="1800" dirty="0" err="1" smtClean="0"/>
              <a:t>пищеварительные,входящие</a:t>
            </a:r>
            <a:r>
              <a:rPr lang="ru-RU" sz="1800" dirty="0" smtClean="0"/>
              <a:t> в состав </a:t>
            </a:r>
            <a:r>
              <a:rPr lang="ru-RU" sz="1800" dirty="0" err="1" smtClean="0"/>
              <a:t>лизосом;функция</a:t>
            </a:r>
            <a:r>
              <a:rPr lang="ru-RU" sz="1800" dirty="0" smtClean="0"/>
              <a:t> распад крупных молекул на мелкие)</a:t>
            </a:r>
          </a:p>
          <a:p>
            <a:r>
              <a:rPr lang="ru-RU" sz="1900" dirty="0" smtClean="0">
                <a:solidFill>
                  <a:srgbClr val="FFFF00"/>
                </a:solidFill>
              </a:rPr>
              <a:t>Лиазы</a:t>
            </a:r>
            <a:r>
              <a:rPr lang="ru-RU" sz="1800" dirty="0" smtClean="0"/>
              <a:t>-230 </a:t>
            </a:r>
            <a:r>
              <a:rPr lang="ru-RU" sz="1800" dirty="0" err="1" smtClean="0"/>
              <a:t>ферментов,функция</a:t>
            </a:r>
            <a:r>
              <a:rPr lang="ru-RU" sz="1800" dirty="0" smtClean="0"/>
              <a:t> регуляция синтеза и распада промежуточных продуктов обмена</a:t>
            </a:r>
          </a:p>
          <a:p>
            <a:r>
              <a:rPr lang="ru-RU" sz="1900" dirty="0" smtClean="0">
                <a:solidFill>
                  <a:srgbClr val="FFFF00"/>
                </a:solidFill>
              </a:rPr>
              <a:t>Изомеразы</a:t>
            </a:r>
            <a:r>
              <a:rPr lang="ru-RU" sz="1800" dirty="0" smtClean="0"/>
              <a:t>-8О </a:t>
            </a:r>
            <a:r>
              <a:rPr lang="ru-RU" sz="1800" dirty="0" err="1" smtClean="0"/>
              <a:t>ферментов.Функция</a:t>
            </a:r>
            <a:r>
              <a:rPr lang="ru-RU" sz="1800" dirty="0" smtClean="0"/>
              <a:t> внутримолекулярные перестройки.</a:t>
            </a:r>
          </a:p>
          <a:p>
            <a:r>
              <a:rPr lang="ru-RU" sz="1900" dirty="0" err="1" smtClean="0">
                <a:solidFill>
                  <a:srgbClr val="FFFF00"/>
                </a:solidFill>
              </a:rPr>
              <a:t>Лигазы</a:t>
            </a:r>
            <a:r>
              <a:rPr lang="ru-RU" sz="1900" dirty="0" smtClean="0">
                <a:solidFill>
                  <a:srgbClr val="FFFF00"/>
                </a:solidFill>
              </a:rPr>
              <a:t>(</a:t>
            </a:r>
            <a:r>
              <a:rPr lang="ru-RU" sz="1900" dirty="0" err="1" smtClean="0">
                <a:solidFill>
                  <a:srgbClr val="FFFF00"/>
                </a:solidFill>
              </a:rPr>
              <a:t>синтелазы</a:t>
            </a:r>
            <a:r>
              <a:rPr lang="ru-RU" sz="1900" dirty="0" smtClean="0">
                <a:solidFill>
                  <a:srgbClr val="FFFF00"/>
                </a:solidFill>
              </a:rPr>
              <a:t>)</a:t>
            </a:r>
            <a:r>
              <a:rPr lang="ru-RU" sz="1800" dirty="0" smtClean="0"/>
              <a:t>-8О ферментов</a:t>
            </a:r>
          </a:p>
          <a:p>
            <a:pPr>
              <a:buNone/>
            </a:pPr>
            <a:endParaRPr lang="ru-RU" sz="20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340768"/>
            <a:ext cx="4041775" cy="5077621"/>
          </a:xfrm>
        </p:spPr>
        <p:txBody>
          <a:bodyPr>
            <a:normAutofit fontScale="92500" lnSpcReduction="10000"/>
          </a:bodyPr>
          <a:lstStyle/>
          <a:p>
            <a:r>
              <a:rPr lang="ru-RU" sz="1800" dirty="0" smtClean="0"/>
              <a:t>Катализирует реакция окисления –</a:t>
            </a:r>
            <a:r>
              <a:rPr lang="ru-RU" sz="1800" dirty="0" err="1" smtClean="0"/>
              <a:t>вос</a:t>
            </a:r>
            <a:endParaRPr lang="ru-RU" sz="1800" dirty="0" smtClean="0"/>
          </a:p>
          <a:p>
            <a:r>
              <a:rPr lang="ru-RU" sz="1800" dirty="0" smtClean="0"/>
              <a:t>Перенос определенных групп атомов от одного вещества к другому</a:t>
            </a:r>
          </a:p>
          <a:p>
            <a:r>
              <a:rPr lang="ru-RU" sz="1800" dirty="0" smtClean="0"/>
              <a:t>Реакция </a:t>
            </a:r>
            <a:r>
              <a:rPr lang="ru-RU" sz="1800" dirty="0" err="1" smtClean="0"/>
              <a:t>гидролиза,при</a:t>
            </a:r>
            <a:r>
              <a:rPr lang="ru-RU" sz="1800" dirty="0" smtClean="0"/>
              <a:t> которых из субстрата образуется два продукта</a:t>
            </a:r>
          </a:p>
          <a:p>
            <a:pPr>
              <a:buNone/>
            </a:pPr>
            <a:r>
              <a:rPr lang="ru-RU" sz="1800" dirty="0" smtClean="0"/>
              <a:t>.</a:t>
            </a:r>
          </a:p>
          <a:p>
            <a:r>
              <a:rPr lang="ru-RU" sz="1800" dirty="0" smtClean="0"/>
              <a:t>Катализируемые реакции разрыва </a:t>
            </a:r>
            <a:r>
              <a:rPr lang="ru-RU" sz="1800" dirty="0" err="1" smtClean="0"/>
              <a:t>связей,в</a:t>
            </a:r>
            <a:r>
              <a:rPr lang="ru-RU" sz="1800" dirty="0" smtClean="0"/>
              <a:t> субстрате без присоединения воды и окисления</a:t>
            </a:r>
          </a:p>
          <a:p>
            <a:pPr>
              <a:buNone/>
            </a:pPr>
            <a:r>
              <a:rPr lang="ru-RU" sz="1800" dirty="0" smtClean="0"/>
              <a:t>.</a:t>
            </a:r>
          </a:p>
          <a:p>
            <a:r>
              <a:rPr lang="ru-RU" sz="1800" dirty="0" smtClean="0"/>
              <a:t>Ферменты катализируют реакцию превращения в пределах одной молекулы. </a:t>
            </a:r>
          </a:p>
          <a:p>
            <a:r>
              <a:rPr lang="ru-RU" sz="1800" dirty="0" smtClean="0"/>
              <a:t>Катализируемое соединение 2-х молекул с использованием энергии фосфатной </a:t>
            </a:r>
            <a:r>
              <a:rPr lang="ru-RU" sz="1800" dirty="0" err="1" smtClean="0"/>
              <a:t>связи.Распад</a:t>
            </a:r>
            <a:r>
              <a:rPr lang="ru-RU" sz="1800" dirty="0" smtClean="0"/>
              <a:t> АТФ.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Chevron">
              <a:avLst/>
            </a:prstTxWarp>
          </a:bodyPr>
          <a:lstStyle/>
          <a:p>
            <a:r>
              <a:rPr lang="ru-RU" sz="3200" dirty="0" smtClean="0"/>
              <a:t>Практическое применение ферментов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571612"/>
            <a:ext cx="3873624" cy="4783948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Энзимология-наука о ферментах.</a:t>
            </a:r>
          </a:p>
          <a:p>
            <a:r>
              <a:rPr lang="ru-RU" sz="2000" dirty="0" smtClean="0"/>
              <a:t>Пищевая промышленность-приготовление сыров , консервов, колбас, напитков.</a:t>
            </a:r>
          </a:p>
          <a:p>
            <a:r>
              <a:rPr lang="ru-RU" sz="2000" dirty="0" smtClean="0"/>
              <a:t>Животноводство –приготовление кормов.</a:t>
            </a:r>
          </a:p>
          <a:p>
            <a:r>
              <a:rPr lang="ru-RU" sz="2000" dirty="0" smtClean="0"/>
              <a:t>При изготовлении фотоматериалов</a:t>
            </a:r>
          </a:p>
          <a:p>
            <a:r>
              <a:rPr lang="ru-RU" sz="2000" dirty="0" smtClean="0"/>
              <a:t>В кожевенной промышленности –смягчение кожи.</a:t>
            </a:r>
          </a:p>
          <a:p>
            <a:r>
              <a:rPr lang="ru-RU" sz="2000" dirty="0" smtClean="0"/>
              <a:t>Входят в состав порошков, зубных паст.</a:t>
            </a:r>
            <a:endParaRPr lang="ru-RU" sz="2000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556792"/>
            <a:ext cx="4032448" cy="5017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352839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000" dirty="0" smtClean="0"/>
              <a:t>В медицине в настоящее время известны сотни наследственных заболеваний, связанные с дефектами ферментов. Разработаны методы лечения и профилактики многих из таких болезней. Диагностическое</a:t>
            </a:r>
          </a:p>
          <a:p>
            <a:r>
              <a:rPr lang="ru-RU" sz="2000" dirty="0" smtClean="0"/>
              <a:t>значение помогает распознать природу заболевания(вирусный гепатит –по активности фермента в </a:t>
            </a:r>
          </a:p>
          <a:p>
            <a:r>
              <a:rPr lang="ru-RU" sz="2000" dirty="0" smtClean="0"/>
              <a:t>плазме крови ).</a:t>
            </a:r>
            <a:endParaRPr lang="ru-RU" sz="2000" dirty="0"/>
          </a:p>
        </p:txBody>
      </p:sp>
      <p:pic>
        <p:nvPicPr>
          <p:cNvPr id="3" name="Picture 6" descr="fermen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2" y="3671888"/>
            <a:ext cx="4859338" cy="318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8" descr="profil_kr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163" y="0"/>
            <a:ext cx="2255837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2304256" cy="335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5013176"/>
            <a:ext cx="2196219" cy="184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628800"/>
            <a:ext cx="7772400" cy="914400"/>
          </a:xfrm>
        </p:spPr>
        <p:txBody>
          <a:bodyPr/>
          <a:lstStyle/>
          <a:p>
            <a:pPr algn="ctr"/>
            <a:r>
              <a:rPr lang="ru-RU" dirty="0" smtClean="0"/>
              <a:t>Лабораторная работа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691680" y="4653136"/>
            <a:ext cx="5083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Д/З оформить результаты лабораторной работы.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7690277"/>
              </p:ext>
            </p:extLst>
          </p:nvPr>
        </p:nvGraphicFramePr>
        <p:xfrm>
          <a:off x="251519" y="1571626"/>
          <a:ext cx="8496945" cy="35855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0783"/>
                <a:gridCol w="1731853"/>
                <a:gridCol w="3240073"/>
                <a:gridCol w="2124236"/>
              </a:tblGrid>
              <a:tr h="801031">
                <a:tc>
                  <a:txBody>
                    <a:bodyPr/>
                    <a:lstStyle/>
                    <a:p>
                      <a:r>
                        <a:rPr lang="ru-RU" dirty="0" smtClean="0"/>
                        <a:t>№ пробирки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состав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Реакция  .Что</a:t>
                      </a:r>
                      <a:r>
                        <a:rPr lang="ru-RU" baseline="0" dirty="0" smtClean="0"/>
                        <a:t> происходит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Вывод</a:t>
                      </a:r>
                      <a:endParaRPr lang="ru-RU" dirty="0"/>
                    </a:p>
                  </a:txBody>
                  <a:tcPr/>
                </a:tc>
              </a:tr>
              <a:tr h="46408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408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408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408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408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408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587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Цель: изучить ферменты, их роль в регуляции жизнедеятельности клетки, практическом значении в жизни человека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Задачи:</a:t>
            </a:r>
          </a:p>
          <a:p>
            <a:r>
              <a:rPr lang="ru-RU" dirty="0" smtClean="0"/>
              <a:t>сформировать знания о белках-ферментах, играющих важную роль  в процессах жизнедеятельности клетки;</a:t>
            </a:r>
          </a:p>
          <a:p>
            <a:r>
              <a:rPr lang="ru-RU" dirty="0" smtClean="0"/>
              <a:t>Сформировать знания о ферментах-катализатарах-как одной из важнейших функций;</a:t>
            </a:r>
          </a:p>
          <a:p>
            <a:r>
              <a:rPr lang="ru-RU" dirty="0" smtClean="0"/>
              <a:t>Развить умения анализировать результаты лабораторных опытов, устанавливать причинно-следственные связи между живыми и неживыми клетками ;</a:t>
            </a:r>
          </a:p>
          <a:p>
            <a:r>
              <a:rPr lang="ru-RU" dirty="0" smtClean="0"/>
              <a:t>Развивать познавательный интерес учащихся к предмету;</a:t>
            </a:r>
          </a:p>
          <a:p>
            <a:r>
              <a:rPr lang="ru-RU" dirty="0" smtClean="0"/>
              <a:t>Формирование научного мировоззрения.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«Мыслящий ум не чувствует себя счастливым, пока ему не удается связать воедино разнознения факты ,им наблюдаемые».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Д.Хевиши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Chevron">
              <a:avLst/>
            </a:prstTxWarp>
          </a:bodyPr>
          <a:lstStyle/>
          <a:p>
            <a:pPr algn="ctr"/>
            <a:r>
              <a:rPr lang="ru-RU" dirty="0" smtClean="0"/>
              <a:t>Белки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Кто работал над проблемой строения белков</a:t>
            </a:r>
          </a:p>
          <a:p>
            <a:r>
              <a:rPr lang="ru-RU" dirty="0" smtClean="0"/>
              <a:t>После его работы была создана теория. Какая?</a:t>
            </a:r>
          </a:p>
          <a:p>
            <a:r>
              <a:rPr lang="ru-RU" dirty="0" smtClean="0"/>
              <a:t>Что входит в состав белка?</a:t>
            </a:r>
          </a:p>
          <a:p>
            <a:r>
              <a:rPr lang="ru-RU" dirty="0" smtClean="0"/>
              <a:t>Какими свойствами обладают белки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Э.Фишер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Полипептидное  строение белков</a:t>
            </a:r>
          </a:p>
          <a:p>
            <a:r>
              <a:rPr lang="en-US" dirty="0" smtClean="0"/>
              <a:t>C</a:t>
            </a:r>
            <a:r>
              <a:rPr lang="ru-RU" dirty="0" smtClean="0"/>
              <a:t>,</a:t>
            </a:r>
            <a:r>
              <a:rPr lang="en-US" dirty="0" smtClean="0"/>
              <a:t> H</a:t>
            </a:r>
            <a:r>
              <a:rPr lang="ru-RU" dirty="0" smtClean="0"/>
              <a:t>,</a:t>
            </a:r>
            <a:r>
              <a:rPr lang="en-US" dirty="0" smtClean="0"/>
              <a:t> O</a:t>
            </a:r>
            <a:r>
              <a:rPr lang="ru-RU" dirty="0" smtClean="0"/>
              <a:t>,</a:t>
            </a:r>
            <a:r>
              <a:rPr lang="en-US" dirty="0" smtClean="0"/>
              <a:t> N</a:t>
            </a:r>
            <a:r>
              <a:rPr lang="ru-RU" dirty="0" smtClean="0"/>
              <a:t>,</a:t>
            </a:r>
            <a:r>
              <a:rPr lang="en-US" dirty="0" smtClean="0"/>
              <a:t> S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Денатурация, денатурация.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3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3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203848" y="548680"/>
            <a:ext cx="2304256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Старик</a:t>
            </a:r>
            <a:endParaRPr lang="ru-RU" dirty="0"/>
          </a:p>
        </p:txBody>
      </p:sp>
      <p:sp>
        <p:nvSpPr>
          <p:cNvPr id="3" name="Стрелка вниз 2"/>
          <p:cNvSpPr/>
          <p:nvPr/>
        </p:nvSpPr>
        <p:spPr>
          <a:xfrm>
            <a:off x="3851920" y="1340768"/>
            <a:ext cx="1080120" cy="720080"/>
          </a:xfrm>
          <a:prstGeom prst="downArrow">
            <a:avLst>
              <a:gd name="adj1" fmla="val 50000"/>
              <a:gd name="adj2" fmla="val 571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17</a:t>
            </a:r>
            <a:endParaRPr lang="ru-RU" sz="2400" dirty="0"/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76672"/>
            <a:ext cx="115212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9864" y="0"/>
            <a:ext cx="122413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268760"/>
            <a:ext cx="1092324" cy="173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244408" y="1988840"/>
            <a:ext cx="5645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1/2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7092280" y="2492896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1/3</a:t>
            </a:r>
            <a:endParaRPr lang="ru-RU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6012160" y="3140968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1/9</a:t>
            </a:r>
            <a:endParaRPr lang="ru-RU" sz="2400" dirty="0"/>
          </a:p>
        </p:txBody>
      </p:sp>
      <p:pic>
        <p:nvPicPr>
          <p:cNvPr id="28678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4664"/>
            <a:ext cx="1800200" cy="1967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212976"/>
            <a:ext cx="2088232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Стрелка вправо 13"/>
          <p:cNvSpPr/>
          <p:nvPr/>
        </p:nvSpPr>
        <p:spPr>
          <a:xfrm>
            <a:off x="2555776" y="4869160"/>
            <a:ext cx="1152128" cy="9166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18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499992" y="4437112"/>
            <a:ext cx="247247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Старший сын-9</a:t>
            </a:r>
          </a:p>
          <a:p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Средний сын-6</a:t>
            </a:r>
          </a:p>
          <a:p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Младший сын-2</a:t>
            </a:r>
          </a:p>
          <a:p>
            <a:endParaRPr lang="ru-RU" sz="2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 черный остался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8" grpId="0"/>
      <p:bldP spid="9" grpId="0"/>
      <p:bldP spid="11" grpId="0"/>
      <p:bldP spid="14" grpId="0" animBg="1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Chevron">
              <a:avLst/>
            </a:prstTxWarp>
          </a:bodyPr>
          <a:lstStyle/>
          <a:p>
            <a:pPr algn="ctr"/>
            <a:r>
              <a:rPr lang="ru-RU" dirty="0" smtClean="0"/>
              <a:t>Ферменты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Глобулярные белковые молекулы ,синтезируемые живыми клетками .</a:t>
            </a:r>
          </a:p>
          <a:p>
            <a:r>
              <a:rPr lang="ru-RU" dirty="0" smtClean="0"/>
              <a:t>Ферменты(энзимы) –это биологические катализаторы ,то есть вещества ,которые ускоряют биохимические реакции.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 smtClean="0"/>
              <a:t>Фермент –с лат. «</a:t>
            </a:r>
            <a:r>
              <a:rPr lang="en-US" sz="2800" dirty="0" smtClean="0"/>
              <a:t>fermentum</a:t>
            </a:r>
            <a:r>
              <a:rPr lang="ru-RU" sz="2800" dirty="0" smtClean="0"/>
              <a:t>»</a:t>
            </a:r>
            <a:r>
              <a:rPr lang="en-US" sz="2800" dirty="0" smtClean="0"/>
              <a:t>-</a:t>
            </a:r>
            <a:r>
              <a:rPr lang="ru-RU" sz="2800" dirty="0" smtClean="0"/>
              <a:t>закваска.</a:t>
            </a:r>
          </a:p>
          <a:p>
            <a:r>
              <a:rPr lang="ru-RU" sz="2800" dirty="0" smtClean="0"/>
              <a:t>Был предложен в начале</a:t>
            </a:r>
            <a:r>
              <a:rPr lang="en-US" sz="2800" dirty="0" smtClean="0"/>
              <a:t> X V II</a:t>
            </a:r>
            <a:r>
              <a:rPr lang="ru-RU" sz="2800" dirty="0" smtClean="0"/>
              <a:t> столетия голландским ученым Ван  Гельмондом.  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3616" y="0"/>
            <a:ext cx="3020384" cy="29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969568"/>
            <a:ext cx="3024336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528878" cy="63567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11560" y="1052736"/>
            <a:ext cx="2528878" cy="540060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Почти все ферменты являются белками (но не все белки ферменты).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Впервые ферменты выделили в кристалитической форме в 1926 году Джеймс Бачеллер Самнер и   Джон Говард Нортроп.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1946 году им была присуждена Нобелевская премия.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204864"/>
            <a:ext cx="215265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32656"/>
            <a:ext cx="1800225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717032"/>
            <a:ext cx="1800225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772400" cy="914400"/>
          </a:xfrm>
        </p:spPr>
        <p:txBody>
          <a:bodyPr/>
          <a:lstStyle/>
          <a:p>
            <a:r>
              <a:rPr lang="ru-RU" dirty="0" smtClean="0"/>
              <a:t>Свойства ферментов :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4704" y="1231689"/>
            <a:ext cx="5959296" cy="5626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3528" y="1916832"/>
            <a:ext cx="2799997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Катализ  и 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энергия активации</a:t>
            </a:r>
          </a:p>
          <a:p>
            <a:endParaRPr lang="ru-RU" sz="2400" dirty="0" smtClean="0">
              <a:solidFill>
                <a:srgbClr val="FFFF00"/>
              </a:solidFill>
            </a:endParaRPr>
          </a:p>
          <a:p>
            <a:r>
              <a:rPr lang="ru-RU" sz="2400" dirty="0" smtClean="0"/>
              <a:t>Биологические </a:t>
            </a:r>
          </a:p>
          <a:p>
            <a:r>
              <a:rPr lang="ru-RU" sz="2400" dirty="0" smtClean="0"/>
              <a:t>катализаторы.</a:t>
            </a:r>
          </a:p>
          <a:p>
            <a:r>
              <a:rPr lang="ru-RU" sz="2400" dirty="0" smtClean="0"/>
              <a:t>Согласно </a:t>
            </a:r>
          </a:p>
          <a:p>
            <a:r>
              <a:rPr lang="ru-RU" sz="2400" dirty="0" smtClean="0"/>
              <a:t>гипотезе Э.Фишера</a:t>
            </a:r>
          </a:p>
          <a:p>
            <a:r>
              <a:rPr lang="ru-RU" sz="2400" dirty="0" smtClean="0"/>
              <a:t>происходит эффект</a:t>
            </a:r>
          </a:p>
          <a:p>
            <a:r>
              <a:rPr lang="ru-RU" sz="2400" dirty="0" smtClean="0"/>
              <a:t>«ключа и замка».</a:t>
            </a:r>
          </a:p>
          <a:p>
            <a:r>
              <a:rPr lang="ru-RU" sz="2400" dirty="0" smtClean="0"/>
              <a:t>субстрат –ключ,</a:t>
            </a:r>
          </a:p>
          <a:p>
            <a:r>
              <a:rPr lang="ru-RU" sz="2400" dirty="0" smtClean="0"/>
              <a:t>фермент-замок.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wilight">
  <a:themeElements>
    <a:clrScheme name="Twilight">
      <a:dk1>
        <a:sysClr val="windowText" lastClr="000000"/>
      </a:dk1>
      <a:lt1>
        <a:sysClr val="window" lastClr="FFFFFF"/>
      </a:lt1>
      <a:dk2>
        <a:srgbClr val="461455"/>
      </a:dk2>
      <a:lt2>
        <a:srgbClr val="FFFFD2"/>
      </a:lt2>
      <a:accent1>
        <a:srgbClr val="B94B2D"/>
      </a:accent1>
      <a:accent2>
        <a:srgbClr val="B95F91"/>
      </a:accent2>
      <a:accent3>
        <a:srgbClr val="C8AF3C"/>
      </a:accent3>
      <a:accent4>
        <a:srgbClr val="78AA64"/>
      </a:accent4>
      <a:accent5>
        <a:srgbClr val="8264AA"/>
      </a:accent5>
      <a:accent6>
        <a:srgbClr val="D29B46"/>
      </a:accent6>
      <a:hlink>
        <a:srgbClr val="0000FF"/>
      </a:hlink>
      <a:folHlink>
        <a:srgbClr val="800080"/>
      </a:folHlink>
    </a:clrScheme>
    <a:fontScheme name="Twilight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0" t="100000" r="5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0" t="100000" r="50000" b="10000"/>
          </a:path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0000"/>
                <a:satMod val="200000"/>
              </a:schemeClr>
            </a:duotone>
          </a:blip>
          <a:tile tx="0" ty="0" sx="120000" sy="12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Twilight</Template>
  <TotalTime>452</TotalTime>
  <Words>666</Words>
  <Application>Microsoft Office PowerPoint</Application>
  <PresentationFormat>Экран (4:3)</PresentationFormat>
  <Paragraphs>103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Twilight</vt:lpstr>
      <vt:lpstr>Ферменты </vt:lpstr>
      <vt:lpstr>Цель: изучить ферменты, их роль в регуляции жизнедеятельности клетки, практическом значении в жизни человека</vt:lpstr>
      <vt:lpstr>Презентация PowerPoint</vt:lpstr>
      <vt:lpstr>Белки</vt:lpstr>
      <vt:lpstr>Презентация PowerPoint</vt:lpstr>
      <vt:lpstr>Ферменты</vt:lpstr>
      <vt:lpstr>Презентация PowerPoint</vt:lpstr>
      <vt:lpstr>Презентация PowerPoint</vt:lpstr>
      <vt:lpstr>Свойства ферментов :</vt:lpstr>
      <vt:lpstr>Презентация PowerPoint</vt:lpstr>
      <vt:lpstr>Свойства ферментов.</vt:lpstr>
      <vt:lpstr>Презентация PowerPoint</vt:lpstr>
      <vt:lpstr>Классификация ферментов</vt:lpstr>
      <vt:lpstr>Классификация ферментов</vt:lpstr>
      <vt:lpstr>Практическое применение ферментов</vt:lpstr>
      <vt:lpstr>Презентация PowerPoint</vt:lpstr>
      <vt:lpstr>Лабораторная работа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Ферменты</dc:title>
  <dc:creator>1</dc:creator>
  <cp:lastModifiedBy>Каб37</cp:lastModifiedBy>
  <cp:revision>30</cp:revision>
  <dcterms:created xsi:type="dcterms:W3CDTF">2010-12-12T19:06:02Z</dcterms:created>
  <dcterms:modified xsi:type="dcterms:W3CDTF">2015-03-03T21:29:04Z</dcterms:modified>
</cp:coreProperties>
</file>