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8" r:id="rId2"/>
    <p:sldId id="290" r:id="rId3"/>
    <p:sldId id="289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2" r:id="rId13"/>
    <p:sldId id="269" r:id="rId14"/>
    <p:sldId id="270" r:id="rId15"/>
    <p:sldId id="272" r:id="rId16"/>
    <p:sldId id="271" r:id="rId17"/>
    <p:sldId id="281" r:id="rId18"/>
    <p:sldId id="273" r:id="rId19"/>
    <p:sldId id="274" r:id="rId20"/>
    <p:sldId id="282" r:id="rId21"/>
    <p:sldId id="277" r:id="rId22"/>
    <p:sldId id="276" r:id="rId23"/>
    <p:sldId id="278" r:id="rId24"/>
    <p:sldId id="284" r:id="rId25"/>
    <p:sldId id="285" r:id="rId26"/>
    <p:sldId id="283" r:id="rId27"/>
    <p:sldId id="286" r:id="rId28"/>
    <p:sldId id="279" r:id="rId29"/>
    <p:sldId id="280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34F3946-97CF-4DF1-BAFA-152E270E2C11}">
          <p14:sldIdLst>
            <p14:sldId id="288"/>
            <p14:sldId id="290"/>
            <p14:sldId id="289"/>
            <p14:sldId id="257"/>
            <p14:sldId id="258"/>
            <p14:sldId id="259"/>
            <p14:sldId id="260"/>
            <p14:sldId id="263"/>
            <p14:sldId id="264"/>
            <p14:sldId id="265"/>
            <p14:sldId id="266"/>
            <p14:sldId id="262"/>
            <p14:sldId id="269"/>
            <p14:sldId id="270"/>
            <p14:sldId id="272"/>
            <p14:sldId id="271"/>
            <p14:sldId id="281"/>
            <p14:sldId id="273"/>
            <p14:sldId id="274"/>
            <p14:sldId id="282"/>
            <p14:sldId id="277"/>
            <p14:sldId id="276"/>
            <p14:sldId id="278"/>
            <p14:sldId id="284"/>
            <p14:sldId id="285"/>
            <p14:sldId id="283"/>
            <p14:sldId id="286"/>
            <p14:sldId id="279"/>
            <p14:sldId id="280"/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E816"/>
    <a:srgbClr val="2CEA94"/>
    <a:srgbClr val="0DCD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CFAB2-B55F-4CA3-9DD2-CBBE1AA73C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87D959-67A9-476D-A37A-9B66CD374BA4}">
      <dgm:prSet phldrT="[Текст]"/>
      <dgm:spPr/>
      <dgm:t>
        <a:bodyPr/>
        <a:lstStyle/>
        <a:p>
          <a:r>
            <a:rPr lang="ru-RU" dirty="0" smtClean="0"/>
            <a:t>обобщать, повторять и усваивать учебный материал</a:t>
          </a:r>
          <a:endParaRPr lang="ru-RU" dirty="0"/>
        </a:p>
      </dgm:t>
    </dgm:pt>
    <dgm:pt modelId="{D66351ED-9C97-4C9F-9320-1A13515AC289}" type="parTrans" cxnId="{69FE6995-165C-4754-AC2C-0822EC7CBC09}">
      <dgm:prSet/>
      <dgm:spPr/>
      <dgm:t>
        <a:bodyPr/>
        <a:lstStyle/>
        <a:p>
          <a:endParaRPr lang="ru-RU"/>
        </a:p>
      </dgm:t>
    </dgm:pt>
    <dgm:pt modelId="{980744EB-9E90-4F88-AD64-CD762AD9BD39}" type="sibTrans" cxnId="{69FE6995-165C-4754-AC2C-0822EC7CBC09}">
      <dgm:prSet/>
      <dgm:spPr/>
      <dgm:t>
        <a:bodyPr/>
        <a:lstStyle/>
        <a:p>
          <a:endParaRPr lang="ru-RU"/>
        </a:p>
      </dgm:t>
    </dgm:pt>
    <dgm:pt modelId="{DD497D80-C0D5-4AF5-8BEF-726D3E21ADB9}">
      <dgm:prSet phldrT="[Текст]"/>
      <dgm:spPr/>
      <dgm:t>
        <a:bodyPr/>
        <a:lstStyle/>
        <a:p>
          <a:r>
            <a:rPr lang="ru-RU" b="1" dirty="0" smtClean="0"/>
            <a:t>развивать творческие способности учащихся, познавательный интерес, </a:t>
          </a:r>
          <a:br>
            <a:rPr lang="ru-RU" b="1" dirty="0" smtClean="0"/>
          </a:br>
          <a:r>
            <a:rPr lang="ru-RU" b="1" dirty="0" smtClean="0"/>
            <a:t>абстрактное и логическое мышление</a:t>
          </a:r>
          <a:endParaRPr lang="ru-RU" b="1" dirty="0"/>
        </a:p>
      </dgm:t>
    </dgm:pt>
    <dgm:pt modelId="{1F26C31E-8618-451A-AA9C-436BD20E2671}" type="parTrans" cxnId="{E2A4B784-EBA5-4A2E-A9F7-C276763CB455}">
      <dgm:prSet/>
      <dgm:spPr/>
      <dgm:t>
        <a:bodyPr/>
        <a:lstStyle/>
        <a:p>
          <a:endParaRPr lang="ru-RU"/>
        </a:p>
      </dgm:t>
    </dgm:pt>
    <dgm:pt modelId="{0E15CE55-3D29-4461-B200-831C4229CE92}" type="sibTrans" cxnId="{E2A4B784-EBA5-4A2E-A9F7-C276763CB455}">
      <dgm:prSet/>
      <dgm:spPr/>
      <dgm:t>
        <a:bodyPr/>
        <a:lstStyle/>
        <a:p>
          <a:endParaRPr lang="ru-RU"/>
        </a:p>
      </dgm:t>
    </dgm:pt>
    <dgm:pt modelId="{F4A7F92C-D360-44AD-86C0-FCD181D83FCE}">
      <dgm:prSet phldrT="[Текст]"/>
      <dgm:spPr/>
      <dgm:t>
        <a:bodyPr/>
        <a:lstStyle/>
        <a:p>
          <a:r>
            <a:rPr lang="ru-RU" dirty="0" smtClean="0"/>
            <a:t>формировать навыки совместной работы</a:t>
          </a:r>
          <a:endParaRPr lang="ru-RU" dirty="0"/>
        </a:p>
      </dgm:t>
    </dgm:pt>
    <dgm:pt modelId="{1AD0548E-B551-4E94-8B3A-EC8AF1C9D415}" type="parTrans" cxnId="{E726A46D-4957-466F-9090-2CC26D2BF0A6}">
      <dgm:prSet/>
      <dgm:spPr/>
      <dgm:t>
        <a:bodyPr/>
        <a:lstStyle/>
        <a:p>
          <a:endParaRPr lang="ru-RU"/>
        </a:p>
      </dgm:t>
    </dgm:pt>
    <dgm:pt modelId="{5A811C7C-4E4E-46E8-996C-8D0BD20DF713}" type="sibTrans" cxnId="{E726A46D-4957-466F-9090-2CC26D2BF0A6}">
      <dgm:prSet/>
      <dgm:spPr/>
      <dgm:t>
        <a:bodyPr/>
        <a:lstStyle/>
        <a:p>
          <a:endParaRPr lang="ru-RU"/>
        </a:p>
      </dgm:t>
    </dgm:pt>
    <dgm:pt modelId="{279E939F-D198-4D04-B2B5-8DE6C8753870}">
      <dgm:prSet phldrT="[Текст]"/>
      <dgm:spPr/>
      <dgm:t>
        <a:bodyPr/>
        <a:lstStyle/>
        <a:p>
          <a:r>
            <a:rPr lang="ru-RU" b="1" dirty="0" smtClean="0"/>
            <a:t>устанавливать </a:t>
          </a:r>
          <a:r>
            <a:rPr lang="ru-RU" b="1" dirty="0" err="1" smtClean="0"/>
            <a:t>межпредметные</a:t>
          </a:r>
          <a:r>
            <a:rPr lang="ru-RU" b="1" dirty="0" smtClean="0"/>
            <a:t> связи</a:t>
          </a:r>
          <a:endParaRPr lang="ru-RU" b="1" dirty="0"/>
        </a:p>
      </dgm:t>
    </dgm:pt>
    <dgm:pt modelId="{5B1CDF95-DA21-4746-A6CE-D1D3BF413AD3}" type="parTrans" cxnId="{83CE1CD1-A6FC-484A-A594-4280AB7B0414}">
      <dgm:prSet/>
      <dgm:spPr/>
      <dgm:t>
        <a:bodyPr/>
        <a:lstStyle/>
        <a:p>
          <a:endParaRPr lang="ru-RU"/>
        </a:p>
      </dgm:t>
    </dgm:pt>
    <dgm:pt modelId="{BDDE369D-ADCB-4681-A3B9-4E0643183DC1}" type="sibTrans" cxnId="{83CE1CD1-A6FC-484A-A594-4280AB7B0414}">
      <dgm:prSet/>
      <dgm:spPr/>
      <dgm:t>
        <a:bodyPr/>
        <a:lstStyle/>
        <a:p>
          <a:endParaRPr lang="ru-RU"/>
        </a:p>
      </dgm:t>
    </dgm:pt>
    <dgm:pt modelId="{F2DD7F91-E84A-4E95-814A-4FAB4BD08031}" type="pres">
      <dgm:prSet presAssocID="{AF6CFAB2-B55F-4CA3-9DD2-CBBE1AA73C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BC7719-479A-449F-A59A-C6CF0C2D861F}" type="pres">
      <dgm:prSet presAssocID="{D687D959-67A9-476D-A37A-9B66CD374BA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7B6AD-1192-4591-B811-B862124100BE}" type="pres">
      <dgm:prSet presAssocID="{D687D959-67A9-476D-A37A-9B66CD374BA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C15E14-A26B-4476-A044-47674F318134}" type="pres">
      <dgm:prSet presAssocID="{F4A7F92C-D360-44AD-86C0-FCD181D83FC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E252A-DAA2-4777-B857-B7B56AC1076F}" type="pres">
      <dgm:prSet presAssocID="{F4A7F92C-D360-44AD-86C0-FCD181D83FC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64BE79-FAD8-4055-81ED-78DC79CF328C}" type="presOf" srcId="{279E939F-D198-4D04-B2B5-8DE6C8753870}" destId="{A51E252A-DAA2-4777-B857-B7B56AC1076F}" srcOrd="0" destOrd="0" presId="urn:microsoft.com/office/officeart/2005/8/layout/vList2"/>
    <dgm:cxn modelId="{E2A4B784-EBA5-4A2E-A9F7-C276763CB455}" srcId="{D687D959-67A9-476D-A37A-9B66CD374BA4}" destId="{DD497D80-C0D5-4AF5-8BEF-726D3E21ADB9}" srcOrd="0" destOrd="0" parTransId="{1F26C31E-8618-451A-AA9C-436BD20E2671}" sibTransId="{0E15CE55-3D29-4461-B200-831C4229CE92}"/>
    <dgm:cxn modelId="{83CE1CD1-A6FC-484A-A594-4280AB7B0414}" srcId="{F4A7F92C-D360-44AD-86C0-FCD181D83FCE}" destId="{279E939F-D198-4D04-B2B5-8DE6C8753870}" srcOrd="0" destOrd="0" parTransId="{5B1CDF95-DA21-4746-A6CE-D1D3BF413AD3}" sibTransId="{BDDE369D-ADCB-4681-A3B9-4E0643183DC1}"/>
    <dgm:cxn modelId="{DD5E722E-7971-45C3-83BC-253B52D17F5B}" type="presOf" srcId="{DD497D80-C0D5-4AF5-8BEF-726D3E21ADB9}" destId="{AAE7B6AD-1192-4591-B811-B862124100BE}" srcOrd="0" destOrd="0" presId="urn:microsoft.com/office/officeart/2005/8/layout/vList2"/>
    <dgm:cxn modelId="{69FE6995-165C-4754-AC2C-0822EC7CBC09}" srcId="{AF6CFAB2-B55F-4CA3-9DD2-CBBE1AA73C92}" destId="{D687D959-67A9-476D-A37A-9B66CD374BA4}" srcOrd="0" destOrd="0" parTransId="{D66351ED-9C97-4C9F-9320-1A13515AC289}" sibTransId="{980744EB-9E90-4F88-AD64-CD762AD9BD39}"/>
    <dgm:cxn modelId="{E0A28541-5869-4E05-B4EC-71DEA337500F}" type="presOf" srcId="{AF6CFAB2-B55F-4CA3-9DD2-CBBE1AA73C92}" destId="{F2DD7F91-E84A-4E95-814A-4FAB4BD08031}" srcOrd="0" destOrd="0" presId="urn:microsoft.com/office/officeart/2005/8/layout/vList2"/>
    <dgm:cxn modelId="{E726A46D-4957-466F-9090-2CC26D2BF0A6}" srcId="{AF6CFAB2-B55F-4CA3-9DD2-CBBE1AA73C92}" destId="{F4A7F92C-D360-44AD-86C0-FCD181D83FCE}" srcOrd="1" destOrd="0" parTransId="{1AD0548E-B551-4E94-8B3A-EC8AF1C9D415}" sibTransId="{5A811C7C-4E4E-46E8-996C-8D0BD20DF713}"/>
    <dgm:cxn modelId="{947CCA9F-032B-43EE-843C-5DED6E486717}" type="presOf" srcId="{F4A7F92C-D360-44AD-86C0-FCD181D83FCE}" destId="{41C15E14-A26B-4476-A044-47674F318134}" srcOrd="0" destOrd="0" presId="urn:microsoft.com/office/officeart/2005/8/layout/vList2"/>
    <dgm:cxn modelId="{F5D4DDB3-8756-485D-B61A-F2BD58867958}" type="presOf" srcId="{D687D959-67A9-476D-A37A-9B66CD374BA4}" destId="{54BC7719-479A-449F-A59A-C6CF0C2D861F}" srcOrd="0" destOrd="0" presId="urn:microsoft.com/office/officeart/2005/8/layout/vList2"/>
    <dgm:cxn modelId="{FFEA6B2D-3D93-4109-ACB8-5F4617E978B2}" type="presParOf" srcId="{F2DD7F91-E84A-4E95-814A-4FAB4BD08031}" destId="{54BC7719-479A-449F-A59A-C6CF0C2D861F}" srcOrd="0" destOrd="0" presId="urn:microsoft.com/office/officeart/2005/8/layout/vList2"/>
    <dgm:cxn modelId="{7772234E-A6D3-48F8-AB96-A6A09E49B3C5}" type="presParOf" srcId="{F2DD7F91-E84A-4E95-814A-4FAB4BD08031}" destId="{AAE7B6AD-1192-4591-B811-B862124100BE}" srcOrd="1" destOrd="0" presId="urn:microsoft.com/office/officeart/2005/8/layout/vList2"/>
    <dgm:cxn modelId="{546F589F-7E9A-42AF-A88F-061714B303C2}" type="presParOf" srcId="{F2DD7F91-E84A-4E95-814A-4FAB4BD08031}" destId="{41C15E14-A26B-4476-A044-47674F318134}" srcOrd="2" destOrd="0" presId="urn:microsoft.com/office/officeart/2005/8/layout/vList2"/>
    <dgm:cxn modelId="{74408400-DF5E-4DA7-961C-FDADF62151CA}" type="presParOf" srcId="{F2DD7F91-E84A-4E95-814A-4FAB4BD08031}" destId="{A51E252A-DAA2-4777-B857-B7B56AC1076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C7719-479A-449F-A59A-C6CF0C2D861F}">
      <dsp:nvSpPr>
        <dsp:cNvPr id="0" name=""/>
        <dsp:cNvSpPr/>
      </dsp:nvSpPr>
      <dsp:spPr>
        <a:xfrm>
          <a:off x="0" y="13116"/>
          <a:ext cx="822960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обобщать, повторять и усваивать учебный материал</a:t>
          </a:r>
          <a:endParaRPr lang="ru-RU" sz="3400" kern="1200" dirty="0"/>
        </a:p>
      </dsp:txBody>
      <dsp:txXfrm>
        <a:off x="66025" y="79141"/>
        <a:ext cx="8097550" cy="1220470"/>
      </dsp:txXfrm>
    </dsp:sp>
    <dsp:sp modelId="{AAE7B6AD-1192-4591-B811-B862124100BE}">
      <dsp:nvSpPr>
        <dsp:cNvPr id="0" name=""/>
        <dsp:cNvSpPr/>
      </dsp:nvSpPr>
      <dsp:spPr>
        <a:xfrm>
          <a:off x="0" y="1365636"/>
          <a:ext cx="8229600" cy="1231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b="1" kern="1200" dirty="0" smtClean="0"/>
            <a:t>развивать творческие способности учащихся, познавательный интерес, </a:t>
          </a:r>
          <a:br>
            <a:rPr lang="ru-RU" sz="2700" b="1" kern="1200" dirty="0" smtClean="0"/>
          </a:br>
          <a:r>
            <a:rPr lang="ru-RU" sz="2700" b="1" kern="1200" dirty="0" smtClean="0"/>
            <a:t>абстрактное и логическое мышление</a:t>
          </a:r>
          <a:endParaRPr lang="ru-RU" sz="2700" b="1" kern="1200" dirty="0"/>
        </a:p>
      </dsp:txBody>
      <dsp:txXfrm>
        <a:off x="0" y="1365636"/>
        <a:ext cx="8229600" cy="1231650"/>
      </dsp:txXfrm>
    </dsp:sp>
    <dsp:sp modelId="{41C15E14-A26B-4476-A044-47674F318134}">
      <dsp:nvSpPr>
        <dsp:cNvPr id="0" name=""/>
        <dsp:cNvSpPr/>
      </dsp:nvSpPr>
      <dsp:spPr>
        <a:xfrm>
          <a:off x="0" y="2597286"/>
          <a:ext cx="822960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формировать навыки совместной работы</a:t>
          </a:r>
          <a:endParaRPr lang="ru-RU" sz="3400" kern="1200" dirty="0"/>
        </a:p>
      </dsp:txBody>
      <dsp:txXfrm>
        <a:off x="66025" y="2663311"/>
        <a:ext cx="8097550" cy="1220470"/>
      </dsp:txXfrm>
    </dsp:sp>
    <dsp:sp modelId="{A51E252A-DAA2-4777-B857-B7B56AC1076F}">
      <dsp:nvSpPr>
        <dsp:cNvPr id="0" name=""/>
        <dsp:cNvSpPr/>
      </dsp:nvSpPr>
      <dsp:spPr>
        <a:xfrm>
          <a:off x="0" y="3949806"/>
          <a:ext cx="8229600" cy="56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b="1" kern="1200" dirty="0" smtClean="0"/>
            <a:t>устанавливать </a:t>
          </a:r>
          <a:r>
            <a:rPr lang="ru-RU" sz="2700" b="1" kern="1200" dirty="0" err="1" smtClean="0"/>
            <a:t>межпредметные</a:t>
          </a:r>
          <a:r>
            <a:rPr lang="ru-RU" sz="2700" b="1" kern="1200" dirty="0" smtClean="0"/>
            <a:t> связи</a:t>
          </a:r>
          <a:endParaRPr lang="ru-RU" sz="2700" b="1" kern="1200" dirty="0"/>
        </a:p>
      </dsp:txBody>
      <dsp:txXfrm>
        <a:off x="0" y="3949806"/>
        <a:ext cx="8229600" cy="563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2712A-EC9B-466F-8708-15C4797820A4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B421A-A87F-4FFD-AC59-F5815DD5C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017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B421A-A87F-4FFD-AC59-F5815DD5C57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45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5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30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4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8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4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47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5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7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48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28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72000"/>
              </a:srgbClr>
            </a:gs>
            <a:gs pos="53000">
              <a:srgbClr val="92D050">
                <a:lumMod val="32000"/>
                <a:lumOff val="68000"/>
              </a:srgbClr>
            </a:gs>
            <a:gs pos="100000">
              <a:srgbClr val="92D050">
                <a:alpha val="97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A4606-95C4-4FC7-A092-6021A28045FB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C23EF-2CFA-4981-9A23-7CF25E78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93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642942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Министерство образования Московской области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ГОУ ДПО (повышения квалификации) специалистов Московской области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Педагогическая академия последипломного образования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b="0" kern="100" dirty="0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Итоговая проектная работа по вариативному модулю</a:t>
            </a:r>
            <a:br>
              <a:rPr lang="ru-RU" sz="1400" b="0" kern="100" dirty="0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b="0" kern="100" dirty="0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0" u="sng" kern="100" dirty="0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«Педагогическая мастерская преподавателя </a:t>
            </a:r>
            <a:r>
              <a:rPr lang="ru-RU" sz="1400" b="0" u="sng" kern="100" dirty="0" err="1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спецдисциплин</a:t>
            </a:r>
            <a:r>
              <a:rPr lang="ru-RU" sz="1400" b="0" u="sng" kern="100" dirty="0" smtClean="0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1400" b="0" u="sng" kern="100" dirty="0">
                <a:solidFill>
                  <a:schemeClr val="tx2">
                    <a:shade val="85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72 часа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32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ТЕМА ПРОЕКТА:</a:t>
            </a:r>
            <a:r>
              <a:rPr sz="32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</a:t>
            </a:r>
            <a:r>
              <a:rPr lang="ru-RU" sz="32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</a:t>
            </a:r>
            <a:br>
              <a:rPr lang="ru-RU" sz="32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3200" b="1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СПОСОБЫ АКТИВИЗАЦИИ ДЕЯТЕЛЬНОСТИ УЧАЩИХСЯ НА ПРОБЛЕМОМ УРОКЕ</a:t>
            </a:r>
            <a:r>
              <a:rPr lang="ru-RU" sz="1400" b="1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ru-RU" sz="1400" b="1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b="1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ru-RU" sz="1400" b="1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                                         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                            		</a:t>
            </a: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                          Автор-составитель 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– </a:t>
            </a: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Мурашкина И.Е., 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			</a:t>
            </a: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 </a:t>
            </a: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преподаватель общепрофессиональных  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	дисциплин </a:t>
            </a: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						 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				</a:t>
            </a:r>
            <a:r>
              <a:rPr lang="ru-RU" sz="1400" kern="100">
                <a:solidFill>
                  <a:schemeClr val="tx2">
                    <a:shade val="85000"/>
                    <a:satMod val="150000"/>
                  </a:schemeClr>
                </a:solidFill>
              </a:rPr>
              <a:t>	</a:t>
            </a:r>
            <a:r>
              <a:rPr lang="ru-RU" sz="1400" kern="10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                     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ГБОУ СПО    </a:t>
            </a: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Подмосковный колледж «Энергия»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                         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 </a:t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ru-RU" sz="1400" kern="1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Московская обл., 2014г.</a:t>
            </a:r>
            <a: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ru-RU" sz="1400" kern="100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endParaRPr lang="ru-RU" sz="1400" kern="100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20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  <a:solidFill>
            <a:srgbClr val="FFFF00"/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ПРОБЛЕМА</a:t>
            </a:r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916832"/>
            <a:ext cx="8928992" cy="4752528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Проблема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(от греч.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problema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задача) – сложный вопрос, задача, требующая решения.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ложный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теоретический или практический вопрос, требующий разрешения, изучения.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Например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проблема Добра и Зла в романе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М.Булгакова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«Мастер и Маргарита»; проблема нравственного выбора и ответственности за него в произведениях М. Шолохова.</a:t>
            </a:r>
          </a:p>
        </p:txBody>
      </p:sp>
    </p:spTree>
    <p:extLst>
      <p:ext uri="{BB962C8B-B14F-4D97-AF65-F5344CB8AC3E}">
        <p14:creationId xmlns:p14="http://schemas.microsoft.com/office/powerpoint/2010/main" val="11105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>
                <a:alpha val="65000"/>
              </a:srgbClr>
            </a:gs>
            <a:gs pos="53000">
              <a:srgbClr val="92D050">
                <a:lumMod val="32000"/>
                <a:lumOff val="68000"/>
              </a:srgbClr>
            </a:gs>
            <a:gs pos="100000">
              <a:srgbClr val="FFC000">
                <a:alpha val="91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627784" y="332656"/>
            <a:ext cx="4248472" cy="936104"/>
          </a:xfrm>
          <a:prstGeom prst="round2DiagRect">
            <a:avLst/>
          </a:prstGeom>
          <a:gradFill>
            <a:gsLst>
              <a:gs pos="0">
                <a:srgbClr val="92D050"/>
              </a:gs>
              <a:gs pos="53000">
                <a:srgbClr val="92D050">
                  <a:lumMod val="32000"/>
                  <a:lumOff val="68000"/>
                </a:srgbClr>
              </a:gs>
              <a:gs pos="100000">
                <a:srgbClr val="0DCD1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Для проблемного обучения характерно выполнение следующих действий учащихся:</a:t>
            </a:r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179512" y="1772816"/>
            <a:ext cx="2880320" cy="1634480"/>
          </a:xfrm>
          <a:prstGeom prst="right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выявление проблемы</a:t>
            </a: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107504" y="3636615"/>
            <a:ext cx="3024336" cy="1634480"/>
          </a:xfrm>
          <a:prstGeom prst="rightArrowCallout">
            <a:avLst/>
          </a:prstGeom>
          <a:solidFill>
            <a:srgbClr val="0DCD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формулирование</a:t>
            </a:r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5868144" y="1916832"/>
            <a:ext cx="2997406" cy="1490464"/>
          </a:xfrm>
          <a:prstGeom prst="left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поиск решения</a:t>
            </a:r>
          </a:p>
        </p:txBody>
      </p:sp>
      <p:sp>
        <p:nvSpPr>
          <p:cNvPr id="8" name="Выноска со стрелкой влево 7"/>
          <p:cNvSpPr/>
          <p:nvPr/>
        </p:nvSpPr>
        <p:spPr>
          <a:xfrm>
            <a:off x="6012160" y="3645024"/>
            <a:ext cx="2853390" cy="1490464"/>
          </a:xfrm>
          <a:prstGeom prst="left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решение</a:t>
            </a:r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2123444" y="5445224"/>
            <a:ext cx="2340260" cy="914400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ситуация успеха</a:t>
            </a:r>
          </a:p>
          <a:p>
            <a:pPr algn="ctr"/>
            <a:endParaRPr lang="ru-RU" dirty="0"/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572000" y="5445224"/>
            <a:ext cx="2304256" cy="914400"/>
          </a:xfrm>
          <a:prstGeom prst="upArrowCallout">
            <a:avLst/>
          </a:prstGeom>
          <a:solidFill>
            <a:srgbClr val="FF000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рефлексия</a:t>
            </a:r>
          </a:p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5250" y="2780928"/>
            <a:ext cx="3096910" cy="1512168"/>
          </a:xfrm>
          <a:prstGeom prst="roundRect">
            <a:avLst/>
          </a:prstGeom>
          <a:solidFill>
            <a:srgbClr val="2CEA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Учебная проблема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65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  <a:solidFill>
            <a:srgbClr val="00B0F0"/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/>
          <a:lstStyle/>
          <a:p>
            <a:r>
              <a:rPr lang="ru-RU" b="1" dirty="0"/>
              <a:t>Признаки учебной проблемы</a:t>
            </a:r>
            <a:r>
              <a:rPr lang="ru-RU" dirty="0"/>
              <a:t>: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916832"/>
            <a:ext cx="8928992" cy="4680520"/>
          </a:xfrm>
        </p:spPr>
        <p:txBody>
          <a:bodyPr>
            <a:normAutofit/>
          </a:bodyPr>
          <a:lstStyle/>
          <a:p>
            <a:pPr marL="457200" lvl="0" indent="-457200" algn="l">
              <a:buFont typeface="Wingdings" pitchFamily="2" charset="2"/>
              <a:buChar char="v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Наличие неизвестного, нахождение которого приводит к формированию новых знаний;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Наличие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определенного запаса знаний для осуществления поиска в направлении нахождения неизвестного.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l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Например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Раскольников отдает последние деньги Мармеладовым, но убивает старуху процентщицу. Добрый он или злой? Как судить его? Или: возможны ли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Ионычи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наше время?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5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23528" y="260648"/>
            <a:ext cx="8496944" cy="6336704"/>
          </a:xfrm>
          <a:prstGeom prst="round2DiagRect">
            <a:avLst/>
          </a:prstGeom>
          <a:solidFill>
            <a:srgbClr val="00B05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4000" b="1" dirty="0">
                <a:ln>
                  <a:solidFill>
                    <a:srgbClr val="7030A0"/>
                  </a:solidFill>
                </a:ln>
              </a:rPr>
              <a:t>Гипотеза</a:t>
            </a:r>
            <a:r>
              <a:rPr lang="ru-RU" sz="2800" b="1" dirty="0">
                <a:ln>
                  <a:solidFill>
                    <a:srgbClr val="7030A0"/>
                  </a:solidFill>
                </a:ln>
              </a:rPr>
              <a:t> (от греч. </a:t>
            </a:r>
            <a:r>
              <a:rPr lang="ru-RU" sz="2800" b="1" dirty="0" err="1">
                <a:ln>
                  <a:solidFill>
                    <a:srgbClr val="7030A0"/>
                  </a:solidFill>
                </a:ln>
              </a:rPr>
              <a:t>hypothesis</a:t>
            </a:r>
            <a:r>
              <a:rPr lang="ru-RU" sz="2800" b="1" dirty="0">
                <a:ln>
                  <a:solidFill>
                    <a:srgbClr val="7030A0"/>
                  </a:solidFill>
                </a:ln>
              </a:rPr>
              <a:t> – основание, предположение). –предположение, касающееся возможного пути решения проблемы, которое еще не подтверждено, но и не опровергнуто. Как правило, гипотеза формулируется в виде сложноподчиненного </a:t>
            </a:r>
            <a:r>
              <a:rPr lang="ru-RU" sz="2800" b="1" dirty="0" smtClean="0">
                <a:ln>
                  <a:solidFill>
                    <a:srgbClr val="7030A0"/>
                  </a:solidFill>
                </a:ln>
              </a:rPr>
              <a:t>предложения</a:t>
            </a:r>
          </a:p>
          <a:p>
            <a:pPr algn="ctr"/>
            <a:r>
              <a:rPr lang="ru-RU" sz="2800" b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ru-RU" sz="2800" b="1" dirty="0">
                <a:ln>
                  <a:solidFill>
                    <a:srgbClr val="7030A0"/>
                  </a:solidFill>
                </a:ln>
              </a:rPr>
              <a:t>с придаточным условным: «Если …, то…», «может быть», «предположим», «допустим», «возможно, что если…». </a:t>
            </a:r>
            <a:endParaRPr lang="ru-RU" sz="2800" b="1" dirty="0" smtClean="0">
              <a:ln>
                <a:solidFill>
                  <a:srgbClr val="7030A0"/>
                </a:solidFill>
              </a:ln>
            </a:endParaRPr>
          </a:p>
          <a:p>
            <a:endParaRPr lang="ru-RU" sz="2400" b="1" dirty="0" smtClean="0"/>
          </a:p>
          <a:p>
            <a:r>
              <a:rPr lang="ru-RU" sz="2400" b="1" dirty="0" smtClean="0"/>
              <a:t>Например</a:t>
            </a:r>
            <a:r>
              <a:rPr lang="ru-RU" sz="2400" b="1" dirty="0"/>
              <a:t>: предположим, что у теории Раскольникова нашлось бы много последователей и почитателей, что произошло бы на Земле?</a:t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846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104127" y="1484784"/>
            <a:ext cx="4680520" cy="1296144"/>
          </a:xfrm>
          <a:prstGeom prst="horizontalScroll">
            <a:avLst/>
          </a:prstGeom>
          <a:solidFill>
            <a:srgbClr val="00B0F0">
              <a:alpha val="5000"/>
            </a:srgbClr>
          </a:solidFill>
          <a:ln>
            <a:solidFill>
              <a:srgbClr val="00B050">
                <a:alpha val="45000"/>
              </a:srgbClr>
            </a:solidFill>
          </a:ln>
          <a:effectLst>
            <a:glow rad="520700">
              <a:schemeClr val="accent2">
                <a:lumMod val="75000"/>
                <a:alpha val="13000"/>
              </a:schemeClr>
            </a:glow>
            <a:outerShdw blurRad="50800" dist="50800" dir="5400000" algn="ctr" rotWithShape="0">
              <a:srgbClr val="000000">
                <a:alpha val="15000"/>
              </a:srgbClr>
            </a:outerShdw>
            <a:reflection endPos="0" dir="5400000" sy="-100000" algn="bl" rotWithShape="0"/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Алгоритм по работе с гипотезой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Тройная стрелка влево/вправо/вверх 3"/>
          <p:cNvSpPr/>
          <p:nvPr/>
        </p:nvSpPr>
        <p:spPr>
          <a:xfrm rot="10800000">
            <a:off x="3059832" y="2883387"/>
            <a:ext cx="2952328" cy="1553724"/>
          </a:xfrm>
          <a:prstGeom prst="leftRightUpArrow">
            <a:avLst/>
          </a:prstGeom>
          <a:solidFill>
            <a:schemeClr val="accent6">
              <a:lumMod val="90000"/>
            </a:schemeClr>
          </a:solidFill>
          <a:scene3d>
            <a:camera prst="orthographicFront"/>
            <a:lightRig rig="brightRoom" dir="t"/>
          </a:scene3d>
          <a:sp3d extrusionH="76200">
            <a:bevelT prst="convex"/>
            <a:extrusionClr>
              <a:srgbClr val="0DCD16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0942" y="3233976"/>
            <a:ext cx="2520280" cy="136815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 contourW="6350" prstMaterial="translucentPowder">
            <a:bevelT w="215900" h="254000" prst="relaxedInset"/>
            <a:extrusionClr>
              <a:schemeClr val="tx2">
                <a:lumMod val="60000"/>
                <a:lumOff val="40000"/>
              </a:schemeClr>
            </a:extrusionClr>
            <a:contourClr>
              <a:schemeClr val="tx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выдвижение гипотезы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91070" y="4509120"/>
            <a:ext cx="2617304" cy="136815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 contourW="6350" prstMaterial="translucentPowder">
            <a:bevelT w="215900" h="254000" prst="relaxedInset"/>
            <a:extrusionClr>
              <a:schemeClr val="tx2">
                <a:lumMod val="60000"/>
                <a:lumOff val="40000"/>
              </a:schemeClr>
            </a:extrusionClr>
            <a:contourClr>
              <a:schemeClr val="tx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экспериментальная проверка гипотезы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72555" y="3301586"/>
            <a:ext cx="2520280" cy="136815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 contourW="6350" prstMaterial="translucentPowder">
            <a:bevelT w="215900" h="254000" prst="relaxedInset"/>
            <a:extrusionClr>
              <a:schemeClr val="tx2">
                <a:lumMod val="60000"/>
                <a:lumOff val="40000"/>
              </a:schemeClr>
            </a:extrusionClr>
            <a:contourClr>
              <a:schemeClr val="tx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ее теоретическое обоснование</a:t>
            </a:r>
          </a:p>
        </p:txBody>
      </p:sp>
    </p:spTree>
    <p:extLst>
      <p:ext uri="{BB962C8B-B14F-4D97-AF65-F5344CB8AC3E}">
        <p14:creationId xmlns:p14="http://schemas.microsoft.com/office/powerpoint/2010/main" val="44539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712968" cy="5472608"/>
          </a:xfrm>
        </p:spPr>
        <p:txBody>
          <a:bodyPr/>
          <a:lstStyle/>
          <a:p>
            <a:r>
              <a:rPr lang="ru-RU" sz="5400" b="1" dirty="0">
                <a:ln>
                  <a:solidFill>
                    <a:srgbClr val="2CEA94"/>
                  </a:solidFill>
                </a:ln>
              </a:rPr>
              <a:t>Проблемная ситуация </a:t>
            </a:r>
            <a:endParaRPr lang="ru-RU" sz="5400" b="1" dirty="0" smtClean="0">
              <a:ln>
                <a:solidFill>
                  <a:srgbClr val="2CEA94"/>
                </a:solidFill>
              </a:ln>
            </a:endParaRPr>
          </a:p>
          <a:p>
            <a:pPr marL="0" indent="0">
              <a:buNone/>
            </a:pPr>
            <a:r>
              <a:rPr lang="ru-RU" b="1" dirty="0">
                <a:ln>
                  <a:solidFill>
                    <a:srgbClr val="2CEA94"/>
                  </a:solidFill>
                </a:ln>
              </a:rPr>
              <a:t> </a:t>
            </a:r>
            <a:r>
              <a:rPr lang="ru-RU" b="1" dirty="0" smtClean="0">
                <a:ln>
                  <a:solidFill>
                    <a:srgbClr val="2CEA94"/>
                  </a:solidFill>
                </a:ln>
              </a:rPr>
              <a:t>– </a:t>
            </a:r>
            <a:r>
              <a:rPr lang="ru-RU" b="1" dirty="0">
                <a:ln>
                  <a:solidFill>
                    <a:srgbClr val="2CEA94"/>
                  </a:solidFill>
                </a:ln>
              </a:rPr>
              <a:t>это центральное звено в проблемном обучении, а также психологическое состояние интеллектуального затруднения, которое возникает у человека, если он не может объяснить новый факт при помощи имеющихся знаний.</a:t>
            </a:r>
          </a:p>
        </p:txBody>
      </p:sp>
    </p:spTree>
    <p:extLst>
      <p:ext uri="{BB962C8B-B14F-4D97-AF65-F5344CB8AC3E}">
        <p14:creationId xmlns:p14="http://schemas.microsoft.com/office/powerpoint/2010/main" val="305090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Признаки проблемной ситуации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784976" cy="4464496"/>
          </a:xfrm>
        </p:spPr>
        <p:txBody>
          <a:bodyPr>
            <a:normAutofit/>
          </a:bodyPr>
          <a:lstStyle/>
          <a:p>
            <a:pPr marL="457200" lvl="0" indent="-457200" algn="l">
              <a:buFont typeface="Wingdings" pitchFamily="2" charset="2"/>
              <a:buChar char="v"/>
            </a:pPr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Необходимость выполнения такого действия, при котором возникает познавательная потребность в новом знании</a:t>
            </a:r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lvl="0" indent="-457200" algn="l">
              <a:buFont typeface="Wingdings" pitchFamily="2" charset="2"/>
              <a:buChar char="v"/>
            </a:pPr>
            <a:endParaRPr lang="ru-RU" b="1" dirty="0">
              <a:ln>
                <a:solidFill>
                  <a:srgbClr val="00B0F0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Наличие неизвестного для </a:t>
            </a:r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учащегося</a:t>
            </a:r>
          </a:p>
          <a:p>
            <a:pPr algn="l"/>
            <a:endParaRPr lang="ru-RU" b="1" dirty="0" smtClean="0">
              <a:ln>
                <a:solidFill>
                  <a:srgbClr val="00B0F0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Знания </a:t>
            </a:r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должны быть достаточными у </a:t>
            </a:r>
            <a:r>
              <a:rPr lang="ru-RU" b="1" dirty="0" smtClean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учащегося </a:t>
            </a:r>
            <a:r>
              <a:rPr lang="ru-RU" b="1" dirty="0">
                <a:ln>
                  <a:solidFill>
                    <a:srgbClr val="00B0F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для самостоятельного поиска</a:t>
            </a:r>
            <a:endParaRPr lang="ru-RU" b="1" dirty="0" smtClean="0">
              <a:ln>
                <a:solidFill>
                  <a:srgbClr val="00B0F0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9604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244827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Проблемный </a:t>
            </a:r>
            <a:r>
              <a:rPr lang="ru-RU" sz="49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вопрос </a:t>
            </a:r>
            <a:r>
              <a:rPr lang="ru-RU" sz="49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–</a:t>
            </a:r>
            <a:r>
              <a:rPr lang="ru-RU" sz="4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4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самостоятельная </a:t>
            </a:r>
            <a:r>
              <a:rPr lang="ru-RU" sz="40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форма мысли и </a:t>
            </a:r>
            <a:r>
              <a:rPr lang="ru-RU" sz="4000" b="1" dirty="0" err="1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проблематизированное</a:t>
            </a:r>
            <a:r>
              <a:rPr lang="ru-RU" sz="40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высказывание, а также предположение или обращение, требующее ответа или объяснения.</a:t>
            </a:r>
            <a:r>
              <a:rPr lang="ru-RU" sz="3100" b="1" dirty="0"/>
              <a:t/>
            </a:r>
            <a:br>
              <a:rPr lang="ru-RU" sz="3100" b="1" dirty="0"/>
            </a:b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>
              <a:ln>
                <a:solidFill>
                  <a:srgbClr val="00B0F0"/>
                </a:solidFill>
              </a:ln>
            </a:endParaRP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rgbClr val="00B0F0"/>
                  </a:solidFill>
                </a:ln>
              </a:rPr>
              <a:t>Например</a:t>
            </a:r>
            <a:r>
              <a:rPr lang="ru-RU" b="1" dirty="0">
                <a:ln>
                  <a:solidFill>
                    <a:srgbClr val="00B0F0"/>
                  </a:solidFill>
                </a:ln>
              </a:rPr>
              <a:t>: </a:t>
            </a:r>
            <a:r>
              <a:rPr lang="ru-RU" dirty="0">
                <a:ln>
                  <a:solidFill>
                    <a:srgbClr val="00B0F0"/>
                  </a:solidFill>
                </a:ln>
              </a:rPr>
              <a:t>Печорин не любит Мери, зачем же он добивается ее любви? Победитель или побежденный Чацкий? Можно ли Сатина считать антиподом Луки?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0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Творческая задача</a:t>
            </a:r>
            <a:r>
              <a:rPr lang="ru-RU" sz="3600" dirty="0"/>
              <a:t> – это задача, при которой необходимо найти новый алгоритм решения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Они позволяют: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7977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231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71450" h="266700"/>
            <a:bevelB w="228600" h="228600" prst="relaxedInset"/>
          </a:sp3d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МЕТОДЫ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 extrusionH="107950" contourW="12700">
            <a:bevelT w="146050" h="177800" prst="convex"/>
            <a:bevelB w="101600" h="203200"/>
          </a:sp3d>
        </p:spPr>
        <p:txBody>
          <a:bodyPr/>
          <a:lstStyle/>
          <a:p>
            <a:endParaRPr lang="ru-RU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2339752" y="2611495"/>
            <a:ext cx="4320480" cy="2448272"/>
          </a:xfrm>
          <a:prstGeom prst="star6">
            <a:avLst/>
          </a:prstGeom>
          <a:solidFill>
            <a:srgbClr val="FFFF00">
              <a:alpha val="45000"/>
            </a:srgbClr>
          </a:solidFill>
          <a:scene3d>
            <a:camera prst="orthographicFront"/>
            <a:lightRig rig="chilly" dir="t"/>
          </a:scene3d>
          <a:sp3d extrusionH="330200" contourW="127000">
            <a:bevelT w="158750" h="450850"/>
            <a:bevelB w="228600" h="215900" prst="angle"/>
            <a:extrusionClr>
              <a:srgbClr val="FFFF00"/>
            </a:extrusionClr>
            <a:contourClr>
              <a:srgbClr val="FFC0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</a:rPr>
              <a:t>Методы проблемного обучения</a:t>
            </a:r>
          </a:p>
        </p:txBody>
      </p:sp>
      <p:sp>
        <p:nvSpPr>
          <p:cNvPr id="5" name="Овал 4"/>
          <p:cNvSpPr/>
          <p:nvPr/>
        </p:nvSpPr>
        <p:spPr>
          <a:xfrm>
            <a:off x="323528" y="1650732"/>
            <a:ext cx="3384376" cy="1468532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проблемное изложение знаний</a:t>
            </a:r>
          </a:p>
        </p:txBody>
      </p:sp>
      <p:sp>
        <p:nvSpPr>
          <p:cNvPr id="7" name="Овал 6"/>
          <p:cNvSpPr/>
          <p:nvPr/>
        </p:nvSpPr>
        <p:spPr>
          <a:xfrm>
            <a:off x="5220072" y="4602567"/>
            <a:ext cx="3384376" cy="1512168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исследовательский метод</a:t>
            </a:r>
          </a:p>
        </p:txBody>
      </p:sp>
      <p:sp>
        <p:nvSpPr>
          <p:cNvPr id="9" name="Овал 8"/>
          <p:cNvSpPr/>
          <p:nvPr/>
        </p:nvSpPr>
        <p:spPr>
          <a:xfrm>
            <a:off x="323528" y="4602567"/>
            <a:ext cx="3168352" cy="1512168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изложение с проблемным началом</a:t>
            </a:r>
          </a:p>
        </p:txBody>
      </p:sp>
      <p:sp>
        <p:nvSpPr>
          <p:cNvPr id="10" name="Овал 9"/>
          <p:cNvSpPr/>
          <p:nvPr/>
        </p:nvSpPr>
        <p:spPr>
          <a:xfrm>
            <a:off x="5796136" y="1650732"/>
            <a:ext cx="3024336" cy="1468531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частично-поисковый или эвристический метод</a:t>
            </a:r>
          </a:p>
        </p:txBody>
      </p:sp>
    </p:spTree>
    <p:extLst>
      <p:ext uri="{BB962C8B-B14F-4D97-AF65-F5344CB8AC3E}">
        <p14:creationId xmlns:p14="http://schemas.microsoft.com/office/powerpoint/2010/main" val="238222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Современная система образования должна быть построена на предоставлении обучающимся возможности размышлять, сопоставлять разные точки зрения, разные позиции, формулировать и аргументировать собственную точку зрения, опираясь на знание фактов, законов, закономерностей науки, на собственные наблюдения, свой и чужой опыт.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84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71450" h="266700"/>
            <a:bevelB w="228600" h="228600" prst="relaxedInset"/>
          </a:sp3d>
        </p:spPr>
        <p:txBody>
          <a:bodyPr/>
          <a:lstStyle/>
          <a:p>
            <a:r>
              <a:rPr lang="ru-RU" b="1" dirty="0">
                <a:ln>
                  <a:solidFill>
                    <a:srgbClr val="7FE816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Типы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 extrusionH="107950" contourW="12700">
            <a:bevelT w="146050" h="177800" prst="convex"/>
            <a:bevelB w="101600" h="203200"/>
          </a:sp3d>
        </p:spPr>
        <p:txBody>
          <a:bodyPr/>
          <a:lstStyle/>
          <a:p>
            <a:endParaRPr lang="ru-RU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2359714" y="2611495"/>
            <a:ext cx="4320480" cy="2448272"/>
          </a:xfrm>
          <a:prstGeom prst="star6">
            <a:avLst/>
          </a:prstGeom>
          <a:solidFill>
            <a:srgbClr val="FFFF00">
              <a:alpha val="45000"/>
            </a:srgbClr>
          </a:solidFill>
          <a:scene3d>
            <a:camera prst="orthographicFront"/>
            <a:lightRig rig="chilly" dir="t"/>
          </a:scene3d>
          <a:sp3d extrusionH="330200" contourW="127000">
            <a:bevelT w="158750" h="450850"/>
            <a:bevelB w="228600" h="215900" prst="angle"/>
            <a:extrusionClr>
              <a:srgbClr val="FFFF00"/>
            </a:extrusionClr>
            <a:contourClr>
              <a:srgbClr val="FFC0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rgbClr val="7FE816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Типы проблемных уроков</a:t>
            </a:r>
            <a:endParaRPr lang="ru-RU" sz="2800" dirty="0">
              <a:ln>
                <a:solidFill>
                  <a:srgbClr val="7FE816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3528" y="2204864"/>
            <a:ext cx="2592288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chemeClr val="accent6">
                      <a:lumMod val="25000"/>
                    </a:schemeClr>
                  </a:solidFill>
                </a:ln>
                <a:solidFill>
                  <a:schemeClr val="tx1"/>
                </a:solidFill>
              </a:rPr>
              <a:t>проблемное изложение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6084168" y="4725144"/>
            <a:ext cx="2880320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chemeClr val="accent6">
                      <a:lumMod val="25000"/>
                    </a:schemeClr>
                  </a:solidFill>
                </a:ln>
                <a:solidFill>
                  <a:schemeClr val="tx1"/>
                </a:solidFill>
              </a:rPr>
              <a:t>урок – исследование</a:t>
            </a:r>
          </a:p>
        </p:txBody>
      </p:sp>
      <p:sp>
        <p:nvSpPr>
          <p:cNvPr id="9" name="Овал 8"/>
          <p:cNvSpPr/>
          <p:nvPr/>
        </p:nvSpPr>
        <p:spPr>
          <a:xfrm>
            <a:off x="323528" y="4602567"/>
            <a:ext cx="2736304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chemeClr val="accent6">
                      <a:lumMod val="25000"/>
                    </a:schemeClr>
                  </a:solidFill>
                </a:ln>
                <a:solidFill>
                  <a:schemeClr val="tx1"/>
                </a:solidFill>
              </a:rPr>
              <a:t>эвристическая беседа</a:t>
            </a:r>
          </a:p>
        </p:txBody>
      </p:sp>
      <p:sp>
        <p:nvSpPr>
          <p:cNvPr id="10" name="Овал 9"/>
          <p:cNvSpPr/>
          <p:nvPr/>
        </p:nvSpPr>
        <p:spPr>
          <a:xfrm>
            <a:off x="6516216" y="2204864"/>
            <a:ext cx="2448272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chemeClr val="accent6">
                      <a:lumMod val="25000"/>
                    </a:schemeClr>
                  </a:solidFill>
                </a:ln>
                <a:solidFill>
                  <a:schemeClr val="tx1"/>
                </a:solidFill>
              </a:rPr>
              <a:t>частично-поисковый</a:t>
            </a:r>
          </a:p>
        </p:txBody>
      </p:sp>
    </p:spTree>
    <p:extLst>
      <p:ext uri="{BB962C8B-B14F-4D97-AF65-F5344CB8AC3E}">
        <p14:creationId xmlns:p14="http://schemas.microsoft.com/office/powerpoint/2010/main" val="2472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prstTxWarp prst="textStop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sz="4800" b="1" u="sng" dirty="0">
                <a:ln>
                  <a:solidFill>
                    <a:schemeClr val="accent6">
                      <a:lumMod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Задачи проблемного </a:t>
            </a:r>
            <a:r>
              <a:rPr lang="ru-RU" sz="4800" b="1" u="sng" dirty="0" smtClean="0">
                <a:ln>
                  <a:solidFill>
                    <a:schemeClr val="accent6">
                      <a:lumMod val="1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урока</a:t>
            </a:r>
            <a:endParaRPr lang="ru-RU" sz="4800" u="sng" dirty="0">
              <a:ln>
                <a:solidFill>
                  <a:schemeClr val="accent6">
                    <a:lumMod val="10000"/>
                  </a:schemeClr>
                </a:solidFill>
              </a:ln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Обучающие: </a:t>
            </a:r>
            <a: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изменение мотивации всех участников – субъектов образования, способствовать актуализации, закреплению и обобщению полученных знаний, самостоятельному контролированию новых знаний.</a:t>
            </a:r>
            <a:b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Развивающие</a:t>
            </a:r>
            <a:r>
              <a:rPr lang="ru-RU" sz="2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способствовать овладению культурой дискуссий, умению высказывать собственные оценочные суждения и аргументировать свою точку зрения, формирование навыков самооценки и самоанализа учебной деятельности, создавать целостное видение проблемы.</a:t>
            </a:r>
            <a:b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Воспитательные</a:t>
            </a:r>
            <a:r>
              <a:rPr lang="ru-RU" sz="2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изменение отношения к содержанию образования как синтезу самообразования, самоорганизации, самоконтроля; моделированию собственной системы ценностей и вариативному проектированию модели своего поведения, базирующихся на идее развития и свободы выбора.</a:t>
            </a:r>
            <a:br>
              <a:rPr lang="ru-RU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3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395536" y="340158"/>
            <a:ext cx="2088232" cy="2674821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Урок сообщения новых знаний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6516216" y="332656"/>
            <a:ext cx="2232248" cy="287169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Изложение нового материала с постановкой проблемных вопросов</a:t>
            </a:r>
            <a:endParaRPr lang="ru-RU" dirty="0"/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2627784" y="332656"/>
            <a:ext cx="3744416" cy="151216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C000"/>
                </a:solidFill>
              </a:rPr>
              <a:t>Формы проблемного урока</a:t>
            </a:r>
            <a:endParaRPr lang="ru-RU" sz="2400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380" y="3036908"/>
            <a:ext cx="2293404" cy="36324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      Виды: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урок – </a:t>
            </a:r>
            <a:r>
              <a:rPr lang="ru-RU" dirty="0" smtClean="0"/>
              <a:t>лекция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урок – беседа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урок – рассказ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урок решения познавательных задач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лабораторная работа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ученическое </a:t>
            </a:r>
            <a:r>
              <a:rPr lang="ru-RU" dirty="0"/>
              <a:t>теоретическое </a:t>
            </a:r>
            <a:r>
              <a:rPr lang="ru-RU" dirty="0" smtClean="0"/>
              <a:t>исследование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763" y="3219880"/>
            <a:ext cx="3034106" cy="1904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Четкое формулирование основной мысли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Изложение нерешенной научной проблемы или задачи </a:t>
            </a:r>
          </a:p>
          <a:p>
            <a:pPr algn="ctr"/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3096272" y="1844824"/>
            <a:ext cx="2736303" cy="135952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Урок решения познавательных задач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57935" y="3204350"/>
            <a:ext cx="3034106" cy="1904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О</a:t>
            </a:r>
            <a:r>
              <a:rPr lang="ru-RU" dirty="0" smtClean="0"/>
              <a:t>пределенное </a:t>
            </a:r>
            <a:r>
              <a:rPr lang="ru-RU" dirty="0"/>
              <a:t>противоречие между известным знанием и тем, которое требуется выявить</a:t>
            </a:r>
          </a:p>
        </p:txBody>
      </p:sp>
    </p:spTree>
    <p:extLst>
      <p:ext uri="{BB962C8B-B14F-4D97-AF65-F5344CB8AC3E}">
        <p14:creationId xmlns:p14="http://schemas.microsoft.com/office/powerpoint/2010/main" val="14000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Основные требования к </a:t>
            </a:r>
            <a:r>
              <a:rPr lang="ru-RU" b="1" dirty="0" err="1"/>
              <a:t>проблемизации</a:t>
            </a:r>
            <a:r>
              <a:rPr lang="ru-RU" b="1" dirty="0"/>
              <a:t> учебного материала.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Проблемизация</a:t>
            </a:r>
            <a:r>
              <a:rPr lang="ru-RU" dirty="0"/>
              <a:t> – предварительная деятельность учителя по приданию содержанию изучаемых на уроках знаний характеристик </a:t>
            </a:r>
            <a:r>
              <a:rPr lang="ru-RU" dirty="0" err="1"/>
              <a:t>проблемности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98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70550" y="560720"/>
            <a:ext cx="8133899" cy="1470025"/>
          </a:xfrm>
          <a:solidFill>
            <a:schemeClr val="accent3">
              <a:lumMod val="75000"/>
            </a:schemeClr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Разработка проблемных вопросов:</a:t>
            </a:r>
            <a:r>
              <a:rPr lang="ru-RU" dirty="0"/>
              <a:t> Проблемный вопрос должен быть: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66665" y="2553413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271073" y="3233097"/>
            <a:ext cx="7333376" cy="72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емким, способным охватить широкий круг вопросов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05314" y="5080984"/>
            <a:ext cx="7699136" cy="8164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создающим затруднения, необходимые для проблемной ситуации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88193" y="4151566"/>
            <a:ext cx="7516257" cy="755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предполагающим научный спор на базе различных истолкований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53953" y="2224985"/>
            <a:ext cx="7150496" cy="7834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сложным, сопряженным с противоречиями</a:t>
            </a:r>
          </a:p>
        </p:txBody>
      </p:sp>
      <p:sp>
        <p:nvSpPr>
          <p:cNvPr id="15" name="Стрелка углом вверх 14"/>
          <p:cNvSpPr/>
          <p:nvPr/>
        </p:nvSpPr>
        <p:spPr>
          <a:xfrm rot="5400000">
            <a:off x="952938" y="2228026"/>
            <a:ext cx="636270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углом вверх 15"/>
          <p:cNvSpPr/>
          <p:nvPr/>
        </p:nvSpPr>
        <p:spPr>
          <a:xfrm rot="5400000">
            <a:off x="-1036168" y="3667882"/>
            <a:ext cx="3517202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углом вверх 17"/>
          <p:cNvSpPr/>
          <p:nvPr/>
        </p:nvSpPr>
        <p:spPr>
          <a:xfrm rot="5400000">
            <a:off x="-385236" y="3199830"/>
            <a:ext cx="2581098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вверх 19"/>
          <p:cNvSpPr/>
          <p:nvPr/>
        </p:nvSpPr>
        <p:spPr>
          <a:xfrm rot="5400000">
            <a:off x="286186" y="2711286"/>
            <a:ext cx="1604013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81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63275" y="1043980"/>
            <a:ext cx="8133899" cy="1470025"/>
          </a:xfrm>
          <a:solidFill>
            <a:schemeClr val="accent3">
              <a:lumMod val="75000"/>
            </a:schemeClr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>
            <a:normAutofit/>
          </a:bodyPr>
          <a:lstStyle/>
          <a:p>
            <a:r>
              <a:rPr lang="ru-RU" b="1" dirty="0"/>
              <a:t>Перевод проблемного вопроса в проблемную ситуацию: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59390" y="3036673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263798" y="3716357"/>
            <a:ext cx="7333376" cy="72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через поиск разных граней его решения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80918" y="4634826"/>
            <a:ext cx="7516257" cy="755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через сопоставление разных вариантов ответа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46678" y="2708245"/>
            <a:ext cx="7150496" cy="7834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через углубление проблемного вопроса</a:t>
            </a:r>
          </a:p>
        </p:txBody>
      </p:sp>
      <p:sp>
        <p:nvSpPr>
          <p:cNvPr id="15" name="Стрелка углом вверх 14"/>
          <p:cNvSpPr/>
          <p:nvPr/>
        </p:nvSpPr>
        <p:spPr>
          <a:xfrm rot="5400000">
            <a:off x="945663" y="2711286"/>
            <a:ext cx="636270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углом вверх 17"/>
          <p:cNvSpPr/>
          <p:nvPr/>
        </p:nvSpPr>
        <p:spPr>
          <a:xfrm rot="5400000">
            <a:off x="-392511" y="3683090"/>
            <a:ext cx="2581098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вверх 19"/>
          <p:cNvSpPr/>
          <p:nvPr/>
        </p:nvSpPr>
        <p:spPr>
          <a:xfrm rot="5400000">
            <a:off x="278911" y="3194546"/>
            <a:ext cx="1604013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0" ty="0" sx="100000" sy="100000" flip="none" algn="tl"/>
          </a:blipFill>
          <a:scene3d>
            <a:camera prst="orthographicFront"/>
            <a:lightRig rig="threePt" dir="t"/>
          </a:scene3d>
          <a:sp3d extrusionH="107950" contourW="12700">
            <a:bevelT w="146050" h="177800" prst="convex"/>
            <a:bevelB w="101600" h="203200"/>
          </a:sp3d>
        </p:spPr>
        <p:txBody>
          <a:bodyPr/>
          <a:lstStyle/>
          <a:p>
            <a:endParaRPr lang="ru-RU" sz="2400" b="1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2228575" y="1767102"/>
            <a:ext cx="4320480" cy="2448272"/>
          </a:xfrm>
          <a:prstGeom prst="star6">
            <a:avLst/>
          </a:prstGeom>
          <a:solidFill>
            <a:srgbClr val="FFFF00">
              <a:alpha val="45000"/>
            </a:srgbClr>
          </a:solidFill>
          <a:scene3d>
            <a:camera prst="orthographicFront"/>
            <a:lightRig rig="chilly" dir="t"/>
          </a:scene3d>
          <a:sp3d extrusionH="330200" contourW="127000">
            <a:bevelT w="158750" h="450850"/>
            <a:bevelB w="228600" h="215900" prst="angle"/>
            <a:extrusionClr>
              <a:srgbClr val="FFFF00"/>
            </a:extrusionClr>
            <a:contourClr>
              <a:srgbClr val="FFC0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r>
              <a:rPr lang="ru-RU" sz="2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10000"/>
                  </a:schemeClr>
                </a:solidFill>
              </a:rPr>
              <a:t>Формы </a:t>
            </a:r>
            <a:r>
              <a:rPr lang="ru-RU" sz="2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10000"/>
                  </a:schemeClr>
                </a:solidFill>
              </a:rPr>
              <a:t>решения проблемной ситуации</a:t>
            </a:r>
            <a:r>
              <a:rPr lang="ru-RU" sz="2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: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212351" y="1261045"/>
            <a:ext cx="2592288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дискуссии</a:t>
            </a:r>
          </a:p>
        </p:txBody>
      </p:sp>
      <p:sp>
        <p:nvSpPr>
          <p:cNvPr id="6" name="Овал 5"/>
          <p:cNvSpPr/>
          <p:nvPr/>
        </p:nvSpPr>
        <p:spPr>
          <a:xfrm>
            <a:off x="2948655" y="499045"/>
            <a:ext cx="2880320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научный спор</a:t>
            </a:r>
          </a:p>
        </p:txBody>
      </p:sp>
      <p:sp>
        <p:nvSpPr>
          <p:cNvPr id="7" name="Овал 6"/>
          <p:cNvSpPr/>
          <p:nvPr/>
        </p:nvSpPr>
        <p:spPr>
          <a:xfrm>
            <a:off x="5652120" y="3789040"/>
            <a:ext cx="3417215" cy="171385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задачи исследовательского характера</a:t>
            </a:r>
          </a:p>
        </p:txBody>
      </p:sp>
      <p:sp>
        <p:nvSpPr>
          <p:cNvPr id="8" name="Овал 7"/>
          <p:cNvSpPr/>
          <p:nvPr/>
        </p:nvSpPr>
        <p:spPr>
          <a:xfrm>
            <a:off x="2339752" y="4433905"/>
            <a:ext cx="3312368" cy="182314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документы, тексты, материалы с проблемной направленностью</a:t>
            </a:r>
          </a:p>
        </p:txBody>
      </p:sp>
      <p:sp>
        <p:nvSpPr>
          <p:cNvPr id="9" name="Овал 8"/>
          <p:cNvSpPr/>
          <p:nvPr/>
        </p:nvSpPr>
        <p:spPr>
          <a:xfrm>
            <a:off x="107504" y="3658748"/>
            <a:ext cx="3024335" cy="1113252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проблемные задачи и задания</a:t>
            </a:r>
          </a:p>
        </p:txBody>
      </p:sp>
      <p:sp>
        <p:nvSpPr>
          <p:cNvPr id="10" name="Овал 9"/>
          <p:cNvSpPr/>
          <p:nvPr/>
        </p:nvSpPr>
        <p:spPr>
          <a:xfrm>
            <a:off x="6405039" y="1261045"/>
            <a:ext cx="2448272" cy="914400"/>
          </a:xfrm>
          <a:prstGeom prst="ellipse">
            <a:avLst/>
          </a:prstGeom>
          <a:solidFill>
            <a:srgbClr val="0DCD16">
              <a:alpha val="60000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 extrusionH="76200" contourW="12700">
            <a:bevelT w="203200" h="342900"/>
            <a:extrusionClr>
              <a:srgbClr val="92D050"/>
            </a:extrusionClr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проблемная лекция</a:t>
            </a:r>
          </a:p>
        </p:txBody>
      </p:sp>
    </p:spTree>
    <p:extLst>
      <p:ext uri="{BB962C8B-B14F-4D97-AF65-F5344CB8AC3E}">
        <p14:creationId xmlns:p14="http://schemas.microsoft.com/office/powerpoint/2010/main" val="2472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63275" y="476672"/>
            <a:ext cx="8133899" cy="2037333"/>
          </a:xfrm>
          <a:solidFill>
            <a:schemeClr val="accent3">
              <a:lumMod val="75000"/>
            </a:schemeClr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«Активные» методы обучения и психологические эффекты на проблемном уроке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59390" y="3036673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263798" y="3716357"/>
            <a:ext cx="7333376" cy="72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опорные схемы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80918" y="4634826"/>
            <a:ext cx="7516257" cy="755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мозговой штурм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46678" y="2708245"/>
            <a:ext cx="7150496" cy="7834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«коммуникативная атака»</a:t>
            </a:r>
            <a:endParaRPr lang="ru-RU" sz="2800" dirty="0"/>
          </a:p>
        </p:txBody>
      </p:sp>
      <p:sp>
        <p:nvSpPr>
          <p:cNvPr id="15" name="Стрелка углом вверх 14"/>
          <p:cNvSpPr/>
          <p:nvPr/>
        </p:nvSpPr>
        <p:spPr>
          <a:xfrm rot="5400000">
            <a:off x="945663" y="2711286"/>
            <a:ext cx="636270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углом вверх 17"/>
          <p:cNvSpPr/>
          <p:nvPr/>
        </p:nvSpPr>
        <p:spPr>
          <a:xfrm rot="5400000">
            <a:off x="-392511" y="3683090"/>
            <a:ext cx="2581098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вверх 19"/>
          <p:cNvSpPr/>
          <p:nvPr/>
        </p:nvSpPr>
        <p:spPr>
          <a:xfrm rot="5400000">
            <a:off x="278911" y="3194546"/>
            <a:ext cx="1604013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углом вверх 9"/>
          <p:cNvSpPr/>
          <p:nvPr/>
        </p:nvSpPr>
        <p:spPr>
          <a:xfrm rot="5400000">
            <a:off x="-1079480" y="4187789"/>
            <a:ext cx="3589275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8038" y="5661248"/>
            <a:ext cx="7699136" cy="755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моделирование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2106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направления коммуникативной атаки: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dirty="0"/>
              <a:t>«Драматизируйте свои идеи, подавайте их эффектно. Так поступают в кино и на радио, так почему же вы так не поступаете</a:t>
            </a:r>
            <a:r>
              <a:rPr lang="ru-RU" dirty="0" smtClean="0"/>
              <a:t>?». </a:t>
            </a:r>
            <a:r>
              <a:rPr lang="ru-RU" dirty="0" err="1" smtClean="0"/>
              <a:t>Д.Карнеги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lvl="0">
              <a:buFont typeface="Wingdings" pitchFamily="2" charset="2"/>
              <a:buChar char="v"/>
            </a:pPr>
            <a:endParaRPr lang="ru-RU" dirty="0"/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Захватывающий </a:t>
            </a:r>
            <a:r>
              <a:rPr lang="ru-RU" dirty="0"/>
              <a:t>аудиторию факт, вопрос.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/>
              <a:t>Вопрос, близко связанный с личным опытом, недавно пережитым учащимися.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/>
              <a:t>Нечто личное для учителя, прочувствованное им, волнующее его.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/>
              <a:t>Оригинальное, яркое, необычное начало урока, притягивающее внимание аудитории, своей неожиданностью.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Учебный мозговой штурм (УМШ)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/>
              <a:t>Первый этап. Создание банка идей.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Цель – наработать как можно больше возможных решений.</a:t>
            </a:r>
            <a:br>
              <a:rPr lang="ru-RU" dirty="0"/>
            </a:b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Второй </a:t>
            </a:r>
            <a:r>
              <a:rPr lang="ru-RU" b="1" dirty="0"/>
              <a:t>этап. Анализ идей.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Цель – рассмотреть каждую идею и в каждой идее найти что-то полезное, рациональное, возможно усовершенствовать.</a:t>
            </a:r>
            <a:br>
              <a:rPr lang="ru-RU" dirty="0"/>
            </a:b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Третий </a:t>
            </a:r>
            <a:r>
              <a:rPr lang="ru-RU" b="1" dirty="0"/>
              <a:t>этап. Обработка результатов.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Цель – отобрать от 2 до 5 самых интересных решений и назначить спикера, который расскажет о них классу и учителю.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88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Цель работы:</a:t>
            </a:r>
            <a:r>
              <a:rPr lang="ru-RU" dirty="0"/>
              <a:t> проанализировать возможности проблемного урока.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</a:p>
          <a:p>
            <a:pPr lvl="0"/>
            <a:r>
              <a:rPr lang="ru-RU" dirty="0"/>
              <a:t>исследовать технологию и главные цели проблемного урока;</a:t>
            </a:r>
          </a:p>
          <a:p>
            <a:pPr lvl="0"/>
            <a:r>
              <a:rPr lang="ru-RU" dirty="0"/>
              <a:t>дать определение центральным понятиям проблемного обучения;</a:t>
            </a:r>
          </a:p>
          <a:p>
            <a:pPr lvl="0"/>
            <a:r>
              <a:rPr lang="ru-RU" dirty="0"/>
              <a:t>определить типы и методы проблемного обучения;</a:t>
            </a:r>
          </a:p>
          <a:p>
            <a:pPr lvl="0"/>
            <a:r>
              <a:rPr lang="ru-RU" dirty="0"/>
              <a:t>сформулировать задачи проблемного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8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92D050">
                <a:alpha val="72000"/>
              </a:srgbClr>
            </a:gs>
            <a:gs pos="100000">
              <a:srgbClr val="92D050">
                <a:lumMod val="32000"/>
                <a:lumOff val="68000"/>
              </a:srgbClr>
            </a:gs>
            <a:gs pos="32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Проблемный вопрос – импульс к созданию проблемной ситуации, но ранг проблемного получают только те вопросы, которые предполагают выполнение ряда действий, свойственных исследовательской процедуре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mtClean="0"/>
              <a:t>	Моделирование </a:t>
            </a:r>
            <a:r>
              <a:rPr lang="ru-RU" dirty="0"/>
              <a:t>учебной проблемы связано с рядом предварительных действий:</a:t>
            </a:r>
            <a:br>
              <a:rPr lang="ru-RU" dirty="0"/>
            </a:br>
            <a:r>
              <a:rPr lang="ru-RU" dirty="0"/>
              <a:t>* педагогической разработкой конкретной задачи обучения и воспитания;</a:t>
            </a:r>
            <a:br>
              <a:rPr lang="ru-RU" dirty="0"/>
            </a:br>
            <a:r>
              <a:rPr lang="ru-RU" dirty="0"/>
              <a:t>* анализом содержания учебного материала;</a:t>
            </a:r>
            <a:br>
              <a:rPr lang="ru-RU" dirty="0"/>
            </a:br>
            <a:r>
              <a:rPr lang="ru-RU" dirty="0"/>
              <a:t>* анализом подготовленности учеников и определением уровня их операционных знаний, умений и навыков, а также их психологической готовности;</a:t>
            </a:r>
            <a:br>
              <a:rPr lang="ru-RU" dirty="0"/>
            </a:br>
            <a:r>
              <a:rPr lang="ru-RU" dirty="0"/>
              <a:t>* установлением соответствия между уровнем сложности учебной проблемы и подготовленности учеников к её решению.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6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552728"/>
          </a:xfrm>
        </p:spPr>
        <p:txBody>
          <a:bodyPr anchor="t">
            <a:normAutofit/>
          </a:bodyPr>
          <a:lstStyle/>
          <a:p>
            <a:r>
              <a:rPr lang="ru-RU" sz="3800" dirty="0"/>
              <a:t>Одной из возможностей развития и достижения </a:t>
            </a:r>
            <a:r>
              <a:rPr lang="ru-RU" sz="3800" dirty="0" smtClean="0"/>
              <a:t>познавательных </a:t>
            </a:r>
            <a:r>
              <a:rPr lang="ru-RU" sz="3800" dirty="0"/>
              <a:t>качеств </a:t>
            </a:r>
            <a:r>
              <a:rPr lang="ru-RU" sz="3800" dirty="0" smtClean="0"/>
              <a:t>личности </a:t>
            </a:r>
            <a:r>
              <a:rPr lang="ru-RU" sz="3800" dirty="0"/>
              <a:t>является </a:t>
            </a:r>
            <a:r>
              <a:rPr lang="ru-RU" sz="3800" b="1" dirty="0"/>
              <a:t>технология проблемного обучения, проблемный урок,</a:t>
            </a:r>
            <a:r>
              <a:rPr lang="ru-RU" sz="3800" dirty="0"/>
              <a:t> положительными моментами которого могут стать активизация развивающего потенциала обучения, самостоятельная поисковая деятельность, высокий познавательный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3899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23528" y="240650"/>
            <a:ext cx="8496944" cy="6336704"/>
          </a:xfrm>
          <a:prstGeom prst="round2DiagRect">
            <a:avLst/>
          </a:prstGeom>
          <a:solidFill>
            <a:srgbClr val="00B05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воспитания личности, </a:t>
            </a:r>
            <a:r>
              <a:rPr lang="ru-RU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востребуемой</a:t>
            </a: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рынком, технология проблемного обучения имеет ряд положительных характеристик и преимуществ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</a:p>
          <a:p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Новую </a:t>
            </a: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информацию учащиеся получают в ходе решения теоретических и практических проблем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.</a:t>
            </a:r>
          </a:p>
          <a:p>
            <a:endParaRPr lang="ru-RU" b="1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В ходе решения проблемы учащийся преодолевают все трудности, его активность и самостоятельность достигают высокого 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уровня</a:t>
            </a:r>
          </a:p>
          <a:p>
            <a:endParaRPr lang="ru-RU" b="1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effectLst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Темпы передачи информации зависят от самих учащихся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lvl="0"/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effectLst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Повышенная активность учащихся способствует развитию положительных мотивов учения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.</a:t>
            </a:r>
          </a:p>
          <a:p>
            <a:pPr lvl="0"/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effectLst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effectLst/>
              </a:rPr>
              <a:t>Результаты обучения относительно высокие и устойчивые. Учащиеся легче применяют полученные знания в новых ситуациях и одновременно развивают свои умения и творческие способности.</a:t>
            </a:r>
          </a:p>
          <a:p>
            <a:endParaRPr lang="ru-RU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96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2376264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6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Технология проблемного </a:t>
            </a:r>
            <a:r>
              <a:rPr lang="ru-RU" sz="3600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обучения </a:t>
            </a:r>
            <a:r>
              <a:rPr lang="ru-RU" sz="36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готовит учащихся к </a:t>
            </a:r>
            <a:r>
              <a:rPr lang="ru-RU" sz="3600" b="1" dirty="0" err="1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самоменеджменту</a:t>
            </a:r>
            <a:r>
              <a:rPr lang="ru-RU" sz="3600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позволяет:</a:t>
            </a:r>
            <a:r>
              <a:rPr lang="ru-RU" b="1" spc="1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b="1" spc="1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b="1" spc="1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781" y="1628800"/>
            <a:ext cx="7488832" cy="86409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определять </a:t>
            </a:r>
            <a:r>
              <a:rPr lang="ru-RU" dirty="0">
                <a:solidFill>
                  <a:schemeClr val="accent6">
                    <a:lumMod val="25000"/>
                  </a:schemeClr>
                </a:solidFill>
              </a:rPr>
              <a:t>проблему в различных ситуациях, принимать ответственное решение, оценивать последствия своего </a:t>
            </a: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решения</a:t>
            </a:r>
            <a:r>
              <a:rPr lang="ru-RU" dirty="0">
                <a:solidFill>
                  <a:schemeClr val="accent6">
                    <a:lumMod val="2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25000"/>
                  </a:schemeClr>
                </a:solidFill>
              </a:rPr>
            </a:br>
            <a:endParaRPr lang="ru-RU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781" y="2780928"/>
            <a:ext cx="7488832" cy="864096"/>
          </a:xfrm>
          <a:prstGeom prst="roundRect">
            <a:avLst/>
          </a:prstGeom>
          <a:solidFill>
            <a:srgbClr val="0DCD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ставить цель своей деятельности, определять условия для её реализации, планировать и организовывать процесс её достижения, то есть разрабатывать технологии, адекватные задаче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1221" y="3789040"/>
            <a:ext cx="7488832" cy="720080"/>
          </a:xfrm>
          <a:prstGeom prst="roundRect">
            <a:avLst/>
          </a:prstGeom>
          <a:solidFill>
            <a:srgbClr val="FF00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осуществлять рефлексию и самооценку, оценку своей деятельности и её </a:t>
            </a:r>
            <a:r>
              <a:rPr lang="ru-RU" dirty="0" smtClean="0"/>
              <a:t>результатов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781" y="4797152"/>
            <a:ext cx="7488832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25000"/>
                  </a:schemeClr>
                </a:solidFill>
              </a:rPr>
              <a:t>выбирать для себя нормы деятельности и поведения адекватные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101244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  <a:solidFill>
            <a:srgbClr val="FFC000"/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Технология проблемного обучения.</a:t>
            </a:r>
            <a:endParaRPr lang="ru-RU" dirty="0"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712968" cy="5544616"/>
          </a:xfrm>
        </p:spPr>
        <p:txBody>
          <a:bodyPr>
            <a:normAutofit/>
          </a:bodyPr>
          <a:lstStyle/>
          <a:p>
            <a:pPr algn="l"/>
            <a:r>
              <a:rPr lang="ru-RU" b="1" u="sng" dirty="0">
                <a:solidFill>
                  <a:schemeClr val="bg2">
                    <a:lumMod val="25000"/>
                  </a:schemeClr>
                </a:solidFill>
              </a:rPr>
              <a:t>Проблемное обучение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– система методов и средств обучения, основой которого выступает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моделирование реального творческого процесса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за счет создания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проблемной ситуации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и управление поиском решения проблемы. Усвоение новых знаний при этом происходит как самостоятельное открытие их учащимися с помощью учителя. </a:t>
            </a:r>
          </a:p>
        </p:txBody>
      </p:sp>
    </p:spTree>
    <p:extLst>
      <p:ext uri="{BB962C8B-B14F-4D97-AF65-F5344CB8AC3E}">
        <p14:creationId xmlns:p14="http://schemas.microsoft.com/office/powerpoint/2010/main" val="107397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  <a:solidFill>
            <a:srgbClr val="0DCD16"/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/>
          <a:lstStyle/>
          <a:p>
            <a:r>
              <a:rPr lang="ru-RU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2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Главные цели проблемного обучения:</a:t>
            </a:r>
            <a:endParaRPr lang="ru-RU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2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784976" cy="4824536"/>
          </a:xfrm>
        </p:spPr>
        <p:txBody>
          <a:bodyPr>
            <a:normAutofit fontScale="92500" lnSpcReduction="20000"/>
          </a:bodyPr>
          <a:lstStyle/>
          <a:p>
            <a:pPr marL="457200" lvl="0" indent="-457200" algn="l">
              <a:buFont typeface="Wingdings" pitchFamily="2" charset="2"/>
              <a:buChar char="v"/>
            </a:pP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Развитие мышления и способностей учащихся, развитие творческих умений.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Усвоение 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учащимися знаний, умений, добытых в ходе активного поиска и самостоятельного решения проблем, в результате эти знания, умения более прочные, чем при традиционном обучении.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Воспитание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активной творческой личности учащегося, умеющего видеть, ставить и разрешать нестандартные проблемы.</a:t>
            </a:r>
          </a:p>
          <a:p>
            <a:pPr marL="457200" lvl="0" indent="-457200" algn="l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Развитие </a:t>
            </a:r>
            <a:r>
              <a:rPr lang="ru-RU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профессионального проблемного мышления.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5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70549" y="180559"/>
            <a:ext cx="8133899" cy="1470025"/>
          </a:xfrm>
          <a:solidFill>
            <a:schemeClr val="accent3">
              <a:lumMod val="75000"/>
            </a:schemeClr>
          </a:solidFill>
          <a:ln>
            <a:solidFill>
              <a:srgbClr val="FFC000"/>
            </a:solidFill>
          </a:ln>
          <a:effectLst>
            <a:outerShdw blurRad="1041400" dir="18720000" sx="1000" sy="1000" algn="ctr" rotWithShape="0">
              <a:srgbClr val="000000">
                <a:alpha val="56000"/>
              </a:srgbClr>
            </a:outerShdw>
            <a:reflection endPos="2000" dist="609600" dir="5400000" sy="-100000" algn="bl" rotWithShape="0"/>
          </a:effectLst>
          <a:scene3d>
            <a:camera prst="orthographicFront"/>
            <a:lightRig rig="threePt" dir="t"/>
          </a:scene3d>
          <a:sp3d>
            <a:bevelT w="285750" prst="relaxedInset"/>
          </a:sp3d>
        </p:spPr>
        <p:txBody>
          <a:bodyPr/>
          <a:lstStyle/>
          <a:p>
            <a:r>
              <a:rPr lang="ru-RU" b="1" dirty="0"/>
              <a:t>Центральные понятия проблемного обучения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66664" y="2173252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010366" y="2721038"/>
            <a:ext cx="4865890" cy="465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гипотеза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65675" y="3933056"/>
            <a:ext cx="4662509" cy="444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проблемный вопрос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03183" y="3322708"/>
            <a:ext cx="4725542" cy="4673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проблемная ситуация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8220" y="5192594"/>
            <a:ext cx="438988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творческая задача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713" y="5845577"/>
            <a:ext cx="4075335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самостоятельная работа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9556" y="4581128"/>
            <a:ext cx="458059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проблемная задача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09448" y="2150570"/>
            <a:ext cx="4954840" cy="4749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проблема</a:t>
            </a:r>
            <a:endParaRPr lang="ru-RU" sz="2800" dirty="0"/>
          </a:p>
        </p:txBody>
      </p:sp>
      <p:sp>
        <p:nvSpPr>
          <p:cNvPr id="15" name="Стрелка углом вверх 14"/>
          <p:cNvSpPr/>
          <p:nvPr/>
        </p:nvSpPr>
        <p:spPr>
          <a:xfrm rot="5400000">
            <a:off x="1585170" y="1954926"/>
            <a:ext cx="850392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углом вверх 15"/>
          <p:cNvSpPr/>
          <p:nvPr/>
        </p:nvSpPr>
        <p:spPr>
          <a:xfrm rot="5400000">
            <a:off x="81255" y="2819973"/>
            <a:ext cx="2580486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углом вверх 16"/>
          <p:cNvSpPr/>
          <p:nvPr/>
        </p:nvSpPr>
        <p:spPr>
          <a:xfrm rot="5400000">
            <a:off x="-479198" y="3133744"/>
            <a:ext cx="3249088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углом вверх 17"/>
          <p:cNvSpPr/>
          <p:nvPr/>
        </p:nvSpPr>
        <p:spPr>
          <a:xfrm rot="5400000">
            <a:off x="653628" y="2462884"/>
            <a:ext cx="1866307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углом вверх 18"/>
          <p:cNvSpPr/>
          <p:nvPr/>
        </p:nvSpPr>
        <p:spPr>
          <a:xfrm rot="5400000">
            <a:off x="-977236" y="3421776"/>
            <a:ext cx="3825152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вверх 19"/>
          <p:cNvSpPr/>
          <p:nvPr/>
        </p:nvSpPr>
        <p:spPr>
          <a:xfrm rot="5400000">
            <a:off x="1125007" y="2207907"/>
            <a:ext cx="1356352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углом вверх 20"/>
          <p:cNvSpPr/>
          <p:nvPr/>
        </p:nvSpPr>
        <p:spPr>
          <a:xfrm rot="5400000">
            <a:off x="-1518288" y="3736524"/>
            <a:ext cx="4453291" cy="365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1084</Words>
  <Application>Microsoft Office PowerPoint</Application>
  <PresentationFormat>Экран (4:3)</PresentationFormat>
  <Paragraphs>149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Министерство образования Московской области ГОУ ДПО (повышения квалификации) специалистов Московской области Педагогическая академия последипломного образования                        Итоговая проектная работа по вариативному модулю  «Педагогическая мастерская преподавателя спецдисциплин», 72 часа     ТЕМА ПРОЕКТА:   СПОСОБЫ АКТИВИЗАЦИИ ДЕЯТЕЛЬНОСТИ УЧАЩИХСЯ НА ПРОБЛЕМОМ УРОКЕ                                                                                                                                                            Автор-составитель – Мурашкина И.Е.,                       преподаватель общепрофессиональных   дисциплин                                                   ГБОУ СПО    Подмосковный колледж «Энергия»                                 Московская обл., 2014г. </vt:lpstr>
      <vt:lpstr>Введение</vt:lpstr>
      <vt:lpstr>Цель работы: проанализировать возможности проблемного урока. </vt:lpstr>
      <vt:lpstr>Одной из возможностей развития и достижения познавательных качеств личности является технология проблемного обучения, проблемный урок, положительными моментами которого могут стать активизация развивающего потенциала обучения, самостоятельная поисковая деятельность, высокий познавательный уровень</vt:lpstr>
      <vt:lpstr>Презентация PowerPoint</vt:lpstr>
      <vt:lpstr>Технология проблемного обучения готовит учащихся к самоменеджменту и позволяет: </vt:lpstr>
      <vt:lpstr>Технология проблемного обучения.</vt:lpstr>
      <vt:lpstr>Главные цели проблемного обучения:</vt:lpstr>
      <vt:lpstr>Центральные понятия проблемного обучения</vt:lpstr>
      <vt:lpstr>ПРОБЛЕМА</vt:lpstr>
      <vt:lpstr>Презентация PowerPoint</vt:lpstr>
      <vt:lpstr>Признаки учебной проблемы:</vt:lpstr>
      <vt:lpstr>Презентация PowerPoint</vt:lpstr>
      <vt:lpstr>Презентация PowerPoint</vt:lpstr>
      <vt:lpstr>Презентация PowerPoint</vt:lpstr>
      <vt:lpstr>Признаки проблемной ситуации</vt:lpstr>
      <vt:lpstr>Проблемный вопрос – самостоятельная форма мысли и проблематизированное высказывание, а также предположение или обращение, требующее ответа или объяснения. </vt:lpstr>
      <vt:lpstr>Творческая задача – это задача, при которой необходимо найти новый алгоритм решения. Они позволяют: </vt:lpstr>
      <vt:lpstr>МЕТОДЫ</vt:lpstr>
      <vt:lpstr>Типы</vt:lpstr>
      <vt:lpstr>Задачи проблемного урока</vt:lpstr>
      <vt:lpstr>Презентация PowerPoint</vt:lpstr>
      <vt:lpstr>Основные требования к проблемизации учебного материала.</vt:lpstr>
      <vt:lpstr>Разработка проблемных вопросов: Проблемный вопрос должен быть:</vt:lpstr>
      <vt:lpstr>Перевод проблемного вопроса в проблемную ситуацию:</vt:lpstr>
      <vt:lpstr>Презентация PowerPoint</vt:lpstr>
      <vt:lpstr>«Активные» методы обучения и психологические эффекты на проблемном уроке</vt:lpstr>
      <vt:lpstr>Основные направления коммуникативной атаки:</vt:lpstr>
      <vt:lpstr>Учебный мозговой штурм (УМШ)</vt:lpstr>
      <vt:lpstr>ВЫВОД: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МС</dc:creator>
  <cp:lastModifiedBy>Ирина</cp:lastModifiedBy>
  <cp:revision>37</cp:revision>
  <dcterms:created xsi:type="dcterms:W3CDTF">2013-04-22T07:34:52Z</dcterms:created>
  <dcterms:modified xsi:type="dcterms:W3CDTF">2015-03-04T15:26:12Z</dcterms:modified>
</cp:coreProperties>
</file>