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571481"/>
            <a:ext cx="7772400" cy="2571767"/>
          </a:xfrm>
        </p:spPr>
        <p:txBody>
          <a:bodyPr>
            <a:normAutofit/>
          </a:bodyPr>
          <a:lstStyle/>
          <a:p>
            <a:r>
              <a:rPr lang="en-US" sz="6600" dirty="0" smtClean="0">
                <a:solidFill>
                  <a:schemeClr val="accent2"/>
                </a:solidFill>
                <a:latin typeface="Times New Roman" pitchFamily="18" charset="0"/>
                <a:cs typeface="Times New Roman" pitchFamily="18" charset="0"/>
              </a:rPr>
              <a:t>KRASNOE</a:t>
            </a:r>
            <a:endParaRPr lang="ru-RU" sz="6600" dirty="0">
              <a:solidFill>
                <a:schemeClr val="accent2"/>
              </a:solidFill>
              <a:latin typeface="Times New Roman" pitchFamily="18" charset="0"/>
              <a:cs typeface="Times New Roman" pitchFamily="18" charset="0"/>
            </a:endParaRPr>
          </a:p>
        </p:txBody>
      </p:sp>
      <p:sp>
        <p:nvSpPr>
          <p:cNvPr id="5" name="Подзаголовок 4"/>
          <p:cNvSpPr>
            <a:spLocks noGrp="1"/>
          </p:cNvSpPr>
          <p:nvPr>
            <p:ph type="subTitle" idx="1"/>
          </p:nvPr>
        </p:nvSpPr>
        <p:spPr/>
        <p:txBody>
          <a:bodyPr/>
          <a:lstStyle/>
          <a:p>
            <a:r>
              <a:rPr lang="ru-RU" dirty="0" smtClean="0">
                <a:solidFill>
                  <a:schemeClr val="accent2">
                    <a:lumMod val="50000"/>
                  </a:schemeClr>
                </a:solidFill>
              </a:rPr>
              <a:t>Выполнил:</a:t>
            </a:r>
          </a:p>
          <a:p>
            <a:r>
              <a:rPr lang="ru-RU" dirty="0" smtClean="0">
                <a:solidFill>
                  <a:schemeClr val="accent2">
                    <a:lumMod val="50000"/>
                  </a:schemeClr>
                </a:solidFill>
              </a:rPr>
              <a:t>И. В. </a:t>
            </a:r>
            <a:r>
              <a:rPr lang="ru-RU" dirty="0" err="1" smtClean="0">
                <a:solidFill>
                  <a:schemeClr val="accent2">
                    <a:lumMod val="50000"/>
                  </a:schemeClr>
                </a:solidFill>
              </a:rPr>
              <a:t>Поповкина</a:t>
            </a:r>
            <a:r>
              <a:rPr lang="ru-RU" dirty="0" smtClean="0">
                <a:solidFill>
                  <a:schemeClr val="accent2">
                    <a:lumMod val="50000"/>
                  </a:schemeClr>
                </a:solidFill>
              </a:rPr>
              <a:t>,</a:t>
            </a:r>
          </a:p>
          <a:p>
            <a:r>
              <a:rPr lang="ru-RU" dirty="0" smtClean="0">
                <a:solidFill>
                  <a:schemeClr val="accent2">
                    <a:lumMod val="50000"/>
                  </a:schemeClr>
                </a:solidFill>
              </a:rPr>
              <a:t>учитель английского языка</a:t>
            </a:r>
            <a:endParaRPr lang="ru-RU" dirty="0">
              <a:solidFill>
                <a:schemeClr val="accent2">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8229600" cy="1285884"/>
          </a:xfrm>
        </p:spPr>
        <p:txBody>
          <a:bodyPr>
            <a:noAutofit/>
          </a:bodyPr>
          <a:lstStyle/>
          <a:p>
            <a:r>
              <a:rPr lang="en-US" sz="4000" dirty="0" smtClean="0">
                <a:latin typeface="Times New Roman" pitchFamily="18" charset="0"/>
                <a:cs typeface="Times New Roman" pitchFamily="18" charset="0"/>
              </a:rPr>
              <a:t>We are all proud of </a:t>
            </a:r>
            <a:r>
              <a:rPr lang="en-US" sz="4000" dirty="0" err="1" smtClean="0">
                <a:latin typeface="Times New Roman" pitchFamily="18" charset="0"/>
                <a:cs typeface="Times New Roman" pitchFamily="18" charset="0"/>
              </a:rPr>
              <a:t>Krasnoe</a:t>
            </a:r>
            <a:r>
              <a:rPr lang="en-US" sz="4000" dirty="0" smtClean="0">
                <a:latin typeface="Times New Roman" pitchFamily="18" charset="0"/>
                <a:cs typeface="Times New Roman" pitchFamily="18" charset="0"/>
              </a:rPr>
              <a:t>: its people, patriotic traditions and its beauty.</a:t>
            </a:r>
            <a:endParaRPr lang="ru-RU" sz="4000" dirty="0">
              <a:latin typeface="Times New Roman" pitchFamily="18" charset="0"/>
              <a:cs typeface="Times New Roman" pitchFamily="18" charset="0"/>
            </a:endParaRPr>
          </a:p>
        </p:txBody>
      </p:sp>
      <p:pic>
        <p:nvPicPr>
          <p:cNvPr id="4" name="Содержимое 3" descr="C:\Documents and Settings\Ин-яз\Рабочий стол\ФОТО Красного\IMG9.jpg"/>
          <p:cNvPicPr>
            <a:picLocks noGrp="1"/>
          </p:cNvPicPr>
          <p:nvPr>
            <p:ph idx="1"/>
          </p:nvPr>
        </p:nvPicPr>
        <p:blipFill>
          <a:blip r:embed="rId2"/>
          <a:srcRect/>
          <a:stretch>
            <a:fillRect/>
          </a:stretch>
        </p:blipFill>
        <p:spPr bwMode="auto">
          <a:xfrm>
            <a:off x="3214678" y="2714620"/>
            <a:ext cx="2857520" cy="192882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214282" y="500042"/>
            <a:ext cx="8001056" cy="5626121"/>
          </a:xfrm>
        </p:spPr>
        <p:txBody>
          <a:bodyPr>
            <a:normAutofit/>
          </a:bodyPr>
          <a:lstStyle/>
          <a:p>
            <a:pPr algn="just"/>
            <a:r>
              <a:rPr lang="en-US" dirty="0" smtClean="0"/>
              <a:t>There are many cities and towns in the Russian Federation. Among them we know very beautiful and famous cities such as Moscow, St. Petersburg, </a:t>
            </a:r>
            <a:r>
              <a:rPr lang="en-US" dirty="0" err="1" smtClean="0"/>
              <a:t>Suzdal</a:t>
            </a:r>
            <a:r>
              <a:rPr lang="en-US" dirty="0" smtClean="0"/>
              <a:t>, Kaluga and others. But there are more towns and villages we know nothing about them. Perhaps they are small and unknown, but they are close to heart of their citizens. We are sure that every city, town and village has its beauty and attractions.</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648200" y="785794"/>
            <a:ext cx="4038600" cy="5340369"/>
          </a:xfrm>
        </p:spPr>
        <p:txBody>
          <a:bodyPr>
            <a:normAutofit fontScale="85000" lnSpcReduction="20000"/>
          </a:bodyPr>
          <a:lstStyle/>
          <a:p>
            <a:pPr algn="just"/>
            <a:r>
              <a:rPr lang="en-US" dirty="0" err="1" smtClean="0">
                <a:latin typeface="Times New Roman" pitchFamily="18" charset="0"/>
                <a:cs typeface="Times New Roman" pitchFamily="18" charset="0"/>
              </a:rPr>
              <a:t>Krasnoe</a:t>
            </a:r>
            <a:r>
              <a:rPr lang="en-US" dirty="0" smtClean="0">
                <a:latin typeface="Times New Roman" pitchFamily="18" charset="0"/>
                <a:cs typeface="Times New Roman" pitchFamily="18" charset="0"/>
              </a:rPr>
              <a:t> is a small village in Belgorod region. </a:t>
            </a:r>
            <a:endParaRPr lang="ru-RU"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It is our home and we adore it. </a:t>
            </a:r>
            <a:r>
              <a:rPr lang="en-GB" dirty="0" smtClean="0">
                <a:latin typeface="Times New Roman" pitchFamily="18" charset="0"/>
                <a:cs typeface="Times New Roman" pitchFamily="18" charset="0"/>
              </a:rPr>
              <a:t>Village </a:t>
            </a:r>
            <a:r>
              <a:rPr lang="en-GB" dirty="0" err="1" smtClean="0">
                <a:latin typeface="Times New Roman" pitchFamily="18" charset="0"/>
                <a:cs typeface="Times New Roman" pitchFamily="18" charset="0"/>
              </a:rPr>
              <a:t>Krasnoe</a:t>
            </a:r>
            <a:r>
              <a:rPr lang="en-GB" dirty="0" smtClean="0">
                <a:latin typeface="Times New Roman" pitchFamily="18" charset="0"/>
                <a:cs typeface="Times New Roman" pitchFamily="18" charset="0"/>
              </a:rPr>
              <a:t> was found</a:t>
            </a:r>
            <a:r>
              <a:rPr lang="en-US" dirty="0" err="1" smtClean="0">
                <a:latin typeface="Times New Roman" pitchFamily="18" charset="0"/>
                <a:cs typeface="Times New Roman" pitchFamily="18" charset="0"/>
              </a:rPr>
              <a:t>ed</a:t>
            </a:r>
            <a:r>
              <a:rPr lang="en-GB" dirty="0" smtClean="0">
                <a:latin typeface="Times New Roman" pitchFamily="18" charset="0"/>
                <a:cs typeface="Times New Roman" pitchFamily="18" charset="0"/>
              </a:rPr>
              <a:t> in 1659. There lived military people and peasants. </a:t>
            </a:r>
            <a:r>
              <a:rPr lang="en-GB" dirty="0" err="1" smtClean="0">
                <a:latin typeface="Times New Roman" pitchFamily="18" charset="0"/>
                <a:cs typeface="Times New Roman" pitchFamily="18" charset="0"/>
              </a:rPr>
              <a:t>Krasnenskiy</a:t>
            </a:r>
            <a:r>
              <a:rPr lang="en-GB" dirty="0" smtClean="0">
                <a:latin typeface="Times New Roman" pitchFamily="18" charset="0"/>
                <a:cs typeface="Times New Roman" pitchFamily="18" charset="0"/>
              </a:rPr>
              <a:t> district was formed in 1991. Now it is a modern, developed and clean district. It contains 15 big and small villages. It is a wonderful place to live in! </a:t>
            </a:r>
            <a:r>
              <a:rPr lang="en-GB" dirty="0" err="1" smtClean="0">
                <a:latin typeface="Times New Roman" pitchFamily="18" charset="0"/>
                <a:cs typeface="Times New Roman" pitchFamily="18" charset="0"/>
              </a:rPr>
              <a:t>Krasnenskiy</a:t>
            </a:r>
            <a:r>
              <a:rPr lang="en-GB" dirty="0" smtClean="0">
                <a:latin typeface="Times New Roman" pitchFamily="18" charset="0"/>
                <a:cs typeface="Times New Roman" pitchFamily="18" charset="0"/>
              </a:rPr>
              <a:t> district is rich in historical, cultural, sport and natural </a:t>
            </a:r>
            <a:r>
              <a:rPr lang="en-GB" dirty="0" err="1" smtClean="0">
                <a:latin typeface="Times New Roman" pitchFamily="18" charset="0"/>
                <a:cs typeface="Times New Roman" pitchFamily="18" charset="0"/>
              </a:rPr>
              <a:t>sightseeings</a:t>
            </a:r>
            <a:r>
              <a:rPr lang="en-GB"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5" name="Содержимое 4" descr="C:\Documents and Settings\Ин-яз\Рабочий стол\ФОТО Красного\getImage (1).jpeg"/>
          <p:cNvPicPr>
            <a:picLocks noGrp="1"/>
          </p:cNvPicPr>
          <p:nvPr>
            <p:ph sz="half" idx="1"/>
          </p:nvPr>
        </p:nvPicPr>
        <p:blipFill>
          <a:blip r:embed="rId2"/>
          <a:srcRect/>
          <a:stretch>
            <a:fillRect/>
          </a:stretch>
        </p:blipFill>
        <p:spPr bwMode="auto">
          <a:xfrm>
            <a:off x="357158" y="785794"/>
            <a:ext cx="4071966" cy="450059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1"/>
          </p:nvPr>
        </p:nvSpPr>
        <p:spPr/>
        <p:txBody>
          <a:bodyPr>
            <a:normAutofit fontScale="92500" lnSpcReduction="20000"/>
          </a:bodyPr>
          <a:lstStyle/>
          <a:p>
            <a:pPr algn="just"/>
            <a:r>
              <a:rPr lang="en-GB" sz="3000" dirty="0" smtClean="0">
                <a:latin typeface="Times New Roman" pitchFamily="18" charset="0"/>
                <a:cs typeface="Times New Roman" pitchFamily="18" charset="0"/>
              </a:rPr>
              <a:t>During the Great Patriotic War there were hard battles on the territory of the district. </a:t>
            </a:r>
            <a:r>
              <a:rPr lang="en-US" sz="3000" dirty="0" err="1" smtClean="0">
                <a:latin typeface="Times New Roman" pitchFamily="18" charset="0"/>
                <a:cs typeface="Times New Roman" pitchFamily="18" charset="0"/>
              </a:rPr>
              <a:t>Krasnoe</a:t>
            </a:r>
            <a:r>
              <a:rPr lang="en-US" sz="3000" dirty="0" smtClean="0">
                <a:latin typeface="Times New Roman" pitchFamily="18" charset="0"/>
                <a:cs typeface="Times New Roman" pitchFamily="18" charset="0"/>
              </a:rPr>
              <a:t> preserves the best of the past. </a:t>
            </a:r>
            <a:r>
              <a:rPr lang="en-GB" sz="3000" dirty="0" smtClean="0">
                <a:latin typeface="Times New Roman" pitchFamily="18" charset="0"/>
                <a:cs typeface="Times New Roman" pitchFamily="18" charset="0"/>
              </a:rPr>
              <a:t>There are some memorials, which reminds us about our great victory. One of them is the communal grave of dead warriors in </a:t>
            </a:r>
            <a:r>
              <a:rPr lang="en-GB" sz="3000" dirty="0" err="1" smtClean="0">
                <a:latin typeface="Times New Roman" pitchFamily="18" charset="0"/>
                <a:cs typeface="Times New Roman" pitchFamily="18" charset="0"/>
              </a:rPr>
              <a:t>Krasnoe</a:t>
            </a:r>
            <a:r>
              <a:rPr lang="en-GB" sz="3000" dirty="0" smtClean="0">
                <a:latin typeface="Times New Roman" pitchFamily="18" charset="0"/>
                <a:cs typeface="Times New Roman" pitchFamily="18" charset="0"/>
              </a:rPr>
              <a:t>. </a:t>
            </a:r>
            <a:endParaRPr lang="ru-RU" sz="3000" dirty="0" smtClean="0">
              <a:latin typeface="Times New Roman" pitchFamily="18" charset="0"/>
              <a:cs typeface="Times New Roman" pitchFamily="18" charset="0"/>
            </a:endParaRPr>
          </a:p>
          <a:p>
            <a:endParaRPr lang="ru-RU" dirty="0"/>
          </a:p>
        </p:txBody>
      </p:sp>
      <p:pic>
        <p:nvPicPr>
          <p:cNvPr id="7" name="Содержимое 6"/>
          <p:cNvPicPr>
            <a:picLocks noGrp="1"/>
          </p:cNvPicPr>
          <p:nvPr>
            <p:ph sz="half" idx="2"/>
          </p:nvPr>
        </p:nvPicPr>
        <p:blipFill>
          <a:blip r:embed="rId2"/>
          <a:stretch>
            <a:fillRect/>
          </a:stretch>
        </p:blipFill>
        <p:spPr bwMode="auto">
          <a:xfrm>
            <a:off x="4572000" y="571480"/>
            <a:ext cx="4286280" cy="4357717"/>
          </a:xfrm>
          <a:prstGeom prst="rect">
            <a:avLst/>
          </a:prstGeom>
          <a:solidFill>
            <a:srgbClr val="FFFFFF"/>
          </a:solid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648200" y="428604"/>
            <a:ext cx="4281518" cy="6072230"/>
          </a:xfrm>
        </p:spPr>
        <p:txBody>
          <a:bodyPr>
            <a:normAutofit fontScale="85000" lnSpcReduction="10000"/>
          </a:bodyPr>
          <a:lstStyle/>
          <a:p>
            <a:pPr algn="just"/>
            <a:r>
              <a:rPr lang="en-US" dirty="0" smtClean="0">
                <a:latin typeface="Times New Roman" pitchFamily="18" charset="0"/>
                <a:cs typeface="Times New Roman" pitchFamily="18" charset="0"/>
              </a:rPr>
              <a:t>People are friendly, generally kind to each other, patient, generous and well-bread.</a:t>
            </a:r>
            <a:endParaRPr lang="ru-RU"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More than that, they are optimistic because everything is for citizens in </a:t>
            </a:r>
            <a:r>
              <a:rPr lang="en-US" dirty="0" err="1" smtClean="0">
                <a:latin typeface="Times New Roman" pitchFamily="18" charset="0"/>
                <a:cs typeface="Times New Roman" pitchFamily="18" charset="0"/>
              </a:rPr>
              <a:t>Krasnoe</a:t>
            </a:r>
            <a:r>
              <a:rPr lang="en-US"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In the centre of </a:t>
            </a:r>
            <a:r>
              <a:rPr lang="en-GB" dirty="0" err="1" smtClean="0">
                <a:latin typeface="Times New Roman" pitchFamily="18" charset="0"/>
                <a:cs typeface="Times New Roman" pitchFamily="18" charset="0"/>
              </a:rPr>
              <a:t>Krasnoe</a:t>
            </a:r>
            <a:r>
              <a:rPr lang="en-GB" dirty="0" smtClean="0">
                <a:latin typeface="Times New Roman" pitchFamily="18" charset="0"/>
                <a:cs typeface="Times New Roman" pitchFamily="18" charset="0"/>
              </a:rPr>
              <a:t> you can observe a new wonderful church. It is the Church of St. </a:t>
            </a:r>
            <a:r>
              <a:rPr lang="en-GB" dirty="0" err="1" smtClean="0">
                <a:latin typeface="Times New Roman" pitchFamily="18" charset="0"/>
                <a:cs typeface="Times New Roman" pitchFamily="18" charset="0"/>
              </a:rPr>
              <a:t>Ilya</a:t>
            </a:r>
            <a:r>
              <a:rPr lang="en-GB" dirty="0" smtClean="0">
                <a:latin typeface="Times New Roman" pitchFamily="18" charset="0"/>
                <a:cs typeface="Times New Roman" pitchFamily="18" charset="0"/>
              </a:rPr>
              <a:t>.</a:t>
            </a:r>
            <a:r>
              <a:rPr lang="en-GB" dirty="0" smtClean="0"/>
              <a:t> Firstly it was built in 1774, people came here to pray, but during the Great Patriotic War it was converted into a hospital, then it became a recreation centre. In 1991 it became the church again. </a:t>
            </a:r>
            <a:endParaRPr lang="ru-RU" dirty="0" smtClean="0"/>
          </a:p>
          <a:p>
            <a:pPr algn="just"/>
            <a:endParaRPr lang="ru-RU" dirty="0" smtClean="0">
              <a:latin typeface="Times New Roman" pitchFamily="18" charset="0"/>
              <a:cs typeface="Times New Roman" pitchFamily="18" charset="0"/>
            </a:endParaRPr>
          </a:p>
          <a:p>
            <a:endParaRPr lang="ru-RU" dirty="0"/>
          </a:p>
        </p:txBody>
      </p:sp>
      <p:pic>
        <p:nvPicPr>
          <p:cNvPr id="5" name="Содержимое 4"/>
          <p:cNvPicPr>
            <a:picLocks noGrp="1"/>
          </p:cNvPicPr>
          <p:nvPr>
            <p:ph sz="half" idx="1"/>
          </p:nvPr>
        </p:nvPicPr>
        <p:blipFill>
          <a:blip r:embed="rId2" cstate="email"/>
          <a:srcRect/>
          <a:stretch>
            <a:fillRect/>
          </a:stretch>
        </p:blipFill>
        <p:spPr bwMode="auto">
          <a:xfrm>
            <a:off x="285720" y="357166"/>
            <a:ext cx="3000396" cy="2786082"/>
          </a:xfrm>
          <a:prstGeom prst="rect">
            <a:avLst/>
          </a:prstGeom>
          <a:solidFill>
            <a:srgbClr val="FFFFFF"/>
          </a:solidFill>
          <a:ln w="9525">
            <a:noFill/>
            <a:miter lim="800000"/>
            <a:headEnd/>
            <a:tailEnd/>
          </a:ln>
        </p:spPr>
      </p:pic>
      <p:pic>
        <p:nvPicPr>
          <p:cNvPr id="6" name="Рисунок 5" descr="C:\Documents and Settings\Ин-яз\Рабочий стол\ФОТО Красного\ноч.jpeg"/>
          <p:cNvPicPr/>
          <p:nvPr/>
        </p:nvPicPr>
        <p:blipFill>
          <a:blip r:embed="rId3" cstate="email"/>
          <a:srcRect/>
          <a:stretch>
            <a:fillRect/>
          </a:stretch>
        </p:blipFill>
        <p:spPr bwMode="auto">
          <a:xfrm>
            <a:off x="1214414" y="3429000"/>
            <a:ext cx="3214710" cy="314327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648200" y="642918"/>
            <a:ext cx="4038600" cy="5483245"/>
          </a:xfrm>
        </p:spPr>
        <p:txBody>
          <a:bodyPr>
            <a:normAutofit/>
          </a:bodyPr>
          <a:lstStyle/>
          <a:p>
            <a:pPr algn="just"/>
            <a:r>
              <a:rPr lang="en-GB" dirty="0" err="1" smtClean="0">
                <a:latin typeface="Times New Roman" pitchFamily="18" charset="0"/>
                <a:cs typeface="Times New Roman" pitchFamily="18" charset="0"/>
              </a:rPr>
              <a:t>Krasnoe</a:t>
            </a:r>
            <a:r>
              <a:rPr lang="en-GB" dirty="0" smtClean="0">
                <a:latin typeface="Times New Roman" pitchFamily="18" charset="0"/>
                <a:cs typeface="Times New Roman" pitchFamily="18" charset="0"/>
              </a:rPr>
              <a:t> is a village of high culture. There is a recreation centre. People of all ages can realise their talents. We have a folk music ensemble “</a:t>
            </a:r>
            <a:r>
              <a:rPr lang="en-GB" dirty="0" err="1" smtClean="0">
                <a:latin typeface="Times New Roman" pitchFamily="18" charset="0"/>
                <a:cs typeface="Times New Roman" pitchFamily="18" charset="0"/>
              </a:rPr>
              <a:t>Krasnyanochka</a:t>
            </a:r>
            <a:r>
              <a:rPr lang="en-GB" dirty="0" smtClean="0">
                <a:latin typeface="Times New Roman" pitchFamily="18" charset="0"/>
                <a:cs typeface="Times New Roman" pitchFamily="18" charset="0"/>
              </a:rPr>
              <a:t>” and band “</a:t>
            </a:r>
            <a:r>
              <a:rPr lang="en-GB" dirty="0" err="1" smtClean="0">
                <a:latin typeface="Times New Roman" pitchFamily="18" charset="0"/>
                <a:cs typeface="Times New Roman" pitchFamily="18" charset="0"/>
              </a:rPr>
              <a:t>Dontsy</a:t>
            </a:r>
            <a:r>
              <a:rPr lang="en-GB" dirty="0" smtClean="0">
                <a:latin typeface="Times New Roman" pitchFamily="18" charset="0"/>
                <a:cs typeface="Times New Roman" pitchFamily="18" charset="0"/>
              </a:rPr>
              <a:t>”. Their concert programmes are</a:t>
            </a:r>
            <a:r>
              <a:rPr lang="en-GB" b="1"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bright and colourful show.</a:t>
            </a:r>
            <a:endParaRPr lang="ru-RU" dirty="0" smtClean="0">
              <a:latin typeface="Times New Roman" pitchFamily="18" charset="0"/>
              <a:cs typeface="Times New Roman" pitchFamily="18" charset="0"/>
            </a:endParaRPr>
          </a:p>
          <a:p>
            <a:endParaRPr lang="ru-RU" dirty="0"/>
          </a:p>
        </p:txBody>
      </p:sp>
      <p:pic>
        <p:nvPicPr>
          <p:cNvPr id="1026" name="Picture 2" descr="C:\Documents and Settings\Ин-яз\Рабочий стол\видеогид\ФОТО Красного\11299.jpg"/>
          <p:cNvPicPr>
            <a:picLocks noGrp="1" noChangeAspect="1" noChangeArrowheads="1"/>
          </p:cNvPicPr>
          <p:nvPr>
            <p:ph sz="half" idx="1"/>
          </p:nvPr>
        </p:nvPicPr>
        <p:blipFill>
          <a:blip r:embed="rId2" cstate="email"/>
          <a:srcRect/>
          <a:stretch>
            <a:fillRect/>
          </a:stretch>
        </p:blipFill>
        <p:spPr bwMode="auto">
          <a:xfrm>
            <a:off x="428595" y="1153118"/>
            <a:ext cx="4000529" cy="413327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571480"/>
            <a:ext cx="3829048" cy="5554683"/>
          </a:xfrm>
        </p:spPr>
        <p:txBody>
          <a:bodyPr>
            <a:normAutofit fontScale="92500" lnSpcReduction="10000"/>
          </a:bodyPr>
          <a:lstStyle/>
          <a:p>
            <a:pPr algn="just"/>
            <a:r>
              <a:rPr lang="en-US" dirty="0" smtClean="0">
                <a:latin typeface="Times New Roman" pitchFamily="18" charset="0"/>
                <a:cs typeface="Times New Roman" pitchFamily="18" charset="0"/>
              </a:rPr>
              <a:t>Besides, children and adults go in for sport to our stadium which is very well-equipped.</a:t>
            </a:r>
            <a:r>
              <a:rPr lang="en-GB" dirty="0" smtClean="0">
                <a:latin typeface="Times New Roman" pitchFamily="18" charset="0"/>
                <a:cs typeface="Times New Roman" pitchFamily="18" charset="0"/>
              </a:rPr>
              <a:t>        Especially for our needs in 2012 the new, modern and well-equipped Sport Centre was opened. </a:t>
            </a:r>
            <a:r>
              <a:rPr lang="en-US" dirty="0" smtClean="0">
                <a:latin typeface="Times New Roman" pitchFamily="18" charset="0"/>
                <a:cs typeface="Times New Roman" pitchFamily="18" charset="0"/>
              </a:rPr>
              <a:t> All year round they are full of trainings, local and district sport competitions in football, volleyball, basketball, tennis and so on</a:t>
            </a:r>
            <a:r>
              <a:rPr lang="en-US" dirty="0" smtClean="0"/>
              <a:t>.</a:t>
            </a:r>
            <a:endParaRPr lang="ru-RU" dirty="0" smtClean="0"/>
          </a:p>
          <a:p>
            <a:endParaRPr lang="ru-RU" dirty="0"/>
          </a:p>
        </p:txBody>
      </p:sp>
      <p:pic>
        <p:nvPicPr>
          <p:cNvPr id="5" name="Содержимое 4"/>
          <p:cNvPicPr>
            <a:picLocks noGrp="1"/>
          </p:cNvPicPr>
          <p:nvPr>
            <p:ph sz="half" idx="2"/>
          </p:nvPr>
        </p:nvPicPr>
        <p:blipFill>
          <a:blip r:embed="rId2" cstate="print"/>
          <a:srcRect/>
          <a:stretch>
            <a:fillRect/>
          </a:stretch>
        </p:blipFill>
        <p:spPr bwMode="auto">
          <a:xfrm>
            <a:off x="4500562" y="1142984"/>
            <a:ext cx="4286280" cy="4786345"/>
          </a:xfrm>
          <a:prstGeom prst="rect">
            <a:avLst/>
          </a:prstGeom>
          <a:solidFill>
            <a:srgbClr val="FFFFFF"/>
          </a:solid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p:txBody>
          <a:bodyPr/>
          <a:lstStyle/>
          <a:p>
            <a:r>
              <a:rPr lang="en-US" dirty="0" smtClean="0"/>
              <a:t>Of course, </a:t>
            </a:r>
            <a:r>
              <a:rPr lang="en-US" dirty="0" err="1" smtClean="0"/>
              <a:t>Krasnoe</a:t>
            </a:r>
            <a:r>
              <a:rPr lang="en-US" dirty="0" smtClean="0"/>
              <a:t> is the best place in the world to live in. First of all, it is very well kept and organized. That’s why it’s incredibly clean and green most of the year. There are nice parks and beautiful ponds in </a:t>
            </a:r>
            <a:r>
              <a:rPr lang="en-US" dirty="0" err="1" smtClean="0"/>
              <a:t>Krasnoe</a:t>
            </a:r>
            <a:r>
              <a:rPr lang="en-US" dirty="0" smtClean="0"/>
              <a:t>.</a:t>
            </a:r>
            <a:endParaRPr lang="ru-RU" dirty="0" smtClean="0"/>
          </a:p>
          <a:p>
            <a:endParaRPr lang="ru-RU" dirty="0"/>
          </a:p>
        </p:txBody>
      </p:sp>
      <p:pic>
        <p:nvPicPr>
          <p:cNvPr id="6" name="Рисунок 5" descr="C:\Documents and Settings\Ин-яз\Рабочий стол\ФОТО Красного\IMG_20083.jpg"/>
          <p:cNvPicPr/>
          <p:nvPr/>
        </p:nvPicPr>
        <p:blipFill>
          <a:blip r:embed="rId2" cstate="email"/>
          <a:srcRect/>
          <a:stretch>
            <a:fillRect/>
          </a:stretch>
        </p:blipFill>
        <p:spPr bwMode="auto">
          <a:xfrm>
            <a:off x="2071670" y="2500306"/>
            <a:ext cx="2143140" cy="2000264"/>
          </a:xfrm>
          <a:prstGeom prst="rect">
            <a:avLst/>
          </a:prstGeom>
          <a:noFill/>
          <a:ln w="9525">
            <a:noFill/>
            <a:miter lim="800000"/>
            <a:headEnd/>
            <a:tailEnd/>
          </a:ln>
        </p:spPr>
      </p:pic>
      <p:pic>
        <p:nvPicPr>
          <p:cNvPr id="7" name="Рисунок 6" descr="C:\Documents and Settings\Ин-яз\Рабочий стол\ФОТО Красного\пруд.jpeg"/>
          <p:cNvPicPr/>
          <p:nvPr/>
        </p:nvPicPr>
        <p:blipFill>
          <a:blip r:embed="rId3" cstate="email"/>
          <a:srcRect/>
          <a:stretch>
            <a:fillRect/>
          </a:stretch>
        </p:blipFill>
        <p:spPr bwMode="auto">
          <a:xfrm>
            <a:off x="500034" y="4429132"/>
            <a:ext cx="2286016" cy="2143140"/>
          </a:xfrm>
          <a:prstGeom prst="rect">
            <a:avLst/>
          </a:prstGeom>
          <a:noFill/>
          <a:ln w="9525">
            <a:noFill/>
            <a:miter lim="800000"/>
            <a:headEnd/>
            <a:tailEnd/>
          </a:ln>
        </p:spPr>
      </p:pic>
      <p:sp>
        <p:nvSpPr>
          <p:cNvPr id="8" name="Содержимое 7"/>
          <p:cNvSpPr>
            <a:spLocks noGrp="1"/>
          </p:cNvSpPr>
          <p:nvPr>
            <p:ph sz="half" idx="1"/>
          </p:nvPr>
        </p:nvSpPr>
        <p:spPr/>
        <p:txBody>
          <a:bodyPr/>
          <a:lstStyle/>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57158" y="571480"/>
            <a:ext cx="4138642" cy="5715040"/>
          </a:xfrm>
        </p:spPr>
        <p:txBody>
          <a:bodyPr>
            <a:normAutofit fontScale="70000" lnSpcReduction="20000"/>
          </a:bodyPr>
          <a:lstStyle/>
          <a:p>
            <a:pPr algn="just"/>
            <a:r>
              <a:rPr lang="en-US" sz="3100" dirty="0" smtClean="0">
                <a:latin typeface="Times New Roman" pitchFamily="18" charset="0"/>
                <a:cs typeface="Times New Roman" pitchFamily="18" charset="0"/>
              </a:rPr>
              <a:t>More over there is an attractive Recreation area near </a:t>
            </a:r>
            <a:r>
              <a:rPr lang="en-US" sz="3100" dirty="0" err="1" smtClean="0">
                <a:latin typeface="Times New Roman" pitchFamily="18" charset="0"/>
                <a:cs typeface="Times New Roman" pitchFamily="18" charset="0"/>
              </a:rPr>
              <a:t>Krasnoe</a:t>
            </a:r>
            <a:r>
              <a:rPr lang="en-US" sz="3100" dirty="0" smtClean="0">
                <a:latin typeface="Times New Roman" pitchFamily="18" charset="0"/>
                <a:cs typeface="Times New Roman" pitchFamily="18" charset="0"/>
              </a:rPr>
              <a:t>.  </a:t>
            </a:r>
            <a:r>
              <a:rPr lang="en-GB" sz="3100" dirty="0" smtClean="0">
                <a:latin typeface="Times New Roman" pitchFamily="18" charset="0"/>
                <a:cs typeface="Times New Roman" pitchFamily="18" charset="0"/>
              </a:rPr>
              <a:t>One of the </a:t>
            </a:r>
            <a:r>
              <a:rPr lang="en-GB" sz="3100" dirty="0" err="1" smtClean="0">
                <a:latin typeface="Times New Roman" pitchFamily="18" charset="0"/>
                <a:cs typeface="Times New Roman" pitchFamily="18" charset="0"/>
              </a:rPr>
              <a:t>sightseeings</a:t>
            </a:r>
            <a:r>
              <a:rPr lang="en-GB" sz="3100" dirty="0" smtClean="0">
                <a:latin typeface="Times New Roman" pitchFamily="18" charset="0"/>
                <a:cs typeface="Times New Roman" pitchFamily="18" charset="0"/>
              </a:rPr>
              <a:t> of </a:t>
            </a:r>
            <a:r>
              <a:rPr lang="en-GB" sz="3100" dirty="0" err="1" smtClean="0">
                <a:latin typeface="Times New Roman" pitchFamily="18" charset="0"/>
                <a:cs typeface="Times New Roman" pitchFamily="18" charset="0"/>
              </a:rPr>
              <a:t>Krasnoe</a:t>
            </a:r>
            <a:r>
              <a:rPr lang="en-GB" sz="3100" dirty="0" smtClean="0">
                <a:latin typeface="Times New Roman" pitchFamily="18" charset="0"/>
                <a:cs typeface="Times New Roman" pitchFamily="18" charset="0"/>
              </a:rPr>
              <a:t> is its forest. The beauty of the district unfolds when you see it. It provides peace and solitude while you are going through the forest. It is rich in different plants and animals. Some of the plants are very rare in the nature, for example a little yellow tulip and  </a:t>
            </a:r>
            <a:r>
              <a:rPr lang="en-GB" sz="3100" dirty="0" err="1" smtClean="0">
                <a:latin typeface="Times New Roman" pitchFamily="18" charset="0"/>
                <a:cs typeface="Times New Roman" pitchFamily="18" charset="0"/>
              </a:rPr>
              <a:t>scilla</a:t>
            </a:r>
            <a:r>
              <a:rPr lang="en-GB" sz="3100" dirty="0" smtClean="0">
                <a:latin typeface="Times New Roman" pitchFamily="18" charset="0"/>
                <a:cs typeface="Times New Roman" pitchFamily="18" charset="0"/>
              </a:rPr>
              <a:t> </a:t>
            </a:r>
            <a:r>
              <a:rPr lang="en-GB" sz="3100" dirty="0" err="1" smtClean="0">
                <a:latin typeface="Times New Roman" pitchFamily="18" charset="0"/>
                <a:cs typeface="Times New Roman" pitchFamily="18" charset="0"/>
              </a:rPr>
              <a:t>sibirica</a:t>
            </a:r>
            <a:r>
              <a:rPr lang="en-GB" sz="3100" dirty="0" smtClean="0">
                <a:latin typeface="Times New Roman" pitchFamily="18" charset="0"/>
                <a:cs typeface="Times New Roman" pitchFamily="18" charset="0"/>
              </a:rPr>
              <a:t>. When you go through the forest in April, you can see the ground covered with fantastic blue flowers, it is like a mysterious carpet.</a:t>
            </a:r>
            <a:r>
              <a:rPr lang="ru-RU" sz="3100" dirty="0" smtClean="0">
                <a:latin typeface="Times New Roman" pitchFamily="18" charset="0"/>
                <a:cs typeface="Times New Roman" pitchFamily="18" charset="0"/>
              </a:rPr>
              <a:t> </a:t>
            </a:r>
            <a:r>
              <a:rPr lang="en-US" dirty="0" smtClean="0"/>
              <a:t>You may spend time with children there. It pleases the eyes. Thanks to the forest we have good environment and low pollution.   </a:t>
            </a:r>
            <a:endParaRPr lang="ru-RU" dirty="0" smtClean="0"/>
          </a:p>
          <a:p>
            <a:pPr algn="just"/>
            <a:endParaRPr lang="ru-RU" sz="3100" dirty="0" smtClean="0">
              <a:latin typeface="Times New Roman" pitchFamily="18" charset="0"/>
              <a:cs typeface="Times New Roman" pitchFamily="18" charset="0"/>
            </a:endParaRPr>
          </a:p>
          <a:p>
            <a:endParaRPr lang="ru-RU" dirty="0"/>
          </a:p>
        </p:txBody>
      </p:sp>
      <p:pic>
        <p:nvPicPr>
          <p:cNvPr id="5" name="Рисунок 4"/>
          <p:cNvPicPr/>
          <p:nvPr/>
        </p:nvPicPr>
        <p:blipFill>
          <a:blip r:embed="rId2" cstate="email"/>
          <a:srcRect/>
          <a:stretch>
            <a:fillRect/>
          </a:stretch>
        </p:blipFill>
        <p:spPr bwMode="auto">
          <a:xfrm>
            <a:off x="5500694" y="571480"/>
            <a:ext cx="2905130" cy="2643206"/>
          </a:xfrm>
          <a:prstGeom prst="rect">
            <a:avLst/>
          </a:prstGeom>
          <a:solidFill>
            <a:srgbClr val="FFFFFF"/>
          </a:solidFill>
          <a:ln w="9525">
            <a:noFill/>
            <a:miter lim="800000"/>
            <a:headEnd/>
            <a:tailEnd/>
          </a:ln>
        </p:spPr>
      </p:pic>
      <p:pic>
        <p:nvPicPr>
          <p:cNvPr id="6" name="Содержимое 5" descr="C:\Documents and Settings\Ин-яз\Рабочий стол\ФОТО Красного\getImage.jpeg"/>
          <p:cNvPicPr>
            <a:picLocks noGrp="1"/>
          </p:cNvPicPr>
          <p:nvPr>
            <p:ph sz="half" idx="2"/>
          </p:nvPr>
        </p:nvPicPr>
        <p:blipFill>
          <a:blip r:embed="rId3" cstate="email"/>
          <a:srcRect/>
          <a:stretch>
            <a:fillRect/>
          </a:stretch>
        </p:blipFill>
        <p:spPr bwMode="auto">
          <a:xfrm>
            <a:off x="4929190" y="3786190"/>
            <a:ext cx="3786214" cy="224313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616</Words>
  <PresentationFormat>Экран (4:3)</PresentationFormat>
  <Paragraphs>15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KRASNOE</vt:lpstr>
      <vt:lpstr>Слайд 2</vt:lpstr>
      <vt:lpstr>Слайд 3</vt:lpstr>
      <vt:lpstr>Слайд 4</vt:lpstr>
      <vt:lpstr>Слайд 5</vt:lpstr>
      <vt:lpstr>Слайд 6</vt:lpstr>
      <vt:lpstr>Слайд 7</vt:lpstr>
      <vt:lpstr>Слайд 8</vt:lpstr>
      <vt:lpstr>Слайд 9</vt:lpstr>
      <vt:lpstr>We are all proud of Krasnoe: its people, patriotic traditions and its beauty.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Поповкина И.В.</cp:lastModifiedBy>
  <cp:revision>26</cp:revision>
  <dcterms:modified xsi:type="dcterms:W3CDTF">2015-03-04T10:46:23Z</dcterms:modified>
</cp:coreProperties>
</file>