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91" r:id="rId5"/>
    <p:sldId id="260" r:id="rId6"/>
    <p:sldId id="294" r:id="rId7"/>
    <p:sldId id="261" r:id="rId8"/>
    <p:sldId id="297" r:id="rId9"/>
    <p:sldId id="273" r:id="rId10"/>
    <p:sldId id="274" r:id="rId11"/>
    <p:sldId id="275" r:id="rId12"/>
    <p:sldId id="276" r:id="rId13"/>
    <p:sldId id="277" r:id="rId14"/>
    <p:sldId id="282" r:id="rId15"/>
    <p:sldId id="286" r:id="rId16"/>
    <p:sldId id="287" r:id="rId17"/>
    <p:sldId id="298" r:id="rId18"/>
    <p:sldId id="29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 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2012-2013 </c:v>
                </c:pt>
                <c:pt idx="1">
                  <c:v>2013-2014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</c:v>
                </c:pt>
                <c:pt idx="1">
                  <c:v>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Успеваемость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2012-2013 </c:v>
                </c:pt>
                <c:pt idx="1">
                  <c:v>2013-2014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</c:numCache>
            </c:numRef>
          </c:val>
        </c:ser>
        <c:axId val="35675520"/>
        <c:axId val="35701888"/>
      </c:barChart>
      <c:catAx>
        <c:axId val="35675520"/>
        <c:scaling>
          <c:orientation val="minMax"/>
        </c:scaling>
        <c:axPos val="b"/>
        <c:tickLblPos val="nextTo"/>
        <c:crossAx val="35701888"/>
        <c:crosses val="autoZero"/>
        <c:auto val="1"/>
        <c:lblAlgn val="ctr"/>
        <c:lblOffset val="100"/>
      </c:catAx>
      <c:valAx>
        <c:axId val="35701888"/>
        <c:scaling>
          <c:orientation val="minMax"/>
        </c:scaling>
        <c:axPos val="l"/>
        <c:majorGridlines/>
        <c:numFmt formatCode="General" sourceLinked="1"/>
        <c:tickLblPos val="nextTo"/>
        <c:crossAx val="35675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119479228741825"/>
          <c:y val="8.2019415861348699E-2"/>
          <c:w val="0.77578984574036225"/>
          <c:h val="0.37417527553029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Эффективность правильно воспринимать речь на татарском языке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2012-2013</c:v>
                </c:pt>
                <c:pt idx="1">
                  <c:v>2013-2014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82</c:v>
                </c:pt>
              </c:numCache>
            </c:numRef>
          </c:val>
        </c:ser>
        <c:axId val="82248064"/>
        <c:axId val="82249600"/>
      </c:barChart>
      <c:catAx>
        <c:axId val="82248064"/>
        <c:scaling>
          <c:orientation val="minMax"/>
        </c:scaling>
        <c:axPos val="b"/>
        <c:tickLblPos val="nextTo"/>
        <c:crossAx val="82249600"/>
        <c:crosses val="autoZero"/>
        <c:auto val="1"/>
        <c:lblAlgn val="ctr"/>
        <c:lblOffset val="100"/>
      </c:catAx>
      <c:valAx>
        <c:axId val="82249600"/>
        <c:scaling>
          <c:orientation val="minMax"/>
        </c:scaling>
        <c:axPos val="l"/>
        <c:majorGridlines/>
        <c:numFmt formatCode="General" sourceLinked="1"/>
        <c:tickLblPos val="nextTo"/>
        <c:crossAx val="822480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2012-2013</c:v>
                </c:pt>
                <c:pt idx="1">
                  <c:v>2013-2014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83</c:v>
                </c:pt>
              </c:numCache>
            </c:numRef>
          </c:val>
        </c:ser>
        <c:axId val="82285312"/>
        <c:axId val="82286848"/>
      </c:barChart>
      <c:catAx>
        <c:axId val="82285312"/>
        <c:scaling>
          <c:orientation val="minMax"/>
        </c:scaling>
        <c:axPos val="b"/>
        <c:numFmt formatCode="General" sourceLinked="1"/>
        <c:tickLblPos val="nextTo"/>
        <c:crossAx val="82286848"/>
        <c:crosses val="autoZero"/>
        <c:auto val="1"/>
        <c:lblAlgn val="ctr"/>
        <c:lblOffset val="100"/>
      </c:catAx>
      <c:valAx>
        <c:axId val="82286848"/>
        <c:scaling>
          <c:orientation val="minMax"/>
        </c:scaling>
        <c:axPos val="l"/>
        <c:majorGridlines/>
        <c:numFmt formatCode="General" sourceLinked="1"/>
        <c:tickLblPos val="nextTo"/>
        <c:crossAx val="822853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2012-2013</c:v>
                </c:pt>
                <c:pt idx="1">
                  <c:v>2013-2014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79</c:v>
                </c:pt>
                <c:pt idx="1">
                  <c:v>82</c:v>
                </c:pt>
              </c:numCache>
            </c:numRef>
          </c:val>
        </c:ser>
        <c:axId val="82670720"/>
        <c:axId val="82672256"/>
      </c:barChart>
      <c:catAx>
        <c:axId val="82670720"/>
        <c:scaling>
          <c:orientation val="minMax"/>
        </c:scaling>
        <c:axPos val="b"/>
        <c:numFmt formatCode="General" sourceLinked="1"/>
        <c:tickLblPos val="nextTo"/>
        <c:crossAx val="82672256"/>
        <c:crosses val="autoZero"/>
        <c:auto val="1"/>
        <c:lblAlgn val="ctr"/>
        <c:lblOffset val="100"/>
      </c:catAx>
      <c:valAx>
        <c:axId val="82672256"/>
        <c:scaling>
          <c:orientation val="minMax"/>
        </c:scaling>
        <c:axPos val="l"/>
        <c:majorGridlines/>
        <c:numFmt formatCode="General" sourceLinked="1"/>
        <c:tickLblPos val="nextTo"/>
        <c:crossAx val="826707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tracker.org/forum/viewtopic.php?t=280510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shkola/rodnoy-yazyk-i-literatura/library/2015/02/13/audirovanie-buencha-biremnr" TargetMode="External"/><Relationship Id="rId2" Type="http://schemas.openxmlformats.org/officeDocument/2006/relationships/hyperlink" Target="http://nsportal.ru/shkola/inostrannye-yazyki/library/2015/02/12/5-nche-syynyfta-plan-konspekt-san-turynda-toshen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43372" y="4214818"/>
            <a:ext cx="45720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Хайрутдинова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Эльвира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Рифкатовна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учитель татарского языка и литературы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521495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МБОУ «Лицей №1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Зеленодольского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муниципального района РТ»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71604" y="1785926"/>
            <a:ext cx="6477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как</a:t>
            </a:r>
          </a:p>
          <a:p>
            <a:pPr algn="ctr" eaLnBrk="0" hangingPunct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метода обучения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татарскому языку в 5-ых классах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285992"/>
            <a:ext cx="5857884" cy="439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0100" y="857232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анаграмм на уроках татарского языка и литературы с помощью программного обеспечения интерактивной доски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85794"/>
            <a:ext cx="733426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14356"/>
            <a:ext cx="371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Республиканская научно-практическая конференция, посвященная 400-летию династии Романовых «Роль татарского народа в развитии Российского государства»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D:\УЧИТЕЛЬ ГОДА\грамоты\Рисунок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000372"/>
            <a:ext cx="2337681" cy="33004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7686" y="1000108"/>
            <a:ext cx="43577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Международная научно-практическая конференция «Поликультурное образовательное пространство Поволжья: пути и формы интеграции»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УЧИТЕЛЬ ГОДА\грамоты\Рисунок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71810"/>
            <a:ext cx="357717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785926"/>
            <a:ext cx="3000396" cy="4162338"/>
          </a:xfrm>
          <a:prstGeom prst="rect">
            <a:avLst/>
          </a:prstGeom>
        </p:spPr>
      </p:pic>
      <p:pic>
        <p:nvPicPr>
          <p:cNvPr id="3" name="Рисунок 2" descr="Рисунок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8596" y="1785926"/>
            <a:ext cx="2986747" cy="41434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1670" y="500042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Сборник методических статей по материалам заседаний районного клуба молодого педагога: «Путь к мастерству».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1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786058"/>
            <a:ext cx="4071966" cy="2697016"/>
          </a:xfrm>
          <a:prstGeom prst="rect">
            <a:avLst/>
          </a:prstGeom>
        </p:spPr>
      </p:pic>
      <p:pic>
        <p:nvPicPr>
          <p:cNvPr id="5" name="Рисунок 4" descr="DSC_10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786058"/>
            <a:ext cx="4112555" cy="27239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928670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«Поликультурное образование детей с использованием программного обеспечения»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357166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Качество знаний обучающихся по татарскому языку за 2 года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71472" y="1500174"/>
          <a:ext cx="3929090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14876" y="1142984"/>
          <a:ext cx="400052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00628" y="285728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Эффективность развития правильного восприятия речи на татарском языке</a:t>
            </a:r>
            <a:endParaRPr lang="ru-RU" b="1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5286380" y="4143380"/>
          <a:ext cx="3000396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57818" y="3500438"/>
            <a:ext cx="3571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Динамика развития диалогической речи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662" y="3643314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Динамика развития монологической речи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571472" y="4286256"/>
          <a:ext cx="3429024" cy="2571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80010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Список используемой в пояснительной записке литературы и сетевых ресурсов</a:t>
            </a:r>
            <a:r>
              <a:rPr lang="ru-RU" sz="1600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kern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57298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Курбангалиев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М.Х. Учебник татарского языка.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заочников-нетатар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Ч.1 / М.Х.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Курбангалиев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– Казань: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Татгосиздат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1914. – 244 с.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928802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Харисов Ф.Ф. Татар телен чит тел буларак өйрәтүнең фәнни-методик нигезләре / Ф.Ф. Харисов.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Казан: Мәгариф, 2002.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Б. 275.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Вафин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Р.А. Говорите по-татарски.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Аудиокурс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татарского языка для начинающих / Р.А.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Вафин,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Ф.И.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Сабитова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— В трех частях. Часть 1. — Казань, 1998. — 59 с.</a:t>
            </a:r>
          </a:p>
          <a:p>
            <a:pPr algn="just"/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Сафиуллина Ф.С. Татарский язык. Интенсивный курс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Ф.С. Сафиуллина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др. —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Изд. 2-е, перераб., доп.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Казань: Хәтер, 1998.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273 с.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643314"/>
            <a:ext cx="7715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Список используемых сетевых ресурсов для  презентации: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071942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- Аудирование, как ведущий метод обучения учащихся иностранному языку в отечественной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зарубежной методиках - URL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572008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метод обучения татарскому языку и его роль в образовательном процессе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Сибгатуллина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Миляуша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Габдулловна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URL </a:t>
            </a:r>
            <a:r>
              <a:rPr lang="arn-CL" sz="1600" dirty="0" smtClean="0">
                <a:latin typeface="Times New Roman" pitchFamily="18" charset="0"/>
                <a:cs typeface="Times New Roman" pitchFamily="18" charset="0"/>
              </a:rPr>
              <a:t>http://pedsovet.org/component/option,com_mtree/task,viewlink/link_id,61736/Itemid,188/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357826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метод обучения татарскому языку и его роль в образовательном процессе –URL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5643578"/>
            <a:ext cx="73581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sz="1600" dirty="0" smtClean="0">
                <a:latin typeface="Times New Roman" pitchFamily="18" charset="0"/>
                <a:cs typeface="Times New Roman" pitchFamily="18" charset="0"/>
              </a:rPr>
              <a:t>http://www.eduprezent.ru/inostrannyie-yazyiki/detail_19853.html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357694"/>
            <a:ext cx="42148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sz="1600" dirty="0" smtClean="0">
                <a:latin typeface="Times New Roman" pitchFamily="18" charset="0"/>
                <a:cs typeface="Times New Roman" pitchFamily="18" charset="0"/>
              </a:rPr>
              <a:t>http://www.bibliofond.ru/detail.aspx?id=467683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229600" cy="192882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неразработанность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вопросов методики обучения восприятию татарской монологической и диалогической речи на слух, отсутствием в татарской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лингвометодике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монографических работ, посвященных данной теме.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32861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татарский язык, наряду с русским, носит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статус государственного языка в Республике Татарстан.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Статус татарского языка как государственного требует от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носителей языка и тех, для кого он не является родным,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устойчивых речевых навыков, необходимых для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полноценной речевой коммуникации в различных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жизненных ситуациях.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428604"/>
            <a:ext cx="8929718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Аудирование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это понимание воспринимаемой на слух речи.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642918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Подходы к теме в истории отечественной педагогики</a:t>
            </a:r>
          </a:p>
        </p:txBody>
      </p:sp>
      <p:pic>
        <p:nvPicPr>
          <p:cNvPr id="5" name="Рисунок 4" descr="Bernshteyn_S.I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85926"/>
            <a:ext cx="1249486" cy="1643074"/>
          </a:xfrm>
          <a:prstGeom prst="rect">
            <a:avLst/>
          </a:prstGeom>
        </p:spPr>
      </p:pic>
      <p:pic>
        <p:nvPicPr>
          <p:cNvPr id="6" name="Рисунок 5" descr="Polivanov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1785926"/>
            <a:ext cx="1214446" cy="1646788"/>
          </a:xfrm>
          <a:prstGeom prst="rect">
            <a:avLst/>
          </a:prstGeom>
        </p:spPr>
      </p:pic>
      <p:pic>
        <p:nvPicPr>
          <p:cNvPr id="7" name="Рисунок 6" descr="shcherb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1785926"/>
            <a:ext cx="1143008" cy="161365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3108" y="3429000"/>
            <a:ext cx="13869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Е.Д. Поливанов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3429000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В.А. Щерба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429000"/>
            <a:ext cx="15001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С.И. Бернштейн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43636" y="1785926"/>
            <a:ext cx="25003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Поддерживали теорию о формировании фонологического слуха у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000628" y="264318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14348" y="4286256"/>
            <a:ext cx="2093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Ф.Ф. Харисов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2857488" y="4500570"/>
            <a:ext cx="1428760" cy="16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429124" y="4000504"/>
            <a:ext cx="42148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Подчеркивает, что с первых ступеней обучения неродному языку необходимо уделять внимание развитию навыков восприятия речи на слух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Аудиокурсы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которые внесли существенные изменения в процесс обучения татарскому языку русскоговорящих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24542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Аудиокурс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«Говорите по-татарски» (авторы – Р.А.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Вафин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Ф.И.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Сабитова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Аудиоприложение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 к учебнику «Татарский язык. Интенсивный курс» авторы – Ф.С. Сафиуллина и др.)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1"/>
          <p:cNvSpPr>
            <a:spLocks noChangeArrowheads="1"/>
          </p:cNvSpPr>
          <p:nvPr/>
        </p:nvSpPr>
        <p:spPr bwMode="auto">
          <a:xfrm>
            <a:off x="1785918" y="642918"/>
            <a:ext cx="6324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Цели обучения </a:t>
            </a:r>
            <a:r>
              <a:rPr lang="ru-RU" sz="24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аудированию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  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1285860"/>
            <a:ext cx="80724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 подсознательного восприятия звуков, звукосочетаний и интонаций, то есть звуковой стороны речи;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умения создавать устные или письменные высказывания;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учащихся понимать смысл однократного высказывания;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учащихся выделять главное в потоке информации;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слуховую память;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слуховую реакцию.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928670"/>
            <a:ext cx="664373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процессе занятий обучающиеся должны: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научиться правильно воспринимать речь на татарском языке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участвовать в разговоре (диалогическая речь);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рассказывать об увиденном и услышанном (монологическая речь);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читать и понимать татарские тексты;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приобрести навыки грамотного письма на татарском языке.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1285852" y="928670"/>
            <a:ext cx="3276600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Методы работы по обучению татарской речи</a:t>
            </a:r>
          </a:p>
          <a:p>
            <a:pPr algn="ctr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Диалог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Монолог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Чтение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Письмо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127" name="Rectangle 1"/>
          <p:cNvSpPr>
            <a:spLocks noChangeArrowheads="1"/>
          </p:cNvSpPr>
          <p:nvPr/>
        </p:nvSpPr>
        <p:spPr bwMode="auto">
          <a:xfrm>
            <a:off x="4786314" y="785794"/>
            <a:ext cx="365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Виды заданий по обучению диалогической речи: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4857752" y="2071678"/>
            <a:ext cx="33528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Дополните ответную реплику.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данному образцу составьте новый ситуативный диалог.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Составьте диалог, используя опорные слова.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Прочитайте диалог, добавив нужные реплики.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3174" y="428604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заданий по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аудированию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14414" y="1357298"/>
            <a:ext cx="75009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отдельных слов (“Прослушайте и укажите слова со звуком [?]”, “Прослушайте и укажите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слова, обозначающие мебель” и т. д. При восприятии соответствующих слов обучающиеся должны как-то реагировать, например, поднятием руки);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б)словосочетаний;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в)предложений;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связных текстов.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4357694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План-конспект урока с использованием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аудирования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52863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Приложение. Задания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аудированию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DSCF4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338343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" descr="DSCF40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9020" y="0"/>
            <a:ext cx="457498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142976" y="4286256"/>
            <a:ext cx="7239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429132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Театрализованная постановка представления сказки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Габдуллы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Тукая в рамках проведения родного языка.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713</Words>
  <Application>Microsoft Office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Проблема: неразработанность вопросов методики обучения восприятию татарской монологической и диалогической речи на слух, отсутствием в татарской лингвометодике монографических работ, посвященных данной теме.</vt:lpstr>
      <vt:lpstr>Подходы к теме в истории отечественной педагогики</vt:lpstr>
      <vt:lpstr>Аудиокурсы, которые внесли существенные изменения в процесс обучения татарскому языку русскоговорящих учащихся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эльвира</cp:lastModifiedBy>
  <cp:revision>48</cp:revision>
  <dcterms:created xsi:type="dcterms:W3CDTF">2013-08-20T22:02:58Z</dcterms:created>
  <dcterms:modified xsi:type="dcterms:W3CDTF">2015-03-04T13:47:43Z</dcterms:modified>
</cp:coreProperties>
</file>