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1" r:id="rId3"/>
    <p:sldId id="260" r:id="rId4"/>
    <p:sldId id="256" r:id="rId5"/>
    <p:sldId id="262" r:id="rId6"/>
    <p:sldId id="263" r:id="rId7"/>
    <p:sldId id="257" r:id="rId8"/>
    <p:sldId id="264" r:id="rId9"/>
    <p:sldId id="268" r:id="rId10"/>
    <p:sldId id="267" r:id="rId11"/>
    <p:sldId id="266" r:id="rId12"/>
    <p:sldId id="265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C600-B99C-4A31-9126-D2E2E178AB84}" type="datetimeFigureOut">
              <a:rPr lang="ru-RU" smtClean="0"/>
              <a:pPr/>
              <a:t>16.12.2012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5A05-3A95-4B71-BA98-CBF46D7125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C600-B99C-4A31-9126-D2E2E178AB84}" type="datetimeFigureOut">
              <a:rPr lang="ru-RU" smtClean="0"/>
              <a:pPr/>
              <a:t>16.12.2012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5A05-3A95-4B71-BA98-CBF46D7125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C600-B99C-4A31-9126-D2E2E178AB84}" type="datetimeFigureOut">
              <a:rPr lang="ru-RU" smtClean="0"/>
              <a:pPr/>
              <a:t>16.12.2012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5A05-3A95-4B71-BA98-CBF46D7125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C600-B99C-4A31-9126-D2E2E178AB84}" type="datetimeFigureOut">
              <a:rPr lang="ru-RU" smtClean="0"/>
              <a:pPr/>
              <a:t>16.12.2012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5A05-3A95-4B71-BA98-CBF46D7125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C600-B99C-4A31-9126-D2E2E178AB84}" type="datetimeFigureOut">
              <a:rPr lang="ru-RU" smtClean="0"/>
              <a:pPr/>
              <a:t>16.12.2012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5A05-3A95-4B71-BA98-CBF46D7125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C600-B99C-4A31-9126-D2E2E178AB84}" type="datetimeFigureOut">
              <a:rPr lang="ru-RU" smtClean="0"/>
              <a:pPr/>
              <a:t>16.12.2012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5A05-3A95-4B71-BA98-CBF46D7125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C600-B99C-4A31-9126-D2E2E178AB84}" type="datetimeFigureOut">
              <a:rPr lang="ru-RU" smtClean="0"/>
              <a:pPr/>
              <a:t>16.12.2012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5A05-3A95-4B71-BA98-CBF46D7125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C600-B99C-4A31-9126-D2E2E178AB84}" type="datetimeFigureOut">
              <a:rPr lang="ru-RU" smtClean="0"/>
              <a:pPr/>
              <a:t>16.12.2012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5A05-3A95-4B71-BA98-CBF46D7125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C600-B99C-4A31-9126-D2E2E178AB84}" type="datetimeFigureOut">
              <a:rPr lang="ru-RU" smtClean="0"/>
              <a:pPr/>
              <a:t>16.12.2012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5A05-3A95-4B71-BA98-CBF46D7125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C600-B99C-4A31-9126-D2E2E178AB84}" type="datetimeFigureOut">
              <a:rPr lang="ru-RU" smtClean="0"/>
              <a:pPr/>
              <a:t>16.12.2012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5A05-3A95-4B71-BA98-CBF46D7125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C600-B99C-4A31-9126-D2E2E178AB84}" type="datetimeFigureOut">
              <a:rPr lang="ru-RU" smtClean="0"/>
              <a:pPr/>
              <a:t>16.12.2012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F35A05-3A95-4B71-BA98-CBF46D71251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DEC600-B99C-4A31-9126-D2E2E178AB84}" type="datetimeFigureOut">
              <a:rPr lang="ru-RU" smtClean="0"/>
              <a:pPr/>
              <a:t>16.12.2012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F35A05-3A95-4B71-BA98-CBF46D71251B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42918"/>
            <a:ext cx="7851648" cy="64294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МОУ «</a:t>
            </a:r>
            <a:r>
              <a:rPr lang="ru-RU" sz="2800" dirty="0" smtClean="0">
                <a:effectLst/>
              </a:rPr>
              <a:t>Новоилимская</a:t>
            </a:r>
            <a:r>
              <a:rPr lang="ru-RU" sz="2800" dirty="0" smtClean="0"/>
              <a:t> СОШ имени Н.И.Черных»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071678"/>
            <a:ext cx="7854696" cy="3929090"/>
          </a:xfrm>
        </p:spPr>
        <p:txBody>
          <a:bodyPr>
            <a:normAutofit/>
          </a:bodyPr>
          <a:lstStyle/>
          <a:p>
            <a:pPr algn="ctr"/>
            <a:r>
              <a:rPr lang="ru-RU" sz="3500" u="sng" dirty="0" smtClean="0"/>
              <a:t>Исследовательская работа </a:t>
            </a:r>
          </a:p>
          <a:p>
            <a:pPr algn="ctr"/>
            <a:r>
              <a:rPr lang="ru-RU" sz="3600" b="1" i="1" dirty="0" smtClean="0"/>
              <a:t>«Герб Российской Федерации»</a:t>
            </a:r>
          </a:p>
          <a:p>
            <a:pPr algn="ctr"/>
            <a:endParaRPr lang="ru-RU" sz="3600" b="1" i="1" dirty="0" smtClean="0"/>
          </a:p>
          <a:p>
            <a:pPr algn="ctr"/>
            <a:r>
              <a:rPr lang="ru-RU" dirty="0" smtClean="0"/>
              <a:t>Выполнили учащиеся 3 класса: Курочка Константин, Солобутин Святослав, </a:t>
            </a:r>
          </a:p>
          <a:p>
            <a:pPr algn="ctr"/>
            <a:r>
              <a:rPr lang="ru-RU" dirty="0" smtClean="0"/>
              <a:t>Абраменков Иван, Смоляков Вадим.</a:t>
            </a:r>
            <a:endParaRPr lang="en-US" dirty="0" smtClean="0"/>
          </a:p>
          <a:p>
            <a:pPr algn="ctr"/>
            <a:r>
              <a:rPr lang="ru-RU" dirty="0" smtClean="0"/>
              <a:t>Руководитель: Н.Ф.Сердюкова</a:t>
            </a:r>
            <a:endParaRPr lang="ru-RU" dirty="0"/>
          </a:p>
        </p:txBody>
      </p:sp>
    </p:spTree>
  </p:cSld>
  <p:clrMapOvr>
    <a:masterClrMapping/>
  </p:clrMapOvr>
  <p:transition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85794"/>
            <a:ext cx="7851648" cy="107157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Варианты герба </a:t>
            </a:r>
            <a:br>
              <a:rPr lang="ru-RU" sz="4000" dirty="0" smtClean="0"/>
            </a:br>
            <a:r>
              <a:rPr lang="ru-RU" sz="4000" dirty="0" smtClean="0"/>
              <a:t>Российской империи</a:t>
            </a:r>
            <a:endParaRPr lang="ru-RU" sz="40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500306"/>
            <a:ext cx="26193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571744"/>
            <a:ext cx="23145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28604"/>
            <a:ext cx="7851648" cy="100013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Изображение герба </a:t>
            </a:r>
            <a:br>
              <a:rPr lang="ru-RU" sz="3600" dirty="0" smtClean="0"/>
            </a:br>
            <a:r>
              <a:rPr lang="ru-RU" sz="3600" dirty="0" smtClean="0"/>
              <a:t>Российской Федерации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4071942"/>
            <a:ext cx="4643470" cy="220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714488"/>
            <a:ext cx="214314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785926"/>
            <a:ext cx="246697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Два мира есть у человека:</a:t>
            </a:r>
            <a:br>
              <a:rPr lang="ru-RU" sz="3200" dirty="0" smtClean="0"/>
            </a:br>
            <a:r>
              <a:rPr lang="ru-RU" sz="3200" dirty="0" smtClean="0"/>
              <a:t>Один, который нас творил, </a:t>
            </a:r>
            <a:br>
              <a:rPr lang="ru-RU" sz="3200" dirty="0" smtClean="0"/>
            </a:br>
            <a:r>
              <a:rPr lang="ru-RU" sz="3200" dirty="0" smtClean="0"/>
              <a:t>Другой, который мы от века,</a:t>
            </a:r>
            <a:br>
              <a:rPr lang="ru-RU" sz="3200" dirty="0" smtClean="0"/>
            </a:br>
            <a:r>
              <a:rPr lang="ru-RU" sz="3200" dirty="0" smtClean="0"/>
              <a:t>Творим по мере своих сил.</a:t>
            </a:r>
            <a:br>
              <a:rPr lang="ru-RU" sz="3200" dirty="0" smtClean="0"/>
            </a:br>
            <a:r>
              <a:rPr lang="ru-RU" sz="3200" dirty="0" smtClean="0"/>
              <a:t>                        (Н. Заболоцкий)</a:t>
            </a:r>
            <a:endParaRPr lang="ru-RU" sz="3200" dirty="0"/>
          </a:p>
        </p:txBody>
      </p:sp>
      <p:pic>
        <p:nvPicPr>
          <p:cNvPr id="2050" name="Picture 2" descr="C:\Documents and Settings\globus\Рабочий стол\школа\Новая папка (2)\DSC026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429000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7851648" cy="5429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i="1" dirty="0" smtClean="0"/>
              <a:t>Перелистывая страницы истории нашей Родины, мы прикоснулись к её прошлому и настоящему. </a:t>
            </a:r>
            <a:br>
              <a:rPr lang="ru-RU" sz="3200" i="1" dirty="0" smtClean="0"/>
            </a:br>
            <a:r>
              <a:rPr lang="ru-RU" sz="3200" i="1" dirty="0" smtClean="0"/>
              <a:t>Мы гордимся своей страной! </a:t>
            </a:r>
            <a:br>
              <a:rPr lang="ru-RU" sz="3200" i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/>
              <a:t>Берегите Россию – </a:t>
            </a:r>
            <a:br>
              <a:rPr lang="ru-RU" sz="3200" dirty="0" smtClean="0"/>
            </a:br>
            <a:r>
              <a:rPr lang="ru-RU" sz="3200" dirty="0" smtClean="0"/>
              <a:t>Нет России другой.</a:t>
            </a:r>
            <a:br>
              <a:rPr lang="ru-RU" sz="3200" dirty="0" smtClean="0"/>
            </a:br>
            <a:r>
              <a:rPr lang="ru-RU" sz="3200" dirty="0" smtClean="0"/>
              <a:t>Берегите её тишину и покой,</a:t>
            </a:r>
            <a:br>
              <a:rPr lang="ru-RU" sz="3200" dirty="0" smtClean="0"/>
            </a:br>
            <a:r>
              <a:rPr lang="ru-RU" sz="3200" dirty="0" smtClean="0"/>
              <a:t>Нашей правдой и силой,</a:t>
            </a:r>
            <a:br>
              <a:rPr lang="ru-RU" sz="3200" dirty="0" smtClean="0"/>
            </a:br>
            <a:r>
              <a:rPr lang="ru-RU" sz="3200" dirty="0" smtClean="0"/>
              <a:t>Всею нашей судьбой.</a:t>
            </a:r>
            <a:br>
              <a:rPr lang="ru-RU" sz="3200" dirty="0" smtClean="0"/>
            </a:br>
            <a:r>
              <a:rPr lang="ru-RU" sz="3200" dirty="0" smtClean="0"/>
              <a:t>Берегите Россию – </a:t>
            </a:r>
            <a:br>
              <a:rPr lang="ru-RU" sz="3200" dirty="0" smtClean="0"/>
            </a:br>
            <a:r>
              <a:rPr lang="ru-RU" sz="3200" dirty="0" smtClean="0"/>
              <a:t>Нет России другой!</a:t>
            </a:r>
            <a:endParaRPr lang="ru-RU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</a:t>
            </a:r>
            <a:r>
              <a:rPr lang="ru-RU" dirty="0" smtClean="0"/>
              <a:t> </a:t>
            </a:r>
            <a:r>
              <a:rPr lang="ru-RU" dirty="0" smtClean="0"/>
              <a:t>внимание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851648" cy="1000132"/>
          </a:xfrm>
        </p:spPr>
        <p:txBody>
          <a:bodyPr/>
          <a:lstStyle/>
          <a:p>
            <a:pPr algn="ctr"/>
            <a:r>
              <a:rPr lang="ru-RU" i="1" u="sng" dirty="0" smtClean="0"/>
              <a:t>Творческое название</a:t>
            </a:r>
            <a:endParaRPr lang="ru-RU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28802"/>
            <a:ext cx="7854696" cy="3052334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 smtClean="0"/>
              <a:t>«Славные страницы истории </a:t>
            </a:r>
          </a:p>
          <a:p>
            <a:pPr algn="ctr"/>
            <a:r>
              <a:rPr lang="ru-RU" sz="6000" i="1" dirty="0" smtClean="0"/>
              <a:t>моей Родины»</a:t>
            </a:r>
            <a:endParaRPr lang="ru-RU" sz="6000" i="1" dirty="0"/>
          </a:p>
        </p:txBody>
      </p:sp>
    </p:spTree>
  </p:cSld>
  <p:clrMapOvr>
    <a:masterClrMapping/>
  </p:clrMapOvr>
  <p:transition>
    <p:whee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70007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u="sng" dirty="0" smtClean="0"/>
              <a:t>Тема</a:t>
            </a:r>
            <a:endParaRPr lang="ru-RU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214554"/>
            <a:ext cx="7854696" cy="1752600"/>
          </a:xfrm>
        </p:spPr>
        <p:txBody>
          <a:bodyPr>
            <a:normAutofit fontScale="92500"/>
          </a:bodyPr>
          <a:lstStyle/>
          <a:p>
            <a:pPr algn="ctr"/>
            <a:endParaRPr lang="ru-RU" sz="3600" dirty="0" smtClean="0"/>
          </a:p>
          <a:p>
            <a:pPr algn="ctr"/>
            <a:r>
              <a:rPr lang="ru-RU" sz="4400" b="1" dirty="0" smtClean="0"/>
              <a:t>«Герб Российской Федерации»</a:t>
            </a:r>
            <a:endParaRPr lang="ru-RU" sz="4400" b="1" dirty="0"/>
          </a:p>
        </p:txBody>
      </p:sp>
    </p:spTree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28604"/>
            <a:ext cx="7851648" cy="71438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Цель работы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714488"/>
            <a:ext cx="7854696" cy="3266648"/>
          </a:xfrm>
        </p:spPr>
        <p:txBody>
          <a:bodyPr>
            <a:noAutofit/>
          </a:bodyPr>
          <a:lstStyle/>
          <a:p>
            <a:pPr marL="514350" indent="-514350" algn="ctr"/>
            <a:r>
              <a:rPr lang="ru-RU" sz="3200" i="1" dirty="0" smtClean="0"/>
              <a:t>Узнать: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ru-RU" sz="3200" dirty="0" smtClean="0"/>
              <a:t> о значении и происхождении слова «герб»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ru-RU" sz="3200" dirty="0" smtClean="0"/>
              <a:t>о размещении  и </a:t>
            </a:r>
            <a:r>
              <a:rPr lang="ru-RU" sz="3200" dirty="0" smtClean="0"/>
              <a:t>прим</a:t>
            </a:r>
            <a:r>
              <a:rPr lang="ru-RU" sz="3200" dirty="0" smtClean="0"/>
              <a:t>енении </a:t>
            </a:r>
            <a:r>
              <a:rPr lang="ru-RU" sz="3200" dirty="0" smtClean="0"/>
              <a:t> </a:t>
            </a:r>
            <a:r>
              <a:rPr lang="ru-RU" sz="3200" dirty="0" smtClean="0"/>
              <a:t>герба государства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ru-RU" sz="3200" dirty="0" smtClean="0"/>
              <a:t>об особенностях  формы, образов </a:t>
            </a:r>
          </a:p>
          <a:p>
            <a:pPr marL="514350" indent="-514350" algn="l"/>
            <a:endParaRPr lang="ru-RU" sz="3200" dirty="0"/>
          </a:p>
        </p:txBody>
      </p:sp>
    </p:spTree>
  </p:cSld>
  <p:clrMapOvr>
    <a:masterClrMapping/>
  </p:clrMapOvr>
  <p:transition>
    <p:whee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851648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u="sng" dirty="0" smtClean="0"/>
              <a:t>Рабочие группы:</a:t>
            </a:r>
            <a:endParaRPr lang="ru-RU" sz="4400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000108"/>
            <a:ext cx="7854696" cy="2357454"/>
          </a:xfrm>
        </p:spPr>
        <p:txBody>
          <a:bodyPr>
            <a:normAutofit fontScale="85000" lnSpcReduction="10000"/>
          </a:bodyPr>
          <a:lstStyle/>
          <a:p>
            <a:pPr marL="514350" indent="-514350" algn="ctr"/>
            <a:r>
              <a:rPr lang="ru-RU" b="1" dirty="0" smtClean="0"/>
              <a:t>1 группа  «Филологи</a:t>
            </a:r>
            <a:r>
              <a:rPr lang="ru-RU" b="1" dirty="0" smtClean="0"/>
              <a:t>» </a:t>
            </a:r>
          </a:p>
          <a:p>
            <a:pPr marL="514350" indent="-514350" algn="ctr"/>
            <a:r>
              <a:rPr lang="ru-RU" b="1" dirty="0" smtClean="0"/>
              <a:t>(капитан Солобутин Святослав)</a:t>
            </a:r>
            <a:endParaRPr lang="ru-RU" b="1" dirty="0" smtClean="0"/>
          </a:p>
          <a:p>
            <a:pPr algn="ctr"/>
            <a:r>
              <a:rPr lang="ru-RU" b="1" dirty="0" smtClean="0"/>
              <a:t>2 группа   «Историки</a:t>
            </a:r>
            <a:r>
              <a:rPr lang="ru-RU" b="1" dirty="0" smtClean="0"/>
              <a:t>»</a:t>
            </a:r>
          </a:p>
          <a:p>
            <a:pPr algn="ctr"/>
            <a:r>
              <a:rPr lang="ru-RU" b="1" dirty="0" smtClean="0"/>
              <a:t>(</a:t>
            </a:r>
            <a:r>
              <a:rPr lang="ru-RU" b="1" dirty="0" smtClean="0"/>
              <a:t>капитан Курочка Константин)</a:t>
            </a:r>
            <a:endParaRPr lang="ru-RU" b="1" dirty="0" smtClean="0"/>
          </a:p>
          <a:p>
            <a:pPr algn="ctr"/>
            <a:r>
              <a:rPr lang="ru-RU" b="1" dirty="0" smtClean="0"/>
              <a:t>3 группа    «Мастера</a:t>
            </a:r>
            <a:r>
              <a:rPr lang="ru-RU" b="1" dirty="0" smtClean="0"/>
              <a:t>»</a:t>
            </a:r>
          </a:p>
          <a:p>
            <a:pPr algn="ctr"/>
            <a:r>
              <a:rPr lang="ru-RU" b="1" dirty="0" smtClean="0"/>
              <a:t>(капитан Смоляков Вадим, Редактор Абраменков Иван)</a:t>
            </a:r>
            <a:endParaRPr lang="ru-RU" b="1" dirty="0" smtClean="0"/>
          </a:p>
          <a:p>
            <a:pPr algn="ctr"/>
            <a:endParaRPr lang="ru-RU" sz="3200" b="1" dirty="0"/>
          </a:p>
        </p:txBody>
      </p:sp>
      <p:pic>
        <p:nvPicPr>
          <p:cNvPr id="1026" name="Picture 2" descr="C:\Documents and Settings\globus\Рабочий стол\школа\Новая папка (2)\DSC026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00438"/>
            <a:ext cx="3643338" cy="2732504"/>
          </a:xfrm>
          <a:prstGeom prst="rect">
            <a:avLst/>
          </a:prstGeom>
          <a:noFill/>
        </p:spPr>
      </p:pic>
      <p:pic>
        <p:nvPicPr>
          <p:cNvPr id="1027" name="Picture 3" descr="C:\Documents and Settings\globus\Рабочий стол\школа\Новая папка (2)\DSC026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500439"/>
            <a:ext cx="3071834" cy="277439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9143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Герб - </a:t>
            </a:r>
            <a:r>
              <a:rPr lang="ru-RU" sz="4000" dirty="0" smtClean="0"/>
              <a:t>род щита с изображением на нём знаков, присвоенных государству, городу, дворянскому роду.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928934"/>
            <a:ext cx="7854696" cy="257176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    Понятие </a:t>
            </a:r>
            <a:r>
              <a:rPr lang="ru-RU" sz="3200" i="1" dirty="0" smtClean="0"/>
              <a:t>«герб» </a:t>
            </a:r>
            <a:r>
              <a:rPr lang="ru-RU" sz="3200" dirty="0" smtClean="0"/>
              <a:t>происходит от немецкого слова «</a:t>
            </a:r>
            <a:r>
              <a:rPr lang="ru-RU" sz="3200" i="1" dirty="0" smtClean="0"/>
              <a:t>наследство или наследие» </a:t>
            </a:r>
            <a:r>
              <a:rPr lang="ru-RU" sz="3200" dirty="0" smtClean="0"/>
              <a:t>и является знаком отличия, особой эмблемой государства</a:t>
            </a:r>
            <a:endParaRPr lang="ru-RU" sz="3200" dirty="0"/>
          </a:p>
        </p:txBody>
      </p:sp>
    </p:spTree>
  </p:cSld>
  <p:clrMapOvr>
    <a:masterClrMapping/>
  </p:clrMapOvr>
  <p:transition>
    <p:whee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571612"/>
            <a:ext cx="257176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00174"/>
            <a:ext cx="7851648" cy="1428760"/>
          </a:xfrm>
        </p:spPr>
        <p:txBody>
          <a:bodyPr>
            <a:noAutofit/>
          </a:bodyPr>
          <a:lstStyle/>
          <a:p>
            <a:pPr algn="ctr"/>
            <a:r>
              <a:rPr lang="ru-RU" sz="3600" i="1" u="sng" dirty="0" smtClean="0"/>
              <a:t>Символы и образы:</a:t>
            </a:r>
            <a:br>
              <a:rPr lang="ru-RU" sz="3600" i="1" u="sng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/>
              <a:t>Двуглавый орёл – символ власти, небесной силы, огня и бессмертия.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571744"/>
            <a:ext cx="7854696" cy="378621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/>
              <a:t>     </a:t>
            </a:r>
            <a:r>
              <a:rPr lang="ru-RU" sz="2800" b="1" i="1" u="sng" dirty="0" smtClean="0"/>
              <a:t>Скипетр</a:t>
            </a:r>
            <a:r>
              <a:rPr lang="ru-RU" sz="2800" b="1" i="1" dirty="0" smtClean="0"/>
              <a:t>  </a:t>
            </a:r>
            <a:r>
              <a:rPr lang="ru-RU" sz="2800" dirty="0" smtClean="0"/>
              <a:t>(золотой жезл, украшенный резьбой и драгоценными камнями) , </a:t>
            </a:r>
            <a:r>
              <a:rPr lang="ru-RU" sz="2800" b="1" i="1" u="sng" dirty="0" smtClean="0"/>
              <a:t>держава </a:t>
            </a:r>
            <a:r>
              <a:rPr lang="ru-RU" sz="2800" dirty="0" smtClean="0"/>
              <a:t>(золотой шар с крестом наверху) – означают сильную власть, защиту государства и его единство.</a:t>
            </a:r>
          </a:p>
          <a:p>
            <a:pPr algn="ctr"/>
            <a:r>
              <a:rPr lang="ru-RU" sz="2800" b="1" i="1" dirty="0" smtClean="0"/>
              <a:t>  </a:t>
            </a:r>
            <a:r>
              <a:rPr lang="ru-RU" sz="2800" b="1" i="1" u="sng" dirty="0" smtClean="0"/>
              <a:t>Змея </a:t>
            </a:r>
            <a:r>
              <a:rPr lang="ru-RU" sz="2800" dirty="0" smtClean="0"/>
              <a:t>– символ зла.</a:t>
            </a:r>
          </a:p>
          <a:p>
            <a:pPr algn="ctr"/>
            <a:r>
              <a:rPr lang="ru-RU" sz="2800" b="1" i="1" u="sng" dirty="0" smtClean="0"/>
              <a:t>Георгий Победоносец </a:t>
            </a:r>
            <a:r>
              <a:rPr lang="ru-RU" sz="2800" u="sng" dirty="0" smtClean="0"/>
              <a:t>– </a:t>
            </a:r>
            <a:r>
              <a:rPr lang="ru-RU" sz="2800" dirty="0" smtClean="0"/>
              <a:t>воин; символ защиты родной земли от врагов.</a:t>
            </a:r>
          </a:p>
          <a:p>
            <a:pPr algn="l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>
    <p:whee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71546"/>
            <a:ext cx="7851648" cy="114300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               Большой герб</a:t>
            </a:r>
            <a:br>
              <a:rPr lang="ru-RU" sz="3200" dirty="0" smtClean="0"/>
            </a:br>
            <a:r>
              <a:rPr lang="ru-RU" sz="3200" dirty="0" smtClean="0"/>
              <a:t>         Российской империи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143380"/>
            <a:ext cx="7854696" cy="1500198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                Малый герб </a:t>
            </a:r>
          </a:p>
          <a:p>
            <a:pPr algn="l"/>
            <a:r>
              <a:rPr lang="ru-RU" sz="3200" dirty="0" smtClean="0"/>
              <a:t>        Российской империи</a:t>
            </a:r>
            <a:endParaRPr lang="ru-RU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3786190"/>
            <a:ext cx="226695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357166"/>
            <a:ext cx="257176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144</TotalTime>
  <Words>240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МОУ «Новоилимская СОШ имени Н.И.Черных»</vt:lpstr>
      <vt:lpstr>Творческое название</vt:lpstr>
      <vt:lpstr>Тема</vt:lpstr>
      <vt:lpstr>Цель работы</vt:lpstr>
      <vt:lpstr>Рабочие группы:</vt:lpstr>
      <vt:lpstr>Герб - род щита с изображением на нём знаков, присвоенных государству, городу, дворянскому роду.</vt:lpstr>
      <vt:lpstr>Слайд 7</vt:lpstr>
      <vt:lpstr>Символы и образы:  Двуглавый орёл – символ власти, небесной силы, огня и бессмертия. </vt:lpstr>
      <vt:lpstr>               Большой герб          Российской империи</vt:lpstr>
      <vt:lpstr>Варианты герба  Российской империи</vt:lpstr>
      <vt:lpstr>Изображение герба  Российской Федерации</vt:lpstr>
      <vt:lpstr>Два мира есть у человека: Один, который нас творил,  Другой, который мы от века, Творим по мере своих сил.                         (Н. Заболоцкий)</vt:lpstr>
      <vt:lpstr>Перелистывая страницы истории нашей Родины, мы прикоснулись к её прошлому и настоящему.  Мы гордимся своей страной!   Берегите Россию –  Нет России другой. Берегите её тишину и покой, Нашей правдой и силой, Всею нашей судьбой. Берегите Россию –  Нет России другой!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globus</dc:creator>
  <cp:lastModifiedBy>globus</cp:lastModifiedBy>
  <cp:revision>17</cp:revision>
  <dcterms:created xsi:type="dcterms:W3CDTF">2012-12-07T05:34:06Z</dcterms:created>
  <dcterms:modified xsi:type="dcterms:W3CDTF">2012-12-16T04:52:22Z</dcterms:modified>
</cp:coreProperties>
</file>