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0" r:id="rId2"/>
    <p:sldId id="256" r:id="rId3"/>
    <p:sldId id="262" r:id="rId4"/>
    <p:sldId id="261" r:id="rId5"/>
    <p:sldId id="257" r:id="rId6"/>
    <p:sldId id="258" r:id="rId7"/>
    <p:sldId id="259" r:id="rId8"/>
    <p:sldId id="265" r:id="rId9"/>
    <p:sldId id="264" r:id="rId10"/>
    <p:sldId id="266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724" autoAdjust="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6587F-FBAD-447F-86BE-1D542EF51CE2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2C75E-541E-478E-8927-28AAF1B02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2C75E-541E-478E-8927-28AAF1B02B6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2C75E-541E-478E-8927-28AAF1B02B6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2C75E-541E-478E-8927-28AAF1B02B6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2C75E-541E-478E-8927-28AAF1B02B6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2C75E-541E-478E-8927-28AAF1B02B6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2C75E-541E-478E-8927-28AAF1B02B6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2C75E-541E-478E-8927-28AAF1B02B6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2C75E-541E-478E-8927-28AAF1B02B6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2C75E-541E-478E-8927-28AAF1B02B6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2C75E-541E-478E-8927-28AAF1B02B6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2C75E-541E-478E-8927-28AAF1B02B6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87A3-9E74-4097-BC1A-21D64F6F355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1CB27-1362-47D2-83A9-36D39D4069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87A3-9E74-4097-BC1A-21D64F6F355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1CB27-1362-47D2-83A9-36D39D406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87A3-9E74-4097-BC1A-21D64F6F355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1CB27-1362-47D2-83A9-36D39D406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87A3-9E74-4097-BC1A-21D64F6F355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1CB27-1362-47D2-83A9-36D39D406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87A3-9E74-4097-BC1A-21D64F6F355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1CB27-1362-47D2-83A9-36D39D4069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87A3-9E74-4097-BC1A-21D64F6F355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1CB27-1362-47D2-83A9-36D39D406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87A3-9E74-4097-BC1A-21D64F6F355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1CB27-1362-47D2-83A9-36D39D40690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87A3-9E74-4097-BC1A-21D64F6F355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1CB27-1362-47D2-83A9-36D39D406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87A3-9E74-4097-BC1A-21D64F6F355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1CB27-1362-47D2-83A9-36D39D406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87A3-9E74-4097-BC1A-21D64F6F355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1CB27-1362-47D2-83A9-36D39D40690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87A3-9E74-4097-BC1A-21D64F6F355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1CB27-1362-47D2-83A9-36D39D406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92B187A3-9E74-4097-BC1A-21D64F6F355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2231CB27-1362-47D2-83A9-36D39D4069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48680"/>
            <a:ext cx="6781800" cy="100811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Odd one word out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1772816"/>
            <a:ext cx="7543800" cy="4104456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Cousin</a:t>
            </a:r>
          </a:p>
          <a:p>
            <a:r>
              <a:rPr lang="en-US" sz="4000" dirty="0" smtClean="0">
                <a:solidFill>
                  <a:srgbClr val="C00000"/>
                </a:solidFill>
              </a:rPr>
              <a:t>Brother </a:t>
            </a:r>
          </a:p>
          <a:p>
            <a:r>
              <a:rPr lang="en-US" sz="4000" dirty="0" smtClean="0">
                <a:solidFill>
                  <a:srgbClr val="C00000"/>
                </a:solidFill>
              </a:rPr>
              <a:t>Niece</a:t>
            </a:r>
          </a:p>
          <a:p>
            <a:r>
              <a:rPr lang="en-US" sz="4000" dirty="0" smtClean="0">
                <a:solidFill>
                  <a:srgbClr val="C00000"/>
                </a:solidFill>
              </a:rPr>
              <a:t>Aunt</a:t>
            </a:r>
          </a:p>
          <a:p>
            <a:r>
              <a:rPr lang="en-US" sz="4000" dirty="0" smtClean="0">
                <a:solidFill>
                  <a:srgbClr val="C00000"/>
                </a:solidFill>
              </a:rPr>
              <a:t>House</a:t>
            </a:r>
          </a:p>
          <a:p>
            <a:r>
              <a:rPr lang="en-US" sz="4000" dirty="0" smtClean="0">
                <a:solidFill>
                  <a:srgbClr val="C00000"/>
                </a:solidFill>
              </a:rPr>
              <a:t>Grandpa 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077060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072074"/>
            <a:ext cx="5024446" cy="1100126"/>
          </a:xfrm>
        </p:spPr>
        <p:txBody>
          <a:bodyPr/>
          <a:lstStyle/>
          <a:p>
            <a:pPr algn="ctr"/>
            <a:r>
              <a:rPr lang="en-US" dirty="0" smtClean="0"/>
              <a:t>Family tree</a:t>
            </a:r>
            <a:endParaRPr lang="ru-RU" dirty="0"/>
          </a:p>
        </p:txBody>
      </p:sp>
      <p:pic>
        <p:nvPicPr>
          <p:cNvPr id="1026" name="Picture 2" descr="C:\Documents and Settings\1\Рабочий стол\derevo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0"/>
            <a:ext cx="4857784" cy="3371850"/>
          </a:xfrm>
          <a:prstGeom prst="rect">
            <a:avLst/>
          </a:prstGeom>
          <a:noFill/>
        </p:spPr>
      </p:pic>
      <p:pic>
        <p:nvPicPr>
          <p:cNvPr id="1027" name="Picture 3" descr="C:\Documents and Settings\1\Рабочий стол\древо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3714752"/>
            <a:ext cx="3355994" cy="2396544"/>
          </a:xfrm>
          <a:prstGeom prst="rect">
            <a:avLst/>
          </a:prstGeom>
          <a:noFill/>
        </p:spPr>
      </p:pic>
      <p:pic>
        <p:nvPicPr>
          <p:cNvPr id="1030" name="Picture 6" descr="C:\Documents and Settings\1\Рабочий стол\drevo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0"/>
            <a:ext cx="3571900" cy="346367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Watch a video and complete the Family Tree</a:t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53918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3068960"/>
            <a:ext cx="7543800" cy="3789040"/>
          </a:xfrm>
        </p:spPr>
        <p:txBody>
          <a:bodyPr/>
          <a:lstStyle/>
          <a:p>
            <a:pPr algn="ctr"/>
            <a:r>
              <a:rPr lang="en-US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Family relations and Children’s responsibilities</a:t>
            </a:r>
            <a:br>
              <a:rPr lang="en-US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556792"/>
            <a:ext cx="6858000" cy="9906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FFFF00"/>
                </a:solidFill>
              </a:rPr>
              <a:t>Unit 3, Section 2</a:t>
            </a:r>
            <a:endParaRPr lang="ru-RU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34547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48680"/>
            <a:ext cx="67818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What will we </a:t>
            </a:r>
            <a:r>
              <a:rPr lang="en-US" dirty="0">
                <a:solidFill>
                  <a:srgbClr val="002060"/>
                </a:solidFill>
              </a:rPr>
              <a:t>do?</a:t>
            </a:r>
            <a:br>
              <a:rPr lang="en-US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Working plan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1844824"/>
            <a:ext cx="7543800" cy="4392488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Revise the vocabulary</a:t>
            </a:r>
          </a:p>
          <a:p>
            <a:r>
              <a:rPr lang="en-US" sz="4000" dirty="0" smtClean="0">
                <a:solidFill>
                  <a:srgbClr val="C00000"/>
                </a:solidFill>
              </a:rPr>
              <a:t>Revise the verb tenses</a:t>
            </a:r>
          </a:p>
          <a:p>
            <a:r>
              <a:rPr lang="en-US" sz="4000" dirty="0" smtClean="0">
                <a:solidFill>
                  <a:srgbClr val="C00000"/>
                </a:solidFill>
              </a:rPr>
              <a:t>Listen to the song, play games, </a:t>
            </a:r>
          </a:p>
          <a:p>
            <a:pPr marL="0" indent="0">
              <a:buNone/>
            </a:pPr>
            <a:r>
              <a:rPr lang="en-US" sz="4000" dirty="0" smtClean="0">
                <a:solidFill>
                  <a:srgbClr val="C00000"/>
                </a:solidFill>
              </a:rPr>
              <a:t>  solve the riddles</a:t>
            </a:r>
          </a:p>
          <a:p>
            <a:r>
              <a:rPr lang="en-US" sz="4000" dirty="0" smtClean="0">
                <a:solidFill>
                  <a:srgbClr val="C00000"/>
                </a:solidFill>
              </a:rPr>
              <a:t>Make </a:t>
            </a:r>
            <a:r>
              <a:rPr lang="en-US" sz="4000" dirty="0">
                <a:solidFill>
                  <a:srgbClr val="C00000"/>
                </a:solidFill>
              </a:rPr>
              <a:t>a Family Tree</a:t>
            </a:r>
          </a:p>
          <a:p>
            <a:r>
              <a:rPr lang="en-US" sz="4000" dirty="0">
                <a:solidFill>
                  <a:srgbClr val="C00000"/>
                </a:solidFill>
              </a:rPr>
              <a:t>Make up dialogues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6306936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76672"/>
            <a:ext cx="7914456" cy="936104"/>
          </a:xfrm>
        </p:spPr>
        <p:txBody>
          <a:bodyPr/>
          <a:lstStyle/>
          <a:p>
            <a:pPr algn="ctr"/>
            <a:r>
              <a:rPr lang="en-US" dirty="0" smtClean="0"/>
              <a:t>Read the words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1628800"/>
            <a:ext cx="7543800" cy="4464496"/>
          </a:xfrm>
        </p:spPr>
        <p:txBody>
          <a:bodyPr>
            <a:noAutofit/>
          </a:bodyPr>
          <a:lstStyle/>
          <a:p>
            <a:r>
              <a:rPr lang="en-US" sz="4400" dirty="0"/>
              <a:t>[ f </a:t>
            </a:r>
            <a:r>
              <a:rPr lang="en-US" sz="4400" dirty="0" smtClean="0"/>
              <a:t>]</a:t>
            </a:r>
            <a:r>
              <a:rPr lang="ru-RU" sz="4400" dirty="0" smtClean="0"/>
              <a:t>  - </a:t>
            </a:r>
            <a:r>
              <a:rPr lang="en-US" sz="4400" dirty="0" smtClean="0"/>
              <a:t>floor, …</a:t>
            </a:r>
            <a:endParaRPr lang="ru-RU" sz="4400" dirty="0" smtClean="0"/>
          </a:p>
          <a:p>
            <a:r>
              <a:rPr lang="en-US" sz="4400" dirty="0"/>
              <a:t>[ </a:t>
            </a:r>
            <a:r>
              <a:rPr lang="en-US" sz="4400" dirty="0" smtClean="0"/>
              <a:t>d ]  - elder,…</a:t>
            </a:r>
            <a:endParaRPr lang="ru-RU" sz="4400" dirty="0" smtClean="0"/>
          </a:p>
          <a:p>
            <a:r>
              <a:rPr lang="en-US" sz="4400" dirty="0"/>
              <a:t>[ ð </a:t>
            </a:r>
            <a:r>
              <a:rPr lang="en-US" sz="4400" dirty="0" smtClean="0"/>
              <a:t>]  - mother, …</a:t>
            </a:r>
            <a:endParaRPr lang="ru-RU" sz="4400" dirty="0" smtClean="0"/>
          </a:p>
          <a:p>
            <a:r>
              <a:rPr lang="el-GR" sz="4400" dirty="0"/>
              <a:t>[ Λ </a:t>
            </a:r>
            <a:r>
              <a:rPr lang="el-GR" sz="4400" dirty="0" smtClean="0"/>
              <a:t>]</a:t>
            </a:r>
            <a:r>
              <a:rPr lang="en-US" sz="4400" dirty="0" smtClean="0"/>
              <a:t> – cousin,..</a:t>
            </a:r>
            <a:endParaRPr lang="ru-RU" sz="4400" dirty="0" smtClean="0"/>
          </a:p>
          <a:p>
            <a:r>
              <a:rPr lang="en-US" sz="4400" dirty="0"/>
              <a:t>[ a</a:t>
            </a:r>
            <a:r>
              <a:rPr lang="en-US" sz="4400" dirty="0" smtClean="0"/>
              <a:t>:]  – aunt,…</a:t>
            </a:r>
            <a:endParaRPr lang="ru-RU" sz="4400" dirty="0" smtClean="0"/>
          </a:p>
          <a:p>
            <a:r>
              <a:rPr lang="en-US" sz="4400" dirty="0"/>
              <a:t>[ t </a:t>
            </a:r>
            <a:r>
              <a:rPr lang="en-US" sz="4400" dirty="0" smtClean="0"/>
              <a:t>]  - set, …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55538832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76672"/>
            <a:ext cx="7698432" cy="88062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</a:t>
            </a:r>
            <a:br>
              <a:rPr lang="en-US" dirty="0" smtClean="0"/>
            </a:br>
            <a:r>
              <a:rPr lang="en-US" sz="3600" dirty="0">
                <a:solidFill>
                  <a:srgbClr val="7030A0"/>
                </a:solidFill>
              </a:rPr>
              <a:t>Make up the word combinations with these words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733256"/>
            <a:ext cx="4932040" cy="64807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668344" y="1405335"/>
            <a:ext cx="1296144" cy="436039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they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827" y="1422139"/>
            <a:ext cx="1224136" cy="4572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have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872524" y="1405596"/>
            <a:ext cx="1728192" cy="45039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already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 rot="10800000" flipH="1" flipV="1">
            <a:off x="1347788" y="1429130"/>
            <a:ext cx="1368152" cy="44321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room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30216" y="1412776"/>
            <a:ext cx="1971678" cy="436039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cleaned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975284" y="2060848"/>
            <a:ext cx="1248568" cy="5188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has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11081" y="2095026"/>
            <a:ext cx="1368152" cy="51632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Mary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5030" y="2780928"/>
            <a:ext cx="1321296" cy="5040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002060"/>
                </a:solidFill>
              </a:rPr>
              <a:t>y</a:t>
            </a:r>
            <a:r>
              <a:rPr lang="en-US" sz="4000" dirty="0" smtClean="0">
                <a:solidFill>
                  <a:srgbClr val="002060"/>
                </a:solidFill>
              </a:rPr>
              <a:t>et?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403404" y="2697528"/>
            <a:ext cx="1861356" cy="54539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rubbish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488616" y="2780928"/>
            <a:ext cx="1305732" cy="4572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took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945618" y="2060848"/>
            <a:ext cx="1802964" cy="5188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flowers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286116" y="2071678"/>
            <a:ext cx="1130424" cy="51968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not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968217" y="2780928"/>
            <a:ext cx="1080120" cy="4572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has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197980" y="2780928"/>
            <a:ext cx="914400" cy="4572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he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724" y="2029183"/>
            <a:ext cx="1908212" cy="582169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watered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885831" y="2029182"/>
            <a:ext cx="914400" cy="582169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yet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224961" y="2780928"/>
            <a:ext cx="1086497" cy="4572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out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794348" y="1412776"/>
            <a:ext cx="972108" cy="4572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the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45327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08912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Put the verbs the correct tenses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b="1" dirty="0" smtClean="0">
                <a:solidFill>
                  <a:srgbClr val="002060"/>
                </a:solidFill>
              </a:rPr>
              <a:t>The weather </a:t>
            </a:r>
            <a:r>
              <a:rPr lang="ru-RU" sz="3200" b="1" dirty="0" smtClean="0">
                <a:solidFill>
                  <a:srgbClr val="002060"/>
                </a:solidFill>
              </a:rPr>
              <a:t>…      </a:t>
            </a:r>
            <a:r>
              <a:rPr lang="en-US" sz="3200" b="1" dirty="0" smtClean="0">
                <a:solidFill>
                  <a:srgbClr val="002060"/>
                </a:solidFill>
              </a:rPr>
              <a:t>cold yesterday. (</a:t>
            </a:r>
            <a:r>
              <a:rPr lang="en-US" sz="3200" b="1" i="1" dirty="0" smtClean="0">
                <a:solidFill>
                  <a:srgbClr val="002060"/>
                </a:solidFill>
              </a:rPr>
              <a:t>to be</a:t>
            </a:r>
            <a:r>
              <a:rPr lang="en-US" sz="3200" b="1" dirty="0" smtClean="0">
                <a:solidFill>
                  <a:srgbClr val="002060"/>
                </a:solidFill>
              </a:rPr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</a:rPr>
              <a:t>           </a:t>
            </a:r>
            <a:r>
              <a:rPr lang="en-US" sz="3200" b="1" dirty="0" smtClean="0">
                <a:solidFill>
                  <a:srgbClr val="002060"/>
                </a:solidFill>
              </a:rPr>
              <a:t>You </a:t>
            </a:r>
            <a:r>
              <a:rPr lang="ru-RU" sz="3200" b="1" dirty="0" smtClean="0">
                <a:solidFill>
                  <a:srgbClr val="002060"/>
                </a:solidFill>
              </a:rPr>
              <a:t>…           </a:t>
            </a:r>
            <a:r>
              <a:rPr lang="en-US" sz="3200" b="1" dirty="0" smtClean="0">
                <a:solidFill>
                  <a:srgbClr val="002060"/>
                </a:solidFill>
              </a:rPr>
              <a:t>this book yet? (</a:t>
            </a:r>
            <a:r>
              <a:rPr lang="en-US" sz="3200" b="1" i="1" dirty="0" smtClean="0">
                <a:solidFill>
                  <a:srgbClr val="002060"/>
                </a:solidFill>
              </a:rPr>
              <a:t>to read</a:t>
            </a:r>
            <a:r>
              <a:rPr lang="en-US" sz="3200" b="1" dirty="0" smtClean="0">
                <a:solidFill>
                  <a:srgbClr val="002060"/>
                </a:solidFill>
              </a:rPr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>
                <a:solidFill>
                  <a:srgbClr val="002060"/>
                </a:solidFill>
              </a:rPr>
              <a:t>She usually</a:t>
            </a:r>
            <a:r>
              <a:rPr lang="ru-RU" sz="3200" b="1" dirty="0" smtClean="0">
                <a:solidFill>
                  <a:srgbClr val="002060"/>
                </a:solidFill>
              </a:rPr>
              <a:t>...  </a:t>
            </a:r>
            <a:r>
              <a:rPr lang="en-US" sz="3200" b="1" dirty="0" smtClean="0">
                <a:solidFill>
                  <a:srgbClr val="002060"/>
                </a:solidFill>
              </a:rPr>
              <a:t> the table with her mother. (</a:t>
            </a:r>
            <a:r>
              <a:rPr lang="en-US" sz="3200" b="1" i="1" dirty="0" smtClean="0">
                <a:solidFill>
                  <a:srgbClr val="002060"/>
                </a:solidFill>
              </a:rPr>
              <a:t>to set</a:t>
            </a:r>
            <a:r>
              <a:rPr lang="en-US" sz="3200" b="1" dirty="0" smtClean="0">
                <a:solidFill>
                  <a:srgbClr val="002060"/>
                </a:solidFill>
              </a:rPr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>
                <a:solidFill>
                  <a:srgbClr val="002060"/>
                </a:solidFill>
              </a:rPr>
              <a:t>Tom </a:t>
            </a:r>
            <a:r>
              <a:rPr lang="ru-RU" sz="3200" b="1" dirty="0" smtClean="0">
                <a:solidFill>
                  <a:srgbClr val="002060"/>
                </a:solidFill>
              </a:rPr>
              <a:t>…</a:t>
            </a:r>
            <a:r>
              <a:rPr lang="en-US" sz="3200" b="1" dirty="0" smtClean="0">
                <a:solidFill>
                  <a:srgbClr val="002060"/>
                </a:solidFill>
              </a:rPr>
              <a:t> the scientific society last month? (</a:t>
            </a:r>
            <a:r>
              <a:rPr lang="en-US" sz="3200" b="1" i="1" dirty="0" smtClean="0">
                <a:solidFill>
                  <a:srgbClr val="002060"/>
                </a:solidFill>
              </a:rPr>
              <a:t>to join</a:t>
            </a:r>
            <a:r>
              <a:rPr lang="en-US" sz="3200" b="1" dirty="0" smtClean="0">
                <a:solidFill>
                  <a:srgbClr val="002060"/>
                </a:solidFill>
              </a:rPr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>
                <a:solidFill>
                  <a:srgbClr val="002060"/>
                </a:solidFill>
              </a:rPr>
              <a:t>I …        part in the project this year. (</a:t>
            </a:r>
            <a:r>
              <a:rPr lang="en-US" sz="3200" b="1" i="1" dirty="0" smtClean="0">
                <a:solidFill>
                  <a:srgbClr val="002060"/>
                </a:solidFill>
              </a:rPr>
              <a:t>not to take</a:t>
            </a:r>
            <a:r>
              <a:rPr lang="en-US" sz="3200" b="1" dirty="0" smtClean="0">
                <a:solidFill>
                  <a:srgbClr val="002060"/>
                </a:solidFill>
              </a:rPr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>
                <a:solidFill>
                  <a:srgbClr val="002060"/>
                </a:solidFill>
              </a:rPr>
              <a:t>The elder brother…                          to do homework his younger brother. ( </a:t>
            </a:r>
            <a:r>
              <a:rPr lang="en-US" sz="3200" b="1" i="1" dirty="0" smtClean="0">
                <a:solidFill>
                  <a:srgbClr val="002060"/>
                </a:solidFill>
              </a:rPr>
              <a:t>not to help</a:t>
            </a:r>
            <a:r>
              <a:rPr lang="en-US" sz="3200" b="1" dirty="0" smtClean="0">
                <a:solidFill>
                  <a:srgbClr val="002060"/>
                </a:solidFill>
              </a:rPr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>
                <a:solidFill>
                  <a:srgbClr val="002060"/>
                </a:solidFill>
              </a:rPr>
              <a:t>        Mary’s parents …        ever to Paris? (</a:t>
            </a:r>
            <a:r>
              <a:rPr lang="en-US" sz="3200" b="1" i="1" dirty="0" smtClean="0">
                <a:solidFill>
                  <a:srgbClr val="002060"/>
                </a:solidFill>
              </a:rPr>
              <a:t>to be</a:t>
            </a:r>
            <a:r>
              <a:rPr lang="en-US" sz="3200" b="1" dirty="0" smtClean="0">
                <a:solidFill>
                  <a:srgbClr val="002060"/>
                </a:solidFill>
              </a:rPr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>
                <a:solidFill>
                  <a:srgbClr val="002060"/>
                </a:solidFill>
              </a:rPr>
              <a:t>         The snake …       of its old skin every year?            (</a:t>
            </a:r>
            <a:r>
              <a:rPr lang="en-US" sz="3200" b="1" i="1" dirty="0" smtClean="0">
                <a:solidFill>
                  <a:srgbClr val="002060"/>
                </a:solidFill>
              </a:rPr>
              <a:t>to get</a:t>
            </a:r>
            <a:r>
              <a:rPr lang="en-US" sz="3200" b="1" dirty="0" smtClean="0">
                <a:solidFill>
                  <a:srgbClr val="002060"/>
                </a:solidFill>
              </a:rPr>
              <a:t>) 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99472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0070C0"/>
                </a:solidFill>
                <a:latin typeface="+mn-lt"/>
              </a:rPr>
              <a:t>Match the words</a:t>
            </a:r>
            <a:endParaRPr lang="ru-RU" sz="40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760640"/>
          </a:xfrm>
        </p:spPr>
        <p:txBody>
          <a:bodyPr>
            <a:normAutofit fontScale="70000" lnSpcReduction="20000"/>
          </a:bodyPr>
          <a:lstStyle/>
          <a:p>
            <a:r>
              <a:rPr lang="en-US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4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 go                                              one’s </a:t>
            </a:r>
            <a:r>
              <a:rPr lang="en-US" sz="4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bed </a:t>
            </a:r>
            <a:endParaRPr lang="en-US" sz="41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to lay                                             phone </a:t>
            </a:r>
            <a:r>
              <a:rPr lang="en-US" sz="4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calls </a:t>
            </a:r>
            <a:endParaRPr lang="en-US" sz="41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to feed</a:t>
            </a:r>
            <a:r>
              <a:rPr lang="en-US" sz="4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en-US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rubbish</a:t>
            </a:r>
            <a:endParaRPr lang="en-US" sz="41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to clean</a:t>
            </a:r>
            <a:r>
              <a:rPr lang="ru-RU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en-US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washing </a:t>
            </a:r>
            <a:r>
              <a:rPr lang="en-US" sz="4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up </a:t>
            </a:r>
            <a:endParaRPr lang="en-US" sz="41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to wash </a:t>
            </a:r>
            <a:r>
              <a:rPr lang="en-US" sz="4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flowers </a:t>
            </a:r>
            <a:endParaRPr lang="ru-RU" sz="41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n-US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to make</a:t>
            </a:r>
            <a:r>
              <a:rPr lang="en-US" sz="4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en-US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shopping</a:t>
            </a:r>
            <a:r>
              <a:rPr lang="ru-RU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41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en-US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to water</a:t>
            </a:r>
            <a:r>
              <a:rPr lang="en-US" sz="41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4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4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dishes </a:t>
            </a:r>
            <a:endParaRPr lang="en-US" sz="41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en-US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to take </a:t>
            </a:r>
            <a:r>
              <a:rPr lang="en-US" sz="4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pet                              floor</a:t>
            </a:r>
            <a:endParaRPr lang="en-US" sz="41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en-US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to do the</a:t>
            </a:r>
            <a:r>
              <a:rPr lang="en-US" sz="4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en-US" sz="41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pet </a:t>
            </a:r>
            <a:endParaRPr lang="en-US" sz="41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en-US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to answer</a:t>
            </a:r>
            <a:r>
              <a:rPr lang="ru-RU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en-US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4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table</a:t>
            </a:r>
            <a:r>
              <a:rPr lang="en-US" sz="4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41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en-US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to take out </a:t>
            </a:r>
            <a:r>
              <a:rPr lang="en-US" sz="4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room </a:t>
            </a:r>
            <a:endParaRPr lang="ru-RU" sz="41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4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4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sweep the                                    for a walk </a:t>
            </a:r>
            <a:endParaRPr lang="ru-RU" sz="41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62882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1000108"/>
            <a:ext cx="8382000" cy="1428760"/>
          </a:xfrm>
        </p:spPr>
        <p:txBody>
          <a:bodyPr>
            <a:noAutofit/>
          </a:bodyPr>
          <a:lstStyle/>
          <a:p>
            <a:pPr algn="ctr"/>
            <a:r>
              <a:rPr lang="ru-RU" sz="6600" b="1" i="1" dirty="0" smtClean="0">
                <a:solidFill>
                  <a:srgbClr val="002060"/>
                </a:solidFill>
                <a:latin typeface="+mn-lt"/>
              </a:rPr>
              <a:t>“</a:t>
            </a:r>
            <a:r>
              <a:rPr lang="ru-RU" sz="6600" b="1" i="1" dirty="0" err="1" smtClean="0">
                <a:solidFill>
                  <a:srgbClr val="002060"/>
                </a:solidFill>
                <a:latin typeface="+mn-lt"/>
              </a:rPr>
              <a:t>must</a:t>
            </a:r>
            <a:r>
              <a:rPr lang="ru-RU" sz="6600" b="1" i="1" dirty="0" smtClean="0">
                <a:solidFill>
                  <a:srgbClr val="002060"/>
                </a:solidFill>
                <a:latin typeface="+mn-lt"/>
              </a:rPr>
              <a:t>”</a:t>
            </a:r>
            <a:r>
              <a:rPr lang="en-US" sz="6600" b="1" i="1" dirty="0" smtClean="0">
                <a:solidFill>
                  <a:srgbClr val="002060"/>
                </a:solidFill>
                <a:latin typeface="+mn-lt"/>
              </a:rPr>
              <a:t>  </a:t>
            </a:r>
            <a:r>
              <a:rPr lang="ru-RU" sz="6600" b="1" i="1" dirty="0" smtClean="0">
                <a:solidFill>
                  <a:srgbClr val="002060"/>
                </a:solidFill>
                <a:latin typeface="+mn-lt"/>
              </a:rPr>
              <a:t>и “</a:t>
            </a:r>
            <a:r>
              <a:rPr lang="ru-RU" sz="6600" b="1" i="1" dirty="0" err="1" smtClean="0">
                <a:solidFill>
                  <a:srgbClr val="002060"/>
                </a:solidFill>
                <a:latin typeface="+mn-lt"/>
              </a:rPr>
              <a:t>should</a:t>
            </a:r>
            <a:r>
              <a:rPr lang="ru-RU" sz="6600" b="1" i="1" dirty="0" smtClean="0">
                <a:solidFill>
                  <a:srgbClr val="002060"/>
                </a:solidFill>
                <a:latin typeface="+mn-lt"/>
              </a:rPr>
              <a:t>”</a:t>
            </a:r>
            <a:r>
              <a:rPr lang="ru-RU" sz="66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6600" b="1" dirty="0" smtClean="0">
                <a:solidFill>
                  <a:srgbClr val="002060"/>
                </a:solidFill>
                <a:latin typeface="+mn-lt"/>
              </a:rPr>
            </a:br>
            <a:endParaRPr lang="ru-RU" sz="66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8858280" cy="4714908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 1. My dear, you </a:t>
            </a:r>
            <a:r>
              <a:rPr lang="en-US" sz="3600" b="1" i="1" dirty="0" smtClean="0">
                <a:solidFill>
                  <a:srgbClr val="C00000"/>
                </a:solidFill>
              </a:rPr>
              <a:t>should</a:t>
            </a:r>
            <a:r>
              <a:rPr lang="en-US" sz="3600" dirty="0" smtClean="0">
                <a:solidFill>
                  <a:srgbClr val="C00000"/>
                </a:solidFill>
              </a:rPr>
              <a:t> help your mother in the garden.</a:t>
            </a:r>
            <a:endParaRPr lang="ru-RU" sz="3600" dirty="0" smtClean="0">
              <a:solidFill>
                <a:srgbClr val="C00000"/>
              </a:solidFill>
            </a:endParaRPr>
          </a:p>
          <a:p>
            <a:r>
              <a:rPr lang="en-US" sz="3600" dirty="0" smtClean="0">
                <a:solidFill>
                  <a:srgbClr val="C00000"/>
                </a:solidFill>
              </a:rPr>
              <a:t> 2. Children </a:t>
            </a:r>
            <a:r>
              <a:rPr lang="en-US" sz="3600" b="1" i="1" dirty="0" smtClean="0">
                <a:solidFill>
                  <a:srgbClr val="C00000"/>
                </a:solidFill>
              </a:rPr>
              <a:t>must </a:t>
            </a:r>
            <a:r>
              <a:rPr lang="en-US" sz="3600" dirty="0" smtClean="0">
                <a:solidFill>
                  <a:srgbClr val="C00000"/>
                </a:solidFill>
              </a:rPr>
              <a:t>help their parents in the garden!</a:t>
            </a:r>
            <a:endParaRPr lang="ru-RU" sz="3600" dirty="0" smtClean="0">
              <a:solidFill>
                <a:srgbClr val="C00000"/>
              </a:solidFill>
            </a:endParaRPr>
          </a:p>
          <a:p>
            <a:r>
              <a:rPr lang="ru-RU" sz="3600" dirty="0" smtClean="0">
                <a:solidFill>
                  <a:srgbClr val="C00000"/>
                </a:solidFill>
              </a:rPr>
              <a:t> 1. Дорогая, тебе </a:t>
            </a:r>
            <a:r>
              <a:rPr lang="ru-RU" sz="3600" b="1" dirty="0" smtClean="0">
                <a:solidFill>
                  <a:srgbClr val="C00000"/>
                </a:solidFill>
              </a:rPr>
              <a:t>следует </a:t>
            </a:r>
            <a:r>
              <a:rPr lang="ru-RU" sz="3600" dirty="0" smtClean="0">
                <a:solidFill>
                  <a:srgbClr val="C00000"/>
                </a:solidFill>
              </a:rPr>
              <a:t>помогать своей маме в саду!</a:t>
            </a:r>
          </a:p>
          <a:p>
            <a:r>
              <a:rPr lang="ru-RU" sz="3600" dirty="0" smtClean="0">
                <a:solidFill>
                  <a:srgbClr val="C00000"/>
                </a:solidFill>
              </a:rPr>
              <a:t> 2. Дети </a:t>
            </a:r>
            <a:r>
              <a:rPr lang="ru-RU" sz="3600" b="1" dirty="0" smtClean="0">
                <a:solidFill>
                  <a:srgbClr val="C00000"/>
                </a:solidFill>
              </a:rPr>
              <a:t>должны</a:t>
            </a:r>
            <a:r>
              <a:rPr lang="ru-RU" sz="3600" dirty="0" smtClean="0">
                <a:solidFill>
                  <a:srgbClr val="C00000"/>
                </a:solidFill>
              </a:rPr>
              <a:t> помогать своим родителям в саду</a:t>
            </a:r>
            <a:r>
              <a:rPr lang="ru-RU" sz="3600" dirty="0" smtClean="0"/>
              <a:t>!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928694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rgbClr val="C00000"/>
                </a:solidFill>
                <a:latin typeface="+mn-lt"/>
              </a:rPr>
              <a:t>  </a:t>
            </a:r>
            <a:r>
              <a:rPr lang="en-US" sz="4800" b="1" i="1" dirty="0" smtClean="0">
                <a:solidFill>
                  <a:srgbClr val="C00000"/>
                </a:solidFill>
                <a:latin typeface="+mn-lt"/>
              </a:rPr>
              <a:t> Should </a:t>
            </a:r>
            <a:r>
              <a:rPr lang="en-US" sz="4800" b="1" dirty="0" smtClean="0">
                <a:solidFill>
                  <a:srgbClr val="C00000"/>
                </a:solidFill>
                <a:latin typeface="+mn-lt"/>
              </a:rPr>
              <a:t>or</a:t>
            </a:r>
            <a:r>
              <a:rPr lang="en-US" sz="4800" b="1" i="1" dirty="0" smtClean="0">
                <a:solidFill>
                  <a:srgbClr val="C00000"/>
                </a:solidFill>
                <a:latin typeface="+mn-lt"/>
              </a:rPr>
              <a:t> must</a:t>
            </a:r>
            <a:endParaRPr lang="ru-RU" sz="4800" b="1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358246" cy="49292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   </a:t>
            </a:r>
            <a:r>
              <a:rPr lang="en-US" sz="3600" b="1" dirty="0" smtClean="0">
                <a:solidFill>
                  <a:srgbClr val="002060"/>
                </a:solidFill>
              </a:rPr>
              <a:t>1. Parents …          help their children with problems at school.</a:t>
            </a:r>
            <a:br>
              <a:rPr lang="en-US" sz="3600" b="1" dirty="0" smtClean="0">
                <a:solidFill>
                  <a:srgbClr val="002060"/>
                </a:solidFill>
              </a:rPr>
            </a:br>
            <a:r>
              <a:rPr lang="en-US" sz="3600" b="1" dirty="0" smtClean="0">
                <a:solidFill>
                  <a:srgbClr val="002060"/>
                </a:solidFill>
              </a:rPr>
              <a:t>2. Parents …         set a good example.</a:t>
            </a:r>
            <a:br>
              <a:rPr lang="en-US" sz="3600" b="1" dirty="0" smtClean="0">
                <a:solidFill>
                  <a:srgbClr val="002060"/>
                </a:solidFill>
              </a:rPr>
            </a:br>
            <a:r>
              <a:rPr lang="en-US" sz="3600" b="1" dirty="0" smtClean="0">
                <a:solidFill>
                  <a:srgbClr val="002060"/>
                </a:solidFill>
              </a:rPr>
              <a:t>3. Children …         take out the rubbish.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002060"/>
                </a:solidFill>
              </a:rPr>
              <a:t>  4. Children …        clear up the table after dinner.</a:t>
            </a:r>
            <a:br>
              <a:rPr lang="en-US" sz="3600" b="1" dirty="0" smtClean="0">
                <a:solidFill>
                  <a:srgbClr val="002060"/>
                </a:solidFill>
              </a:rPr>
            </a:br>
            <a:r>
              <a:rPr lang="en-US" sz="3600" b="1" dirty="0" smtClean="0">
                <a:solidFill>
                  <a:srgbClr val="002060"/>
                </a:solidFill>
              </a:rPr>
              <a:t>5. Parents …           give more love for their children.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1017</TotalTime>
  <Words>377</Words>
  <Application>Microsoft Office PowerPoint</Application>
  <PresentationFormat>Экран (4:3)</PresentationFormat>
  <Paragraphs>85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NewsPrint</vt:lpstr>
      <vt:lpstr>Odd one word out</vt:lpstr>
      <vt:lpstr>Family relations and Children’s responsibilities </vt:lpstr>
      <vt:lpstr>What will we do? Working plan</vt:lpstr>
      <vt:lpstr>Read the words </vt:lpstr>
      <vt:lpstr>  Make up the word combinations with these words</vt:lpstr>
      <vt:lpstr>Put the verbs the correct tenses</vt:lpstr>
      <vt:lpstr>Match the words</vt:lpstr>
      <vt:lpstr>“must”  и “should” </vt:lpstr>
      <vt:lpstr>   Should or must</vt:lpstr>
      <vt:lpstr>Family tree</vt:lpstr>
      <vt:lpstr>Watch a video and complete the Family Tree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Children’s responsibilities </dc:title>
  <dc:creator>Ткаченко</dc:creator>
  <cp:lastModifiedBy>Valued Acer Customer</cp:lastModifiedBy>
  <cp:revision>29</cp:revision>
  <dcterms:created xsi:type="dcterms:W3CDTF">2013-01-23T08:51:01Z</dcterms:created>
  <dcterms:modified xsi:type="dcterms:W3CDTF">2013-01-29T18:11:01Z</dcterms:modified>
</cp:coreProperties>
</file>