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6" r:id="rId8"/>
    <p:sldId id="265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5DC8C-D407-4D64-BB39-9D0EAAA9DB52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7D84-037E-4879-9B87-C7978C920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571767"/>
          </a:xfrm>
        </p:spPr>
        <p:txBody>
          <a:bodyPr>
            <a:normAutofit/>
          </a:bodyPr>
          <a:lstStyle/>
          <a:p>
            <a:r>
              <a:rPr lang="ru-RU" i="1" dirty="0" smtClean="0"/>
              <a:t>Педагогические условия проведения режиссерских игр в ДОУ</a:t>
            </a:r>
            <a:endParaRPr lang="ru-RU" i="1" dirty="0"/>
          </a:p>
        </p:txBody>
      </p:sp>
      <p:pic>
        <p:nvPicPr>
          <p:cNvPr id="1026" name="Picture 2" descr="G:\фото реж игра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86058"/>
            <a:ext cx="7000924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7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Monotype Corsiva" pitchFamily="66" charset="0"/>
              </a:rPr>
              <a:t>Сущность режиссерской игры: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28670"/>
            <a:ext cx="7772400" cy="5357849"/>
          </a:xfrm>
        </p:spPr>
        <p:txBody>
          <a:bodyPr anchor="t"/>
          <a:lstStyle/>
          <a:p>
            <a:r>
              <a:rPr lang="tt-RU" dirty="0" smtClean="0">
                <a:solidFill>
                  <a:schemeClr val="tx1"/>
                </a:solidFill>
              </a:rPr>
              <a:t>Само </a:t>
            </a:r>
            <a:r>
              <a:rPr lang="tt-RU" dirty="0">
                <a:solidFill>
                  <a:schemeClr val="tx1"/>
                </a:solidFill>
              </a:rPr>
              <a:t>название режиссерской игры указывает на ее сходство с деятельностью режиссера спектакля, фильма. </a:t>
            </a:r>
            <a:endParaRPr lang="tt-RU" dirty="0" smtClean="0">
              <a:solidFill>
                <a:schemeClr val="tx1"/>
              </a:solidFill>
            </a:endParaRPr>
          </a:p>
          <a:p>
            <a:r>
              <a:rPr lang="tt-RU" dirty="0">
                <a:solidFill>
                  <a:schemeClr val="tx1"/>
                </a:solidFill>
              </a:rPr>
              <a:t>В основе сценария лежит непосредственный опыт ребенка: он отражает событие, зрителем или участником которого был сам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t-RU" dirty="0" smtClean="0">
                <a:solidFill>
                  <a:schemeClr val="tx1"/>
                </a:solidFill>
              </a:rPr>
              <a:t> </a:t>
            </a:r>
            <a:r>
              <a:rPr lang="tt-RU" i="1" dirty="0" smtClean="0">
                <a:solidFill>
                  <a:schemeClr val="tx1"/>
                </a:solidFill>
              </a:rPr>
              <a:t>выступление </a:t>
            </a:r>
            <a:r>
              <a:rPr lang="tt-RU" i="1" dirty="0">
                <a:solidFill>
                  <a:schemeClr val="tx1"/>
                </a:solidFill>
              </a:rPr>
              <a:t>артистов на площади города,</a:t>
            </a:r>
            <a:endParaRPr lang="ru-RU" i="1" dirty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t-RU" i="1" dirty="0" smtClean="0">
                <a:solidFill>
                  <a:schemeClr val="tx1"/>
                </a:solidFill>
              </a:rPr>
              <a:t> автодорожное </a:t>
            </a:r>
            <a:r>
              <a:rPr lang="tt-RU" i="1" dirty="0">
                <a:solidFill>
                  <a:schemeClr val="tx1"/>
                </a:solidFill>
              </a:rPr>
              <a:t>происшествие,</a:t>
            </a:r>
            <a:endParaRPr lang="ru-RU" i="1" dirty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t-RU" i="1" dirty="0" smtClean="0">
                <a:solidFill>
                  <a:schemeClr val="tx1"/>
                </a:solidFill>
              </a:rPr>
              <a:t> лечение </a:t>
            </a:r>
            <a:r>
              <a:rPr lang="tt-RU" i="1" dirty="0">
                <a:solidFill>
                  <a:schemeClr val="tx1"/>
                </a:solidFill>
              </a:rPr>
              <a:t>в кабинете доктора,</a:t>
            </a:r>
            <a:endParaRPr lang="ru-RU" i="1" dirty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t-RU" i="1" dirty="0" smtClean="0">
                <a:solidFill>
                  <a:schemeClr val="tx1"/>
                </a:solidFill>
              </a:rPr>
              <a:t> празднование </a:t>
            </a:r>
            <a:r>
              <a:rPr lang="tt-RU" i="1" dirty="0">
                <a:solidFill>
                  <a:schemeClr val="tx1"/>
                </a:solidFill>
              </a:rPr>
              <a:t>дня рождения</a:t>
            </a:r>
            <a:r>
              <a:rPr lang="tt-RU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G_3034.jpg"/>
          <p:cNvPicPr>
            <a:picLocks noChangeAspect="1"/>
          </p:cNvPicPr>
          <p:nvPr/>
        </p:nvPicPr>
        <p:blipFill>
          <a:blip r:embed="rId2" cstate="print"/>
          <a:srcRect l="6250" t="24219" r="14062"/>
          <a:stretch>
            <a:fillRect/>
          </a:stretch>
        </p:blipFill>
        <p:spPr>
          <a:xfrm>
            <a:off x="2428860" y="4143380"/>
            <a:ext cx="3793562" cy="2405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7167"/>
            <a:ext cx="7772400" cy="1357322"/>
          </a:xfrm>
        </p:spPr>
        <p:txBody>
          <a:bodyPr>
            <a:normAutofit/>
          </a:bodyPr>
          <a:lstStyle/>
          <a:p>
            <a:r>
              <a:rPr lang="tt-RU" dirty="0">
                <a:latin typeface="Monotype Corsiva" pitchFamily="66" charset="0"/>
              </a:rPr>
              <a:t>В режиссерской игре речь — главный компонент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928803"/>
            <a:ext cx="7772400" cy="4500594"/>
          </a:xfrm>
        </p:spPr>
        <p:txBody>
          <a:bodyPr anchor="t">
            <a:normAutofit lnSpcReduction="10000"/>
          </a:bodyPr>
          <a:lstStyle/>
          <a:p>
            <a:r>
              <a:rPr lang="tt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ролевых режиссерских играх ребенок использует речевые выразительные средства для создания образа каждого персонажа: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меняются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интонация,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громкость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темп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ритм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высказываний,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логические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ударения,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эмоциональная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окрашенность,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употребление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различных суффиксов,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звукоподражаний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8ddc8dd43785d9b3b8aeab4ba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2857496"/>
            <a:ext cx="1767288" cy="1833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teremok-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833563"/>
            <a:ext cx="3714744" cy="202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3643338"/>
          </a:xfrm>
        </p:spPr>
        <p:txBody>
          <a:bodyPr>
            <a:normAutofit/>
          </a:bodyPr>
          <a:lstStyle/>
          <a:p>
            <a:r>
              <a:rPr lang="ru-RU" sz="4400" u="sng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Режиссёрская </a:t>
            </a:r>
            <a:r>
              <a:rPr lang="ru-RU" sz="4400" u="sng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игра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важным видом    деятельности, она необходима для становления и развития игровых навыков. Способствует развитию речи, воображению, мышлению.</a:t>
            </a:r>
          </a:p>
          <a:p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1633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8906" r="21875" b="3125"/>
          <a:stretch>
            <a:fillRect/>
          </a:stretch>
        </p:blipFill>
        <p:spPr>
          <a:xfrm>
            <a:off x="2643174" y="3429000"/>
            <a:ext cx="3429024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500042"/>
            <a:ext cx="4572032" cy="5929354"/>
          </a:xfrm>
        </p:spPr>
        <p:txBody>
          <a:bodyPr anchor="t">
            <a:normAutofit/>
          </a:bodyPr>
          <a:lstStyle/>
          <a:p>
            <a:pPr algn="l"/>
            <a:r>
              <a:rPr lang="tt-RU" sz="2800" dirty="0" smtClean="0"/>
              <a:t/>
            </a:r>
            <a:br>
              <a:rPr lang="tt-RU" sz="2800" dirty="0" smtClean="0"/>
            </a:br>
            <a:r>
              <a:rPr lang="tt-RU" sz="3200" dirty="0" smtClean="0">
                <a:latin typeface="Monotype Corsiva" pitchFamily="66" charset="0"/>
              </a:rPr>
              <a:t>Режиссёрская </a:t>
            </a:r>
            <a:r>
              <a:rPr lang="tt-RU" sz="3200" dirty="0">
                <a:latin typeface="Monotype Corsiva" pitchFamily="66" charset="0"/>
              </a:rPr>
              <a:t>игра дошкольника </a:t>
            </a:r>
            <a:r>
              <a:rPr lang="tt-RU" sz="2800" dirty="0"/>
              <a:t>– это индивидуальная игра, в процессе которой ребёнок создаёт игровые ситуации с игрушками, предметами </a:t>
            </a:r>
            <a:r>
              <a:rPr lang="tt-RU" sz="2800" dirty="0" smtClean="0"/>
              <a:t>–заместителями</a:t>
            </a:r>
            <a:r>
              <a:rPr lang="tt-RU" sz="2800" dirty="0"/>
              <a:t>. </a:t>
            </a:r>
            <a:r>
              <a:rPr lang="tt-RU" sz="2800" dirty="0" smtClean="0"/>
              <a:t/>
            </a:r>
            <a:br>
              <a:rPr lang="tt-RU" sz="2800" dirty="0" smtClean="0"/>
            </a:br>
            <a:r>
              <a:rPr lang="tt-RU" sz="2800" dirty="0"/>
              <a:t> </a:t>
            </a:r>
            <a:r>
              <a:rPr lang="tt-RU" sz="2800" dirty="0" smtClean="0"/>
              <a:t/>
            </a:r>
            <a:br>
              <a:rPr lang="tt-RU" sz="2800" dirty="0" smtClean="0"/>
            </a:br>
            <a:r>
              <a:rPr lang="tt-RU" sz="2800" dirty="0" smtClean="0"/>
              <a:t/>
            </a:r>
            <a:br>
              <a:rPr lang="tt-RU" sz="2800" dirty="0" smtClean="0"/>
            </a:br>
            <a:r>
              <a:rPr lang="tt-RU" sz="2800" dirty="0" smtClean="0"/>
              <a:t>В </a:t>
            </a:r>
            <a:r>
              <a:rPr lang="tt-RU" sz="2800" dirty="0"/>
              <a:t>режиссёрской игре речь – главный компонент. </a:t>
            </a:r>
            <a:endParaRPr lang="ru-RU" sz="2800" dirty="0">
              <a:latin typeface="+mn-lt"/>
              <a:cs typeface="Times New Roman" pitchFamily="18" charset="0"/>
            </a:endParaRPr>
          </a:p>
        </p:txBody>
      </p:sp>
      <p:pic>
        <p:nvPicPr>
          <p:cNvPr id="2051" name="Picture 3" descr="C:\Users\Иринка\Desktop\режиссерские и театр.  игры\фото реж игр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392909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7"/>
            <a:ext cx="8215370" cy="857255"/>
          </a:xfrm>
        </p:spPr>
        <p:txBody>
          <a:bodyPr>
            <a:normAutofit/>
          </a:bodyPr>
          <a:lstStyle/>
          <a:p>
            <a:pPr algn="ctr"/>
            <a:r>
              <a:rPr lang="ru-RU" sz="2800" i="1" smtClean="0">
                <a:latin typeface="Monotype Corsiva" pitchFamily="66" charset="0"/>
                <a:cs typeface="Mongolian Baiti" pitchFamily="66" charset="0"/>
              </a:rPr>
              <a:t>Условия </a:t>
            </a:r>
            <a:r>
              <a:rPr lang="ru-RU" sz="2800" i="1" smtClean="0">
                <a:latin typeface="Monotype Corsiva" pitchFamily="66" charset="0"/>
                <a:cs typeface="Mongolian Baiti" pitchFamily="66" charset="0"/>
              </a:rPr>
              <a:t>Организации </a:t>
            </a:r>
            <a:r>
              <a:rPr lang="ru-RU" sz="2800" i="1" dirty="0" smtClean="0">
                <a:latin typeface="Monotype Corsiva" pitchFamily="66" charset="0"/>
                <a:cs typeface="Mongolian Baiti" pitchFamily="66" charset="0"/>
              </a:rPr>
              <a:t>режиссерской игры</a:t>
            </a:r>
            <a:endParaRPr lang="ru-RU" sz="2800" i="1" dirty="0">
              <a:latin typeface="Monotype Corsiva" pitchFamily="66" charset="0"/>
              <a:cs typeface="Mongolian Baiti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597" y="1214422"/>
            <a:ext cx="4071965" cy="4929221"/>
          </a:xfrm>
        </p:spPr>
        <p:txBody>
          <a:bodyPr anchor="t">
            <a:noAutofit/>
          </a:bodyPr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</a:rPr>
              <a:t>Первое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>
                <a:solidFill>
                  <a:schemeClr val="tx1"/>
                </a:solidFill>
              </a:rPr>
              <a:t>- наличие у ребенка индивидуального пространства для </a:t>
            </a:r>
            <a:r>
              <a:rPr lang="ru-RU" sz="2400" i="1" dirty="0" smtClean="0">
                <a:solidFill>
                  <a:schemeClr val="tx1"/>
                </a:solidFill>
              </a:rPr>
              <a:t>игры.</a:t>
            </a:r>
          </a:p>
          <a:p>
            <a:pPr algn="just"/>
            <a:endParaRPr lang="ru-RU" sz="2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i="1" dirty="0" smtClean="0">
                <a:solidFill>
                  <a:schemeClr val="tx1"/>
                </a:solidFill>
              </a:rPr>
              <a:t>Второе</a:t>
            </a:r>
            <a:r>
              <a:rPr lang="ru-RU" sz="2400" i="1" dirty="0" smtClean="0">
                <a:solidFill>
                  <a:schemeClr val="tx1"/>
                </a:solidFill>
              </a:rPr>
              <a:t> - </a:t>
            </a:r>
            <a:r>
              <a:rPr lang="ru-RU" sz="2400" i="1" dirty="0">
                <a:solidFill>
                  <a:schemeClr val="tx1"/>
                </a:solidFill>
              </a:rPr>
              <a:t>наличие у ребенка мелкого игрового и неигрового материала. </a:t>
            </a:r>
            <a:endParaRPr lang="ru-RU" sz="2400" i="1" dirty="0" smtClean="0">
              <a:solidFill>
                <a:schemeClr val="tx1"/>
              </a:solidFill>
            </a:endParaRPr>
          </a:p>
          <a:p>
            <a:pPr algn="just"/>
            <a:endParaRPr lang="ru-RU" sz="2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i="1" dirty="0" smtClean="0">
                <a:solidFill>
                  <a:schemeClr val="tx1"/>
                </a:solidFill>
              </a:rPr>
              <a:t>Третье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>
                <a:solidFill>
                  <a:schemeClr val="tx1"/>
                </a:solidFill>
              </a:rPr>
              <a:t>условие самое важное - умелое руководство </a:t>
            </a:r>
            <a:r>
              <a:rPr lang="ru-RU" sz="2400" i="1" dirty="0" smtClean="0">
                <a:solidFill>
                  <a:schemeClr val="tx1"/>
                </a:solidFill>
              </a:rPr>
              <a:t>игрой.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G:\фото реж игр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285860"/>
            <a:ext cx="3857652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28605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tt-RU" i="1" dirty="0">
                <a:latin typeface="Monotype Corsiva" pitchFamily="66" charset="0"/>
              </a:rPr>
              <a:t>Значение режиссёрской </a:t>
            </a:r>
            <a:r>
              <a:rPr lang="tt-RU" i="1" dirty="0" smtClean="0">
                <a:latin typeface="Monotype Corsiva" pitchFamily="66" charset="0"/>
              </a:rPr>
              <a:t>игры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71546"/>
            <a:ext cx="7772400" cy="4929223"/>
          </a:xfrm>
        </p:spPr>
        <p:txBody>
          <a:bodyPr anchor="t"/>
          <a:lstStyle/>
          <a:p>
            <a:pPr lvl="0" algn="just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самореализуются;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активизируются речь, воображение, мышление;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проявляется самостоятельность, конструктивные способности (планирование деятельности), артистические способности.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G:\фото реж игр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643314"/>
            <a:ext cx="621510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28605"/>
            <a:ext cx="7772400" cy="714379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Monotype Corsiva" pitchFamily="66" charset="0"/>
              </a:rPr>
              <a:t>Проявление режиссерской игры</a:t>
            </a:r>
            <a:endParaRPr lang="ru-RU" sz="3200" i="1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00108"/>
            <a:ext cx="7772400" cy="5000659"/>
          </a:xfrm>
        </p:spPr>
        <p:txBody>
          <a:bodyPr anchor="t"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tt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начале 4 года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жизни  проявляется режиссерская игра.Она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предпосылкой сюжетно –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ролевой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игры. В основе игры личный опыт. Сюжет очень беден. </a:t>
            </a:r>
            <a:endParaRPr lang="tt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tt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году жизни в основе игры появляются сюжеты сказок, мультиков, увеличивается количество персонажей. В речи появляются ролевые и оценочные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высказывания.</a:t>
            </a:r>
          </a:p>
          <a:p>
            <a:pPr algn="just">
              <a:buFont typeface="Arial" pitchFamily="34" charset="0"/>
              <a:buChar char="•"/>
            </a:pPr>
            <a:endParaRPr lang="tt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старшем возрасте происходит </a:t>
            </a:r>
            <a:endParaRPr lang="tt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заметный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 игровых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умений.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1670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r="26562" b="10416"/>
          <a:stretch>
            <a:fillRect/>
          </a:stretch>
        </p:blipFill>
        <p:spPr>
          <a:xfrm>
            <a:off x="5929322" y="4357694"/>
            <a:ext cx="2500330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Младший дошкольный возраст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28801"/>
            <a:ext cx="4040188" cy="4248472"/>
          </a:xfrm>
        </p:spPr>
        <p:txBody>
          <a:bodyPr/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Педагог создает условия для индивидуальных режиссерских игр с помощью насыщения предметно-игровой среды мелкими образными игрушками (куколки, матрешки, звери, технические игрушки, конструкторы, мебель и др.).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4032449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Участие педагога в индивидуальных режиссерских играх проявляется в разыгрывании им бытовых и сказочных ситуаций (из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произведений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В.Берестова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Е.Благининой и др.), показе пользования ролевой речью, звукоподражанием, втягивании ребенка в игру, подсказывании реплик, объяснении действий.</a:t>
            </a:r>
          </a:p>
          <a:p>
            <a:pPr algn="just"/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4a2f4f6ed83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7" y="4653136"/>
            <a:ext cx="2272231" cy="1859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средней  дошкольной   группе: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64347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Педагог создает условия для коллективных режиссерских игр. В предметно-игровой среде кроме образных игрушек должен</a:t>
            </a:r>
          </a:p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быть разнообразный бросовый материал (дощечки, катушки, небьющиеся пузырьки и др.), способствующий развитию воображения, способности</a:t>
            </a:r>
          </a:p>
          <a:p>
            <a:pPr algn="just"/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действовать с предметами-заместителями. </a:t>
            </a:r>
            <a:endParaRPr kumimoji="0" lang="ru-RU" sz="2600" i="1" u="none" strike="noStrike" cap="none" normalizeH="0" baseline="0" dirty="0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9"/>
            <a:ext cx="4038600" cy="4071966"/>
          </a:xfrm>
        </p:spPr>
        <p:txBody>
          <a:bodyPr>
            <a:normAutofit fontScale="85000" lnSpcReduction="10000"/>
          </a:bodyPr>
          <a:lstStyle/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едагог занимает позицию     помощника: просит ребенка пояснить смысл</a:t>
            </a:r>
            <a:endParaRPr kumimoji="0" lang="ru-RU" sz="24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действий, побуждает к ролевой речи («Что сказал?», «Куда пошел?), иногда выступая носителем игровых умений, показывая при помощи игрушек и предметов-заместителей фантастические истории, что помогает ребенку включиться в подобную деятельность.</a:t>
            </a:r>
            <a:endParaRPr kumimoji="0" lang="ru-RU" sz="24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/>
              <a:t> </a:t>
            </a:r>
            <a:endParaRPr lang="ru-RU" i="1" dirty="0"/>
          </a:p>
        </p:txBody>
      </p:sp>
      <p:pic>
        <p:nvPicPr>
          <p:cNvPr id="5" name="Рисунок 4" descr="8ddc8dd43785d9b3b8aeab4ba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857760"/>
            <a:ext cx="1767288" cy="1833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Старший  дошкольный возраст: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57200" y="1268761"/>
            <a:ext cx="4040188" cy="4536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Предметно-игровая среда для режиссерских игр конструируется на основе полифункционального игрового материала (карта-макет игрового пространства) игровой материал помогает ребенку домыслить, вообразить, опираясь на предложенную взрослым предметную ситуацию, выступает в роли «пускового механизма», способствующего разворачиванию воображения и детского творчества</a:t>
            </a:r>
          </a:p>
          <a:p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4645025" y="1196753"/>
            <a:ext cx="4041775" cy="4176464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выступает как создатель проблемно-игровых ситуаций, направляющих замыслы режиссерской игры.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Он лишь направляет замыслы детей вопросами: «Что было дальше? Кого они встретили? Что с ними случилось?». Его позицию можно определить как помощник в реализации детьми игровых замыслов.</a:t>
            </a: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teremok-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5301208"/>
            <a:ext cx="3714744" cy="134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285729"/>
            <a:ext cx="7921653" cy="1714512"/>
          </a:xfrm>
        </p:spPr>
        <p:txBody>
          <a:bodyPr>
            <a:normAutofit/>
          </a:bodyPr>
          <a:lstStyle/>
          <a:p>
            <a:r>
              <a:rPr lang="tt-RU" sz="2200" i="1" dirty="0">
                <a:latin typeface="Monotype Corsiva" pitchFamily="66" charset="0"/>
              </a:rPr>
              <a:t>Режиссерские игры в детском саду необходимо организовывать в следующих целях: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71546"/>
            <a:ext cx="7772400" cy="5214973"/>
          </a:xfrm>
        </p:spPr>
        <p:txBody>
          <a:bodyPr anchor="t"/>
          <a:lstStyle/>
          <a:p>
            <a:pPr lvl="0">
              <a:buFont typeface="Arial" pitchFamily="34" charset="0"/>
              <a:buChar char="•"/>
            </a:pPr>
            <a:r>
              <a:rPr lang="tt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свободно общаться, легко вступать в диалог;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Показать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такое речевой этикет;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Научить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говорить выразительно, осмысленно, выслушивать собеседников;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tt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Показать </a:t>
            </a:r>
            <a:r>
              <a:rPr lang="tt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детям, что такое «принимать решения», создавая искусственные ситуации, в которых необходимо сделать выбор.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G:\фото\ФОТО АТТЕСТАЦИЯ ОСЕНЬ\IMG_1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86256"/>
            <a:ext cx="6072230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592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Педагогические условия проведения режиссерских игр в ДОУ</vt:lpstr>
      <vt:lpstr> Режиссёрская игра дошкольника – это индивидуальная игра, в процессе которой ребёнок создаёт игровые ситуации с игрушками, предметами –заместителями.     В режиссёрской игре речь – главный компонент. </vt:lpstr>
      <vt:lpstr>Условия Организации режиссерской игры</vt:lpstr>
      <vt:lpstr>Значение режиссёрской игры </vt:lpstr>
      <vt:lpstr>Проявление режиссерской игры</vt:lpstr>
      <vt:lpstr>Младший дошкольный возраст</vt:lpstr>
      <vt:lpstr>в средней  дошкольной   группе: </vt:lpstr>
      <vt:lpstr>Старший  дошкольный возраст: </vt:lpstr>
      <vt:lpstr>Режиссерские игры в детском саду необходимо организовывать в следующих целях: </vt:lpstr>
      <vt:lpstr>Сущность режиссерской игры:</vt:lpstr>
      <vt:lpstr>В режиссерской игре речь — главный компонент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условия проведения режиссерских игр в ДОУ</dc:title>
  <dc:creator>Иринка</dc:creator>
  <cp:lastModifiedBy>1</cp:lastModifiedBy>
  <cp:revision>22</cp:revision>
  <dcterms:created xsi:type="dcterms:W3CDTF">2013-10-27T12:04:27Z</dcterms:created>
  <dcterms:modified xsi:type="dcterms:W3CDTF">2013-11-10T15:54:47Z</dcterms:modified>
</cp:coreProperties>
</file>