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2E7FB-4074-47C0-A5C3-48C6C5DB30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3F69C-CACB-40C3-B642-0269674102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AA0C9-A926-46C6-9F63-6FE5BF0CB4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E2FB7-46B2-43D0-AB8D-89F5C6C613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F6B56-E518-4B31-8F84-A6B8391BFC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ACEB2-29CC-4A1B-9F4A-30242C30E2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891E5-92AE-4FFF-AD13-2210A075F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E4592-EA10-4B8C-BCAD-5097817EEF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D16F9-E2DA-48B2-AA05-705A11C7DB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482A-E033-48A7-8A56-8BEE70ECFD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C89B7-3AA4-4C13-A7EF-A2FDF0AD21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C7FF51-CC76-4FD0-BAFF-D344E8BA665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1223962"/>
          </a:xfrm>
          <a:solidFill>
            <a:srgbClr val="FFFDA1"/>
          </a:solidFill>
        </p:spPr>
        <p:txBody>
          <a:bodyPr/>
          <a:lstStyle/>
          <a:p>
            <a:r>
              <a:rPr lang="en-US" sz="4800"/>
              <a:t>Der Herbst ist wieder da!</a:t>
            </a:r>
            <a:endParaRPr lang="ru-RU" sz="4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060575"/>
            <a:ext cx="8640763" cy="4608513"/>
          </a:xfrm>
          <a:solidFill>
            <a:schemeClr val="folHlink"/>
          </a:solidFill>
        </p:spPr>
        <p:txBody>
          <a:bodyPr/>
          <a:lstStyle/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Wie ist das Wetter im Herbst?</a:t>
            </a:r>
          </a:p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Ist es warm im Herbst?</a:t>
            </a:r>
          </a:p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 Wie ist der Himmel?</a:t>
            </a:r>
          </a:p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 Regnet es?</a:t>
            </a:r>
          </a:p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 Wie sind die Bl</a:t>
            </a:r>
            <a:r>
              <a:rPr lang="en-US" sz="3600" b="1">
                <a:cs typeface="Arial" charset="0"/>
              </a:rPr>
              <a:t>ä</a:t>
            </a:r>
            <a:r>
              <a:rPr lang="en-US" sz="3600" b="1"/>
              <a:t>tter?</a:t>
            </a:r>
          </a:p>
          <a:p>
            <a:pPr algn="l"/>
            <a:r>
              <a:rPr lang="en-US" sz="3600" b="1">
                <a:cs typeface="Arial" charset="0"/>
              </a:rPr>
              <a:t>*</a:t>
            </a:r>
            <a:r>
              <a:rPr lang="en-US" sz="3600" b="1"/>
              <a:t> Gef</a:t>
            </a:r>
            <a:r>
              <a:rPr lang="en-US" sz="3600" b="1">
                <a:cs typeface="Arial" charset="0"/>
              </a:rPr>
              <a:t>ä</a:t>
            </a:r>
            <a:r>
              <a:rPr lang="en-US" sz="3600" b="1"/>
              <a:t>llt dir der Herbst?</a:t>
            </a:r>
            <a:endParaRPr lang="ru-RU" sz="36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Bildet die S</a:t>
            </a:r>
            <a:r>
              <a:rPr lang="en-US">
                <a:cs typeface="Arial" charset="0"/>
              </a:rPr>
              <a:t>ä</a:t>
            </a:r>
            <a:r>
              <a:rPr lang="en-US"/>
              <a:t>tze:</a:t>
            </a: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z="2400"/>
              <a:t>1.Es ist…</a:t>
            </a:r>
          </a:p>
          <a:p>
            <a:r>
              <a:rPr lang="en-US" sz="2400"/>
              <a:t>2. Das Wetter ist noch…</a:t>
            </a:r>
          </a:p>
          <a:p>
            <a:r>
              <a:rPr lang="en-US" sz="2400"/>
              <a:t>3. Die Sonne…</a:t>
            </a:r>
          </a:p>
          <a:p>
            <a:r>
              <a:rPr lang="en-US" sz="2400"/>
              <a:t>4. Der Himmel ist…</a:t>
            </a:r>
          </a:p>
          <a:p>
            <a:r>
              <a:rPr lang="en-US" sz="2400"/>
              <a:t>5. Aber manchmal ist…</a:t>
            </a:r>
          </a:p>
          <a:p>
            <a:r>
              <a:rPr lang="en-US" sz="2400"/>
              <a:t>6. Der Wind weht, und die bunten Bl</a:t>
            </a:r>
            <a:r>
              <a:rPr lang="en-US" sz="2400">
                <a:cs typeface="Arial" charset="0"/>
              </a:rPr>
              <a:t>ä</a:t>
            </a:r>
            <a:r>
              <a:rPr lang="en-US" sz="2400"/>
              <a:t>tter fallen  …</a:t>
            </a:r>
          </a:p>
          <a:p>
            <a:r>
              <a:rPr lang="en-US" sz="2400"/>
              <a:t>7. Die Kinder</a:t>
            </a:r>
            <a:r>
              <a:rPr lang="ru-RU" sz="2400"/>
              <a:t> </a:t>
            </a:r>
            <a:r>
              <a:rPr lang="en-US" sz="2400"/>
              <a:t>arbeiten im…</a:t>
            </a:r>
          </a:p>
          <a:p>
            <a:r>
              <a:rPr lang="en-US" sz="2400"/>
              <a:t>Sie sammeln…</a:t>
            </a:r>
            <a:endParaRPr lang="ru-RU" sz="240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solidFill>
            <a:schemeClr val="folHlink"/>
          </a:solidFill>
        </p:spPr>
        <p:txBody>
          <a:bodyPr/>
          <a:lstStyle/>
          <a:p>
            <a:r>
              <a:rPr lang="en-US" sz="2400"/>
              <a:t>die Kinder </a:t>
            </a:r>
          </a:p>
          <a:p>
            <a:r>
              <a:rPr lang="en-US" sz="2400"/>
              <a:t>im Garten </a:t>
            </a:r>
          </a:p>
          <a:p>
            <a:r>
              <a:rPr lang="en-US" sz="2400"/>
              <a:t>scheint hell.</a:t>
            </a:r>
          </a:p>
          <a:p>
            <a:r>
              <a:rPr lang="en-US" sz="2400"/>
              <a:t>blau.</a:t>
            </a:r>
          </a:p>
          <a:p>
            <a:r>
              <a:rPr lang="en-US" sz="2400"/>
              <a:t>Herbst.</a:t>
            </a:r>
          </a:p>
          <a:p>
            <a:r>
              <a:rPr lang="en-US" sz="2400"/>
              <a:t>auf die Erde.</a:t>
            </a:r>
          </a:p>
          <a:p>
            <a:r>
              <a:rPr lang="en-US" sz="2400"/>
              <a:t>Birnen und Ăpfel.</a:t>
            </a:r>
          </a:p>
          <a:p>
            <a:r>
              <a:rPr lang="en-US" sz="2400"/>
              <a:t>kalt.</a:t>
            </a:r>
          </a:p>
          <a:p>
            <a:r>
              <a:rPr lang="en-US" sz="2400"/>
              <a:t>grau</a:t>
            </a:r>
            <a:endParaRPr lang="ru-RU" sz="2400"/>
          </a:p>
          <a:p>
            <a:endParaRPr lang="ru-RU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2016125"/>
          </a:xfrm>
        </p:spPr>
        <p:txBody>
          <a:bodyPr/>
          <a:lstStyle/>
          <a:p>
            <a:r>
              <a:rPr lang="en-US" sz="4000"/>
              <a:t>Bunt sind schon die W</a:t>
            </a:r>
            <a:r>
              <a:rPr lang="en-US" sz="4000">
                <a:cs typeface="Arial" charset="0"/>
              </a:rPr>
              <a:t>ä</a:t>
            </a:r>
            <a:r>
              <a:rPr lang="en-US" sz="4000"/>
              <a:t>lder,</a:t>
            </a:r>
            <a:br>
              <a:rPr lang="en-US" sz="4000"/>
            </a:br>
            <a:r>
              <a:rPr lang="en-US" sz="4000"/>
              <a:t>gelb die Stoppelfelder,</a:t>
            </a:r>
            <a:br>
              <a:rPr lang="en-US" sz="4000"/>
            </a:br>
            <a:r>
              <a:rPr lang="en-US" sz="4000"/>
              <a:t>Und der Herbst beginnt.</a:t>
            </a:r>
            <a:endParaRPr lang="ru-RU" sz="4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J01571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492375"/>
            <a:ext cx="8353425" cy="403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DA1"/>
          </a:solidFill>
        </p:spPr>
        <p:txBody>
          <a:bodyPr/>
          <a:lstStyle/>
          <a:p>
            <a:r>
              <a:rPr lang="en-US"/>
              <a:t>Lies das Gedicht:</a:t>
            </a: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gradFill rotWithShape="1">
            <a:gsLst>
              <a:gs pos="0">
                <a:srgbClr val="FFFDA1"/>
              </a:gs>
              <a:gs pos="100000">
                <a:schemeClr val="folHlink"/>
              </a:gs>
            </a:gsLst>
            <a:lin ang="2700000" scaled="1"/>
          </a:gradFill>
        </p:spPr>
        <p:txBody>
          <a:bodyPr/>
          <a:lstStyle/>
          <a:p>
            <a:r>
              <a:rPr lang="en-US"/>
              <a:t> </a:t>
            </a:r>
            <a:r>
              <a:rPr lang="en-US" b="1"/>
              <a:t>Blätterfall   Blätterfall</a:t>
            </a:r>
          </a:p>
          <a:p>
            <a:r>
              <a:rPr lang="en-US" b="1"/>
              <a:t>Gelbe Blätter </a:t>
            </a:r>
            <a:r>
              <a:rPr lang="en-US" b="1">
                <a:cs typeface="Arial" charset="0"/>
              </a:rPr>
              <a:t>ü</a:t>
            </a:r>
            <a:r>
              <a:rPr lang="en-US" b="1"/>
              <a:t>berall</a:t>
            </a:r>
          </a:p>
          <a:p>
            <a:r>
              <a:rPr lang="en-US" b="1"/>
              <a:t>Rascheln, rascheln es wird kalt</a:t>
            </a:r>
          </a:p>
          <a:p>
            <a:r>
              <a:rPr lang="en-US" b="1"/>
              <a:t>Und der Schnee bedeckt sie bald</a:t>
            </a:r>
          </a:p>
          <a:p>
            <a:r>
              <a:rPr lang="en-US" b="1"/>
              <a:t>Blätterfall    Blätterfall</a:t>
            </a:r>
          </a:p>
          <a:p>
            <a:r>
              <a:rPr lang="en-US" b="1"/>
              <a:t>Gelbe Blätter </a:t>
            </a:r>
            <a:r>
              <a:rPr lang="en-US" b="1">
                <a:cs typeface="Arial" charset="0"/>
              </a:rPr>
              <a:t>ü</a:t>
            </a:r>
            <a:r>
              <a:rPr lang="en-US" b="1"/>
              <a:t>berall</a:t>
            </a:r>
            <a:endParaRPr lang="ru-RU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</p:spPr>
        <p:txBody>
          <a:bodyPr/>
          <a:lstStyle/>
          <a:p>
            <a:r>
              <a:rPr lang="en-US"/>
              <a:t>Obst oder Gem</a:t>
            </a:r>
            <a:r>
              <a:rPr lang="en-US">
                <a:cs typeface="Arial" charset="0"/>
              </a:rPr>
              <a:t>ü</a:t>
            </a:r>
            <a:r>
              <a:rPr lang="en-US"/>
              <a:t>se?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Picture 5" descr="FD0036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2159000" cy="2447925"/>
          </a:xfrm>
          <a:prstGeom prst="rect">
            <a:avLst/>
          </a:prstGeom>
          <a:noFill/>
        </p:spPr>
      </p:pic>
      <p:pic>
        <p:nvPicPr>
          <p:cNvPr id="3078" name="Picture 6" descr="FD0043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636838"/>
            <a:ext cx="2305050" cy="1800225"/>
          </a:xfrm>
          <a:prstGeom prst="rect">
            <a:avLst/>
          </a:prstGeom>
          <a:noFill/>
        </p:spPr>
      </p:pic>
      <p:pic>
        <p:nvPicPr>
          <p:cNvPr id="3079" name="Picture 7" descr="FD0077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989138"/>
            <a:ext cx="2136775" cy="2676525"/>
          </a:xfrm>
          <a:prstGeom prst="rect">
            <a:avLst/>
          </a:prstGeom>
          <a:noFill/>
        </p:spPr>
      </p:pic>
      <p:pic>
        <p:nvPicPr>
          <p:cNvPr id="3080" name="Picture 8" descr="FD01660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4076700"/>
            <a:ext cx="2087563" cy="1873250"/>
          </a:xfrm>
          <a:prstGeom prst="rect">
            <a:avLst/>
          </a:prstGeom>
          <a:noFill/>
        </p:spPr>
      </p:pic>
      <p:pic>
        <p:nvPicPr>
          <p:cNvPr id="3081" name="Picture 9" descr="FD00090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7538" y="4724400"/>
            <a:ext cx="2016125" cy="144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Bilde S</a:t>
            </a:r>
            <a:r>
              <a:rPr lang="en-US">
                <a:cs typeface="Arial" charset="0"/>
              </a:rPr>
              <a:t>ä</a:t>
            </a:r>
            <a:r>
              <a:rPr lang="en-US"/>
              <a:t>tze.</a:t>
            </a:r>
          </a:p>
          <a:p>
            <a:r>
              <a:rPr lang="en-US"/>
              <a:t>A) mehr, nicht, es,warm, ist</a:t>
            </a:r>
          </a:p>
          <a:p>
            <a:r>
              <a:rPr lang="en-US"/>
              <a:t>B) sind, rot, gelb, braun, die Bl</a:t>
            </a:r>
            <a:r>
              <a:rPr lang="en-US">
                <a:cs typeface="Arial" charset="0"/>
              </a:rPr>
              <a:t>ä</a:t>
            </a:r>
            <a:r>
              <a:rPr lang="en-US"/>
              <a:t>tter</a:t>
            </a:r>
          </a:p>
          <a:p>
            <a:r>
              <a:rPr lang="en-US"/>
              <a:t>C) fallen, auf die Erde, die Bl</a:t>
            </a:r>
            <a:r>
              <a:rPr lang="en-US">
                <a:cs typeface="Arial" charset="0"/>
              </a:rPr>
              <a:t>ä</a:t>
            </a:r>
            <a:r>
              <a:rPr lang="en-US"/>
              <a:t>tter</a:t>
            </a:r>
          </a:p>
          <a:p>
            <a:r>
              <a:rPr lang="en-US"/>
              <a:t>D) regnet, es, oft</a:t>
            </a:r>
          </a:p>
          <a:p>
            <a:r>
              <a:rPr lang="en-US"/>
              <a:t>E) ist, grau, der Himmel</a:t>
            </a:r>
            <a:endParaRPr lang="ru-RU"/>
          </a:p>
        </p:txBody>
      </p:sp>
      <p:pic>
        <p:nvPicPr>
          <p:cNvPr id="4100" name="Picture 4" descr="NA0039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8207375" cy="1944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</p:spPr>
        <p:txBody>
          <a:bodyPr/>
          <a:lstStyle/>
          <a:p>
            <a:r>
              <a:rPr lang="en-US" b="1"/>
              <a:t>Im Herbst</a:t>
            </a:r>
            <a:endParaRPr lang="ru-RU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Die Bl</a:t>
            </a:r>
            <a:r>
              <a:rPr lang="en-US">
                <a:cs typeface="Arial" charset="0"/>
              </a:rPr>
              <a:t>ä</a:t>
            </a:r>
            <a:r>
              <a:rPr lang="en-US"/>
              <a:t>tter fallen …   Es ist …</a:t>
            </a:r>
          </a:p>
          <a:p>
            <a:r>
              <a:rPr lang="en-US"/>
              <a:t>Der Wind …               Die V</a:t>
            </a:r>
            <a:r>
              <a:rPr lang="en-US">
                <a:cs typeface="Arial" charset="0"/>
              </a:rPr>
              <a:t>ö</a:t>
            </a:r>
            <a:r>
              <a:rPr lang="en-US"/>
              <a:t>gel…</a:t>
            </a:r>
            <a:endParaRPr lang="ru-RU"/>
          </a:p>
        </p:txBody>
      </p:sp>
      <p:pic>
        <p:nvPicPr>
          <p:cNvPr id="5124" name="Picture 4" descr="BD0903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852738"/>
            <a:ext cx="5329237" cy="3744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DA1"/>
          </a:solidFill>
        </p:spPr>
        <p:txBody>
          <a:bodyPr/>
          <a:lstStyle/>
          <a:p>
            <a:pPr algn="l"/>
            <a:r>
              <a:rPr lang="en-US" sz="4000"/>
              <a:t>Nun sind die B</a:t>
            </a:r>
            <a:r>
              <a:rPr lang="en-US" sz="4000">
                <a:cs typeface="Arial" charset="0"/>
              </a:rPr>
              <a:t>ä</a:t>
            </a:r>
            <a:r>
              <a:rPr lang="en-US" sz="4000"/>
              <a:t>ume ohne Bl</a:t>
            </a:r>
            <a:r>
              <a:rPr lang="en-US" sz="4000">
                <a:cs typeface="Arial" charset="0"/>
              </a:rPr>
              <a:t>ä</a:t>
            </a:r>
            <a:r>
              <a:rPr lang="en-US" sz="4000"/>
              <a:t>tter</a:t>
            </a:r>
            <a:br>
              <a:rPr lang="en-US" sz="4000"/>
            </a:br>
            <a:r>
              <a:rPr lang="en-US" sz="4000"/>
              <a:t>und bald ist kaltes Winterwetter</a:t>
            </a:r>
            <a:endParaRPr lang="ru-RU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NA0170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3598862" cy="4392613"/>
          </a:xfrm>
          <a:prstGeom prst="rect">
            <a:avLst/>
          </a:prstGeom>
          <a:noFill/>
        </p:spPr>
      </p:pic>
      <p:pic>
        <p:nvPicPr>
          <p:cNvPr id="6150" name="Picture 6" descr="PH01239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557338"/>
            <a:ext cx="3671888" cy="446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/>
              <a:t>Es regnet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 regnet, es regnet,</a:t>
            </a:r>
          </a:p>
          <a:p>
            <a:r>
              <a:rPr lang="en-US"/>
              <a:t>Und alles wird na</a:t>
            </a:r>
            <a:r>
              <a:rPr lang="el-GR">
                <a:cs typeface="Arial" charset="0"/>
              </a:rPr>
              <a:t>β</a:t>
            </a:r>
          </a:p>
          <a:p>
            <a:r>
              <a:rPr lang="en-US"/>
              <a:t>Die B</a:t>
            </a:r>
            <a:r>
              <a:rPr lang="en-US">
                <a:cs typeface="Arial" charset="0"/>
              </a:rPr>
              <a:t>ä</a:t>
            </a:r>
            <a:r>
              <a:rPr lang="en-US"/>
              <a:t>ume,die Blumen</a:t>
            </a:r>
          </a:p>
          <a:p>
            <a:r>
              <a:rPr lang="en-US"/>
              <a:t>Die Tiere, das Gras.</a:t>
            </a:r>
            <a:endParaRPr lang="ru-RU"/>
          </a:p>
        </p:txBody>
      </p:sp>
      <p:pic>
        <p:nvPicPr>
          <p:cNvPr id="7172" name="Picture 4" descr="NA0168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00213"/>
            <a:ext cx="4500562" cy="439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/>
              <a:t>Wie ist das Wetter? </a:t>
            </a:r>
            <a:endParaRPr lang="ru-RU"/>
          </a:p>
        </p:txBody>
      </p:sp>
      <p:pic>
        <p:nvPicPr>
          <p:cNvPr id="8196" name="Picture 4" descr="NA01680_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41575" y="2128838"/>
            <a:ext cx="4259263" cy="3468687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252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Arial</vt:lpstr>
      <vt:lpstr>Оформление по умолчанию</vt:lpstr>
      <vt:lpstr>Der Herbst ist wieder da!</vt:lpstr>
      <vt:lpstr>Bunt sind schon die Wälder, gelb die Stoppelfelder, Und der Herbst beginnt.</vt:lpstr>
      <vt:lpstr>Lies das Gedicht:</vt:lpstr>
      <vt:lpstr>Obst oder Gemüse?</vt:lpstr>
      <vt:lpstr>Слайд 5</vt:lpstr>
      <vt:lpstr>Im Herbst</vt:lpstr>
      <vt:lpstr>Nun sind die Bäume ohne Blätter und bald ist kaltes Winterwetter</vt:lpstr>
      <vt:lpstr>Es regnet</vt:lpstr>
      <vt:lpstr>Wie ist das Wetter? </vt:lpstr>
      <vt:lpstr>Bildet die Sätze: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География</cp:lastModifiedBy>
  <cp:revision>4</cp:revision>
  <dcterms:created xsi:type="dcterms:W3CDTF">2008-10-16T20:12:57Z</dcterms:created>
  <dcterms:modified xsi:type="dcterms:W3CDTF">2010-10-27T03:11:46Z</dcterms:modified>
</cp:coreProperties>
</file>