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270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4DAD7A-4D31-493A-AD55-B419BED54036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65041-69BD-446F-B141-56EB9CB85A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2556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65C64-ACA1-4178-B8E6-768BAA300244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D2F4-CD9C-4BF6-83CC-847836D0F9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753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65C64-ACA1-4178-B8E6-768BAA300244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D2F4-CD9C-4BF6-83CC-847836D0F9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119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65C64-ACA1-4178-B8E6-768BAA300244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D2F4-CD9C-4BF6-83CC-847836D0F9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53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65C64-ACA1-4178-B8E6-768BAA300244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D2F4-CD9C-4BF6-83CC-847836D0F9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959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65C64-ACA1-4178-B8E6-768BAA300244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D2F4-CD9C-4BF6-83CC-847836D0F9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022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65C64-ACA1-4178-B8E6-768BAA300244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D2F4-CD9C-4BF6-83CC-847836D0F9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47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65C64-ACA1-4178-B8E6-768BAA300244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D2F4-CD9C-4BF6-83CC-847836D0F9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28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65C64-ACA1-4178-B8E6-768BAA300244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D2F4-CD9C-4BF6-83CC-847836D0F9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236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65C64-ACA1-4178-B8E6-768BAA300244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D2F4-CD9C-4BF6-83CC-847836D0F9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423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65C64-ACA1-4178-B8E6-768BAA300244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D2F4-CD9C-4BF6-83CC-847836D0F9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681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65C64-ACA1-4178-B8E6-768BAA300244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D2F4-CD9C-4BF6-83CC-847836D0F9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953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65C64-ACA1-4178-B8E6-768BAA300244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4D2F4-CD9C-4BF6-83CC-847836D0F9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191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8062664" cy="295232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Методика преподавания лепки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278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6912768" cy="41805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Первая младшая группа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496944" cy="5976664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7030A0"/>
                </a:solidFill>
              </a:rPr>
              <a:t>Первые занятия по лепке проводятся в течение 5—8 мин с каждой подгруппой, далее время увеличивается до 10 минут.</a:t>
            </a:r>
          </a:p>
          <a:p>
            <a:r>
              <a:rPr lang="ru-RU" sz="2200" b="1" dirty="0" smtClean="0">
                <a:solidFill>
                  <a:srgbClr val="7030A0"/>
                </a:solidFill>
              </a:rPr>
              <a:t>Подгруппа 5-6 </a:t>
            </a:r>
            <a:r>
              <a:rPr lang="ru-RU" sz="2200" b="1" dirty="0" smtClean="0">
                <a:solidFill>
                  <a:srgbClr val="7030A0"/>
                </a:solidFill>
              </a:rPr>
              <a:t>детей</a:t>
            </a:r>
            <a:r>
              <a:rPr lang="ru-RU" sz="2200" b="1" dirty="0" smtClean="0">
                <a:solidFill>
                  <a:srgbClr val="7030A0"/>
                </a:solidFill>
              </a:rPr>
              <a:t>, затем увеличивается до 10 человек.</a:t>
            </a:r>
            <a:endParaRPr lang="ru-RU" sz="2200" b="1" dirty="0" smtClean="0">
              <a:solidFill>
                <a:srgbClr val="7030A0"/>
              </a:solidFill>
            </a:endParaRPr>
          </a:p>
          <a:p>
            <a:r>
              <a:rPr lang="ru-RU" sz="2200" b="1" dirty="0" smtClean="0">
                <a:solidFill>
                  <a:srgbClr val="7030A0"/>
                </a:solidFill>
              </a:rPr>
              <a:t>Ознакомления с материалом (глиной, пластилином, соленым тестом) вводить постепенно и не навязчиво. Не заставлять, а заинтересовать.</a:t>
            </a:r>
          </a:p>
          <a:p>
            <a:r>
              <a:rPr lang="ru-RU" sz="2200" b="1" dirty="0" smtClean="0">
                <a:solidFill>
                  <a:srgbClr val="7030A0"/>
                </a:solidFill>
              </a:rPr>
              <a:t>Пояснять детям, каждое свое действие с материалом (2-3 раза).</a:t>
            </a:r>
          </a:p>
          <a:p>
            <a:r>
              <a:rPr lang="ru-RU" sz="2200" b="1" dirty="0" smtClean="0">
                <a:solidFill>
                  <a:srgbClr val="7030A0"/>
                </a:solidFill>
              </a:rPr>
              <a:t>Вводить  </a:t>
            </a:r>
            <a:r>
              <a:rPr lang="ru-RU" sz="2200" b="1" dirty="0" smtClean="0">
                <a:solidFill>
                  <a:srgbClr val="7030A0"/>
                </a:solidFill>
              </a:rPr>
              <a:t>игровые </a:t>
            </a:r>
            <a:r>
              <a:rPr lang="ru-RU" sz="2200" b="1" dirty="0" smtClean="0">
                <a:solidFill>
                  <a:srgbClr val="7030A0"/>
                </a:solidFill>
              </a:rPr>
              <a:t>приемы в занятие.</a:t>
            </a:r>
          </a:p>
          <a:p>
            <a:r>
              <a:rPr lang="ru-RU" sz="2200" b="1" dirty="0" smtClean="0">
                <a:solidFill>
                  <a:srgbClr val="7030A0"/>
                </a:solidFill>
              </a:rPr>
              <a:t>Сюжет </a:t>
            </a:r>
            <a:r>
              <a:rPr lang="ru-RU" sz="2200" b="1" dirty="0" smtClean="0">
                <a:solidFill>
                  <a:srgbClr val="7030A0"/>
                </a:solidFill>
              </a:rPr>
              <a:t>лепки дает </a:t>
            </a:r>
            <a:r>
              <a:rPr lang="ru-RU" sz="2200" b="1" dirty="0" smtClean="0">
                <a:solidFill>
                  <a:srgbClr val="7030A0"/>
                </a:solidFill>
              </a:rPr>
              <a:t>воспитатель.</a:t>
            </a:r>
            <a:endParaRPr lang="ru-RU" sz="2200" b="1" dirty="0" smtClean="0">
              <a:solidFill>
                <a:srgbClr val="7030A0"/>
              </a:solidFill>
            </a:endParaRPr>
          </a:p>
          <a:p>
            <a:r>
              <a:rPr lang="ru-RU" sz="2200" b="1" dirty="0" smtClean="0">
                <a:solidFill>
                  <a:srgbClr val="7030A0"/>
                </a:solidFill>
              </a:rPr>
              <a:t>Подводить детей к лепке по собственному </a:t>
            </a:r>
            <a:r>
              <a:rPr lang="ru-RU" sz="2200" b="1" dirty="0" smtClean="0">
                <a:solidFill>
                  <a:srgbClr val="7030A0"/>
                </a:solidFill>
              </a:rPr>
              <a:t>замыслу, с </a:t>
            </a:r>
            <a:r>
              <a:rPr lang="ru-RU" sz="2200" b="1" dirty="0" smtClean="0">
                <a:solidFill>
                  <a:srgbClr val="7030A0"/>
                </a:solidFill>
              </a:rPr>
              <a:t>помощью наводящих вопросов: «Дети, что получится, если к шарику прикрепить столбик?  и т.д.</a:t>
            </a:r>
          </a:p>
          <a:p>
            <a:r>
              <a:rPr lang="ru-RU" sz="2200" b="1" dirty="0" smtClean="0">
                <a:solidFill>
                  <a:srgbClr val="7030A0"/>
                </a:solidFill>
              </a:rPr>
              <a:t>Занятие заканчивать чтением потешки или пением</a:t>
            </a:r>
            <a:r>
              <a:rPr lang="ru-RU" sz="2200" b="1" dirty="0" smtClean="0">
                <a:solidFill>
                  <a:srgbClr val="7030A0"/>
                </a:solidFill>
              </a:rPr>
              <a:t>.</a:t>
            </a:r>
            <a:endParaRPr lang="ru-RU" sz="2200" b="1" dirty="0" smtClean="0">
              <a:solidFill>
                <a:srgbClr val="7030A0"/>
              </a:solidFill>
            </a:endParaRPr>
          </a:p>
          <a:p>
            <a:r>
              <a:rPr lang="ru-RU" sz="2200" b="1" dirty="0" smtClean="0">
                <a:solidFill>
                  <a:srgbClr val="7030A0"/>
                </a:solidFill>
              </a:rPr>
              <a:t>Анализ детских работ воспитатель  проводит  с положительной оценкой. Хвалить всех (это очень важно)!!!</a:t>
            </a:r>
            <a:endParaRPr lang="ru-RU" sz="2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217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264696" cy="778098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Вторая младшая группа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32859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Дать </a:t>
            </a:r>
            <a:r>
              <a:rPr lang="ru-RU" sz="2400" b="1" dirty="0" smtClean="0">
                <a:solidFill>
                  <a:srgbClr val="7030A0"/>
                </a:solidFill>
              </a:rPr>
              <a:t>детям в руки поддержать тот </a:t>
            </a:r>
            <a:r>
              <a:rPr lang="ru-RU" sz="2400" b="1" dirty="0" smtClean="0">
                <a:solidFill>
                  <a:srgbClr val="7030A0"/>
                </a:solidFill>
              </a:rPr>
              <a:t>предмет, </a:t>
            </a:r>
            <a:r>
              <a:rPr lang="ru-RU" sz="2400" b="1" dirty="0" smtClean="0">
                <a:solidFill>
                  <a:srgbClr val="7030A0"/>
                </a:solidFill>
              </a:rPr>
              <a:t>который, они будут лепить, чтобы они ощутили форму, размер предмета</a:t>
            </a:r>
            <a:r>
              <a:rPr lang="ru-RU" sz="2400" b="1" dirty="0" smtClean="0">
                <a:solidFill>
                  <a:srgbClr val="7030A0"/>
                </a:solidFill>
              </a:rPr>
              <a:t>.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Предложить  детям покатать предмет между ладонями: если он шарообразной формы — круговыми движениями, если цилиндрической — продольными</a:t>
            </a:r>
            <a:r>
              <a:rPr lang="ru-RU" sz="2400" b="1" dirty="0" smtClean="0">
                <a:solidFill>
                  <a:srgbClr val="7030A0"/>
                </a:solidFill>
              </a:rPr>
              <a:t>.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Когда </a:t>
            </a:r>
            <a:r>
              <a:rPr lang="ru-RU" sz="2400" b="1" dirty="0" smtClean="0">
                <a:solidFill>
                  <a:srgbClr val="7030A0"/>
                </a:solidFill>
              </a:rPr>
              <a:t>приемы </a:t>
            </a:r>
            <a:r>
              <a:rPr lang="ru-RU" sz="2400" b="1" dirty="0" smtClean="0">
                <a:solidFill>
                  <a:srgbClr val="7030A0"/>
                </a:solidFill>
              </a:rPr>
              <a:t>лепки знакомы детям, </a:t>
            </a:r>
            <a:r>
              <a:rPr lang="ru-RU" sz="2400" b="1" dirty="0" smtClean="0">
                <a:solidFill>
                  <a:srgbClr val="7030A0"/>
                </a:solidFill>
              </a:rPr>
              <a:t>их не показывают</a:t>
            </a:r>
            <a:r>
              <a:rPr lang="ru-RU" sz="2400" b="1" dirty="0" smtClean="0">
                <a:solidFill>
                  <a:srgbClr val="7030A0"/>
                </a:solidFill>
              </a:rPr>
              <a:t>.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Обыгрывать тему занятия. С помощью игровой </a:t>
            </a:r>
            <a:r>
              <a:rPr lang="ru-RU" sz="2400" b="1" dirty="0" smtClean="0">
                <a:solidFill>
                  <a:srgbClr val="7030A0"/>
                </a:solidFill>
              </a:rPr>
              <a:t>ситуации.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Анализ </a:t>
            </a:r>
            <a:r>
              <a:rPr lang="ru-RU" sz="2400" b="1" dirty="0" smtClean="0">
                <a:solidFill>
                  <a:srgbClr val="7030A0"/>
                </a:solidFill>
              </a:rPr>
              <a:t>детских работ в конце </a:t>
            </a:r>
            <a:r>
              <a:rPr lang="ru-RU" sz="2400" b="1" dirty="0" smtClean="0">
                <a:solidFill>
                  <a:srgbClr val="7030A0"/>
                </a:solidFill>
              </a:rPr>
              <a:t>занятия, </a:t>
            </a:r>
            <a:r>
              <a:rPr lang="ru-RU" sz="2400" b="1" dirty="0" smtClean="0">
                <a:solidFill>
                  <a:srgbClr val="7030A0"/>
                </a:solidFill>
              </a:rPr>
              <a:t>как и в первой младшей группе, педагог анализирует </a:t>
            </a:r>
            <a:r>
              <a:rPr lang="ru-RU" sz="2400" b="1" dirty="0" smtClean="0">
                <a:solidFill>
                  <a:srgbClr val="7030A0"/>
                </a:solidFill>
              </a:rPr>
              <a:t>не </a:t>
            </a:r>
            <a:r>
              <a:rPr lang="ru-RU" sz="2400" b="1" dirty="0" smtClean="0">
                <a:solidFill>
                  <a:srgbClr val="7030A0"/>
                </a:solidFill>
              </a:rPr>
              <a:t>качество отдельных изображений, а общий результат в целом  (хотя некоторым детям, можно указывать на недостатки, но следует делать это корректно). </a:t>
            </a:r>
          </a:p>
          <a:p>
            <a:endParaRPr lang="ru-RU" sz="2400" b="1" dirty="0" smtClean="0">
              <a:solidFill>
                <a:srgbClr val="7030A0"/>
              </a:solidFill>
            </a:endParaRPr>
          </a:p>
          <a:p>
            <a:endParaRPr lang="ru-RU" sz="2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465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4896544" cy="70609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Средняя группа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363272" cy="5616624"/>
          </a:xfrm>
        </p:spPr>
        <p:txBody>
          <a:bodyPr>
            <a:normAutofit fontScale="92500" lnSpcReduction="20000"/>
          </a:bodyPr>
          <a:lstStyle/>
          <a:p>
            <a:r>
              <a:rPr lang="ru-RU" sz="2600" b="1" dirty="0" smtClean="0">
                <a:solidFill>
                  <a:srgbClr val="7030A0"/>
                </a:solidFill>
              </a:rPr>
              <a:t>Воспитатель объясняет и показывает способ лепки, полный или частичный.</a:t>
            </a:r>
          </a:p>
          <a:p>
            <a:r>
              <a:rPr lang="ru-RU" sz="2600" b="1" dirty="0" smtClean="0">
                <a:solidFill>
                  <a:srgbClr val="7030A0"/>
                </a:solidFill>
              </a:rPr>
              <a:t>Воспитатель</a:t>
            </a:r>
            <a:r>
              <a:rPr lang="ru-RU" sz="2600" b="1" dirty="0" smtClean="0">
                <a:solidFill>
                  <a:srgbClr val="7030A0"/>
                </a:solidFill>
              </a:rPr>
              <a:t>, зрительно анализирует части предмета, прибегает к сравнению с теми предметами, которые дети хорошо знают.</a:t>
            </a:r>
          </a:p>
          <a:p>
            <a:r>
              <a:rPr lang="ru-RU" sz="2600" b="1" dirty="0" smtClean="0">
                <a:solidFill>
                  <a:srgbClr val="7030A0"/>
                </a:solidFill>
              </a:rPr>
              <a:t>Учить  детей применять некоторые выразительные средства: изображать не только основную форму предмета, но и характерные детали.</a:t>
            </a:r>
          </a:p>
          <a:p>
            <a:r>
              <a:rPr lang="ru-RU" sz="2600" b="1" dirty="0" smtClean="0">
                <a:solidFill>
                  <a:srgbClr val="7030A0"/>
                </a:solidFill>
              </a:rPr>
              <a:t>Воспитателем отбираются </a:t>
            </a:r>
            <a:r>
              <a:rPr lang="ru-RU" sz="2600" b="1" dirty="0" smtClean="0">
                <a:solidFill>
                  <a:srgbClr val="7030A0"/>
                </a:solidFill>
              </a:rPr>
              <a:t>две фигурки, но в разных ракурсах .</a:t>
            </a:r>
          </a:p>
          <a:p>
            <a:r>
              <a:rPr lang="ru-RU" sz="2600" b="1" dirty="0" smtClean="0">
                <a:solidFill>
                  <a:srgbClr val="7030A0"/>
                </a:solidFill>
              </a:rPr>
              <a:t>Обыгрывание темы и результата работы.</a:t>
            </a:r>
          </a:p>
          <a:p>
            <a:r>
              <a:rPr lang="ru-RU" sz="2600" b="1" dirty="0" smtClean="0">
                <a:solidFill>
                  <a:srgbClr val="7030A0"/>
                </a:solidFill>
              </a:rPr>
              <a:t>Воспитатель </a:t>
            </a:r>
            <a:r>
              <a:rPr lang="ru-RU" sz="2600" b="1" dirty="0" smtClean="0">
                <a:solidFill>
                  <a:srgbClr val="7030A0"/>
                </a:solidFill>
              </a:rPr>
              <a:t>в начале занятия читает короткие сказки, стихи и загадки.</a:t>
            </a:r>
          </a:p>
          <a:p>
            <a:r>
              <a:rPr lang="ru-RU" sz="2600" b="1" dirty="0" smtClean="0">
                <a:solidFill>
                  <a:srgbClr val="7030A0"/>
                </a:solidFill>
              </a:rPr>
              <a:t> </a:t>
            </a:r>
            <a:r>
              <a:rPr lang="ru-RU" sz="2600" b="1" dirty="0" smtClean="0">
                <a:solidFill>
                  <a:srgbClr val="7030A0"/>
                </a:solidFill>
              </a:rPr>
              <a:t>Анализ работы</a:t>
            </a:r>
            <a:r>
              <a:rPr lang="ru-RU" sz="2600" b="1" dirty="0" smtClean="0">
                <a:solidFill>
                  <a:srgbClr val="7030A0"/>
                </a:solidFill>
              </a:rPr>
              <a:t>, следует  проводит </a:t>
            </a:r>
            <a:r>
              <a:rPr lang="ru-RU" sz="2600" b="1" dirty="0" smtClean="0">
                <a:solidFill>
                  <a:srgbClr val="7030A0"/>
                </a:solidFill>
              </a:rPr>
              <a:t>в форме короткой беседы, обращать  </a:t>
            </a:r>
            <a:r>
              <a:rPr lang="ru-RU" sz="2600" b="1" dirty="0" smtClean="0">
                <a:solidFill>
                  <a:srgbClr val="7030A0"/>
                </a:solidFill>
              </a:rPr>
              <a:t>внимание детей на форму, пропорции и строение, прочность соединения частей.</a:t>
            </a:r>
          </a:p>
          <a:p>
            <a:endParaRPr lang="ru-RU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766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16632"/>
            <a:ext cx="4824536" cy="50405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Старшая группа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496944" cy="6165304"/>
          </a:xfrm>
        </p:spPr>
        <p:txBody>
          <a:bodyPr>
            <a:normAutofit fontScale="85000" lnSpcReduction="20000"/>
          </a:bodyPr>
          <a:lstStyle/>
          <a:p>
            <a:r>
              <a:rPr lang="ru-RU" sz="2700" b="1" dirty="0" smtClean="0">
                <a:solidFill>
                  <a:srgbClr val="7030A0"/>
                </a:solidFill>
              </a:rPr>
              <a:t>Показа </a:t>
            </a:r>
            <a:r>
              <a:rPr lang="ru-RU" sz="2700" b="1" dirty="0" smtClean="0">
                <a:solidFill>
                  <a:srgbClr val="7030A0"/>
                </a:solidFill>
              </a:rPr>
              <a:t>требуют лишь те способы изображения, с которыми дети еще не встречались.</a:t>
            </a:r>
          </a:p>
          <a:p>
            <a:r>
              <a:rPr lang="ru-RU" sz="2700" b="1" dirty="0" smtClean="0">
                <a:solidFill>
                  <a:srgbClr val="7030A0"/>
                </a:solidFill>
              </a:rPr>
              <a:t>Проводить с детьми наблюдения за живыми объектами, читать художественную литературу, рассматривать иллюстрации, а также скульптуру малой формы, народные игрушки, муляжи и т. д. </a:t>
            </a:r>
          </a:p>
          <a:p>
            <a:r>
              <a:rPr lang="ru-RU" sz="2700" b="1" dirty="0" smtClean="0">
                <a:solidFill>
                  <a:srgbClr val="7030A0"/>
                </a:solidFill>
              </a:rPr>
              <a:t>Учить детей  </a:t>
            </a:r>
            <a:r>
              <a:rPr lang="ru-RU" sz="2700" b="1" dirty="0" smtClean="0">
                <a:solidFill>
                  <a:srgbClr val="7030A0"/>
                </a:solidFill>
              </a:rPr>
              <a:t>выделять свойства, качества предметов, необходимые для изображения.</a:t>
            </a:r>
          </a:p>
          <a:p>
            <a:r>
              <a:rPr lang="ru-RU" sz="2700" b="1" dirty="0" smtClean="0">
                <a:solidFill>
                  <a:srgbClr val="7030A0"/>
                </a:solidFill>
              </a:rPr>
              <a:t>В сюжетной лепке включать в занятия </a:t>
            </a:r>
            <a:r>
              <a:rPr lang="ru-RU" sz="2700" b="1" dirty="0" smtClean="0">
                <a:solidFill>
                  <a:srgbClr val="7030A0"/>
                </a:solidFill>
              </a:rPr>
              <a:t>знакомые </a:t>
            </a:r>
            <a:r>
              <a:rPr lang="ru-RU" sz="2700" b="1" dirty="0" smtClean="0">
                <a:solidFill>
                  <a:srgbClr val="7030A0"/>
                </a:solidFill>
              </a:rPr>
              <a:t>для детей предметы.</a:t>
            </a:r>
          </a:p>
          <a:p>
            <a:r>
              <a:rPr lang="ru-RU" sz="2700" b="1" dirty="0" smtClean="0">
                <a:solidFill>
                  <a:srgbClr val="7030A0"/>
                </a:solidFill>
              </a:rPr>
              <a:t>Во время беседы в начале занятия </a:t>
            </a:r>
            <a:r>
              <a:rPr lang="ru-RU" sz="2700" b="1" dirty="0" smtClean="0">
                <a:solidFill>
                  <a:srgbClr val="7030A0"/>
                </a:solidFill>
              </a:rPr>
              <a:t>уточнять </a:t>
            </a:r>
            <a:r>
              <a:rPr lang="ru-RU" sz="2700" b="1" dirty="0" smtClean="0">
                <a:solidFill>
                  <a:srgbClr val="7030A0"/>
                </a:solidFill>
              </a:rPr>
              <a:t>композиционное решение. </a:t>
            </a:r>
          </a:p>
          <a:p>
            <a:r>
              <a:rPr lang="ru-RU" sz="2700" b="1" dirty="0" smtClean="0">
                <a:solidFill>
                  <a:srgbClr val="7030A0"/>
                </a:solidFill>
              </a:rPr>
              <a:t>В </a:t>
            </a:r>
            <a:r>
              <a:rPr lang="ru-RU" sz="2700" b="1" dirty="0" smtClean="0">
                <a:solidFill>
                  <a:srgbClr val="7030A0"/>
                </a:solidFill>
              </a:rPr>
              <a:t>начале занятия </a:t>
            </a:r>
            <a:r>
              <a:rPr lang="ru-RU" sz="2700" b="1" dirty="0" smtClean="0">
                <a:solidFill>
                  <a:srgbClr val="7030A0"/>
                </a:solidFill>
              </a:rPr>
              <a:t> прочитать </a:t>
            </a:r>
            <a:r>
              <a:rPr lang="ru-RU" sz="2700" b="1" dirty="0" smtClean="0">
                <a:solidFill>
                  <a:srgbClr val="7030A0"/>
                </a:solidFill>
              </a:rPr>
              <a:t>четверостишие, загадать загадку. </a:t>
            </a:r>
            <a:endParaRPr lang="ru-RU" sz="2700" b="1" dirty="0" smtClean="0">
              <a:solidFill>
                <a:srgbClr val="7030A0"/>
              </a:solidFill>
            </a:endParaRPr>
          </a:p>
          <a:p>
            <a:r>
              <a:rPr lang="ru-RU" sz="2700" b="1" dirty="0" smtClean="0">
                <a:solidFill>
                  <a:srgbClr val="7030A0"/>
                </a:solidFill>
              </a:rPr>
              <a:t>Анализ </a:t>
            </a:r>
            <a:r>
              <a:rPr lang="ru-RU" sz="2700" b="1" dirty="0" smtClean="0">
                <a:solidFill>
                  <a:srgbClr val="7030A0"/>
                </a:solidFill>
              </a:rPr>
              <a:t>работ в конце занятия проходит в виде беседы. </a:t>
            </a:r>
            <a:r>
              <a:rPr lang="ru-RU" sz="2700" b="1" dirty="0" smtClean="0">
                <a:solidFill>
                  <a:srgbClr val="7030A0"/>
                </a:solidFill>
              </a:rPr>
              <a:t>Задавать </a:t>
            </a:r>
            <a:r>
              <a:rPr lang="ru-RU" sz="2700" b="1" dirty="0" smtClean="0">
                <a:solidFill>
                  <a:srgbClr val="7030A0"/>
                </a:solidFill>
              </a:rPr>
              <a:t>вопросы о форме и пропорциях изображенных предметов</a:t>
            </a:r>
            <a:r>
              <a:rPr lang="ru-RU" sz="2700" b="1" dirty="0" smtClean="0">
                <a:solidFill>
                  <a:srgbClr val="7030A0"/>
                </a:solidFill>
              </a:rPr>
              <a:t>. Ведет диалог с детьми.</a:t>
            </a:r>
            <a:endParaRPr lang="ru-RU" sz="2700" b="1" dirty="0" smtClean="0">
              <a:solidFill>
                <a:srgbClr val="7030A0"/>
              </a:solidFill>
            </a:endParaRPr>
          </a:p>
          <a:p>
            <a:r>
              <a:rPr lang="ru-RU" sz="2700" b="1" dirty="0" smtClean="0">
                <a:solidFill>
                  <a:srgbClr val="7030A0"/>
                </a:solidFill>
              </a:rPr>
              <a:t>Формы анализа могут быть разные: дети сидят на своих местах, и воспитатель задает им вопросы; воспитатель вызывает к себе некоторых детей и т.д. </a:t>
            </a:r>
          </a:p>
          <a:p>
            <a:endParaRPr lang="ru-RU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620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Структура занятия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744" y="1916832"/>
            <a:ext cx="6048672" cy="427707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5100" b="1" dirty="0" smtClean="0">
                <a:solidFill>
                  <a:srgbClr val="7030A0"/>
                </a:solidFill>
              </a:rPr>
              <a:t>1) Организационный момент.</a:t>
            </a:r>
          </a:p>
          <a:p>
            <a:pPr marL="0" indent="0">
              <a:buNone/>
            </a:pPr>
            <a:r>
              <a:rPr lang="ru-RU" sz="5100" b="1" dirty="0" smtClean="0">
                <a:solidFill>
                  <a:srgbClr val="7030A0"/>
                </a:solidFill>
              </a:rPr>
              <a:t>2) Пальчиковая гимнастика</a:t>
            </a:r>
          </a:p>
          <a:p>
            <a:pPr marL="0" indent="0">
              <a:buNone/>
            </a:pPr>
            <a:r>
              <a:rPr lang="ru-RU" sz="5100" b="1" dirty="0" smtClean="0">
                <a:solidFill>
                  <a:srgbClr val="7030A0"/>
                </a:solidFill>
              </a:rPr>
              <a:t>3) Сюрпризный момент.</a:t>
            </a:r>
          </a:p>
          <a:p>
            <a:pPr marL="0" indent="0">
              <a:buNone/>
            </a:pPr>
            <a:r>
              <a:rPr lang="ru-RU" sz="5100" b="1" dirty="0" smtClean="0">
                <a:solidFill>
                  <a:srgbClr val="7030A0"/>
                </a:solidFill>
              </a:rPr>
              <a:t>4) Беседа с детьми. Рассматривание.</a:t>
            </a:r>
          </a:p>
          <a:p>
            <a:pPr marL="0" indent="0">
              <a:buNone/>
            </a:pPr>
            <a:r>
              <a:rPr lang="ru-RU" sz="5100" b="1" dirty="0" smtClean="0">
                <a:solidFill>
                  <a:srgbClr val="7030A0"/>
                </a:solidFill>
              </a:rPr>
              <a:t>5) Показ способов лепки педагогом.</a:t>
            </a:r>
          </a:p>
          <a:p>
            <a:pPr marL="0" indent="0">
              <a:buNone/>
            </a:pPr>
            <a:r>
              <a:rPr lang="ru-RU" sz="5100" b="1" dirty="0" smtClean="0">
                <a:solidFill>
                  <a:srgbClr val="7030A0"/>
                </a:solidFill>
              </a:rPr>
              <a:t>6) Самостоятельная работа детей.</a:t>
            </a:r>
          </a:p>
          <a:p>
            <a:pPr marL="0" indent="0">
              <a:buNone/>
            </a:pPr>
            <a:r>
              <a:rPr lang="ru-RU" sz="5100" b="1" dirty="0" smtClean="0">
                <a:solidFill>
                  <a:srgbClr val="7030A0"/>
                </a:solidFill>
              </a:rPr>
              <a:t>7) Анализ работ педагогом  с детьми.</a:t>
            </a:r>
          </a:p>
          <a:p>
            <a:pPr marL="0" indent="0">
              <a:buNone/>
            </a:pPr>
            <a:r>
              <a:rPr lang="ru-RU" sz="5100" b="1" dirty="0" smtClean="0">
                <a:solidFill>
                  <a:srgbClr val="7030A0"/>
                </a:solidFill>
              </a:rPr>
              <a:t>8) Пальчиковая гимнастика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</a:p>
          <a:p>
            <a:pPr marL="0" indent="0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28908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533</Words>
  <Application>Microsoft Office PowerPoint</Application>
  <PresentationFormat>Экран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Методика преподавания лепки</vt:lpstr>
      <vt:lpstr>Первая младшая группа</vt:lpstr>
      <vt:lpstr>Вторая младшая группа</vt:lpstr>
      <vt:lpstr>Средняя группа</vt:lpstr>
      <vt:lpstr>Старшая группа</vt:lpstr>
      <vt:lpstr>Структура занятия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преподавания лепки</dc:title>
  <dc:creator>Евгений</dc:creator>
  <cp:lastModifiedBy>Евгений</cp:lastModifiedBy>
  <cp:revision>14</cp:revision>
  <dcterms:created xsi:type="dcterms:W3CDTF">2015-02-02T14:03:21Z</dcterms:created>
  <dcterms:modified xsi:type="dcterms:W3CDTF">2015-02-03T15:43:18Z</dcterms:modified>
</cp:coreProperties>
</file>