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11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B449EAC-A03C-4079-83BC-1A7D014180FF}" type="datetimeFigureOut">
              <a:rPr lang="ru-RU" smtClean="0"/>
              <a:pPr/>
              <a:t>28.02.2015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2FF1E8-3A4E-4034-80A9-85F30793E37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449EAC-A03C-4079-83BC-1A7D014180FF}" type="datetimeFigureOut">
              <a:rPr lang="ru-RU" smtClean="0"/>
              <a:pPr/>
              <a:t>28.02.2015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2FF1E8-3A4E-4034-80A9-85F30793E37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Содержимое 10" descr="2496960920_7d7a8d60a0[1].jpg"/>
          <p:cNvPicPr>
            <a:picLocks noGrp="1" noChangeAspect="1"/>
          </p:cNvPicPr>
          <p:nvPr>
            <p:ph idx="1"/>
          </p:nvPr>
        </p:nvPicPr>
        <p:blipFill>
          <a:blip r:embed="rId2" cstate="print"/>
          <a:stretch>
            <a:fillRect/>
          </a:stretch>
        </p:blipFill>
        <p:spPr>
          <a:xfrm>
            <a:off x="0" y="0"/>
            <a:ext cx="9144000" cy="6858000"/>
          </a:xfrm>
        </p:spPr>
      </p:pic>
      <p:sp>
        <p:nvSpPr>
          <p:cNvPr id="4" name="Заголовок 3"/>
          <p:cNvSpPr>
            <a:spLocks noGrp="1"/>
          </p:cNvSpPr>
          <p:nvPr>
            <p:ph type="title"/>
          </p:nvPr>
        </p:nvSpPr>
        <p:spPr/>
        <p:txBody>
          <a:bodyPr>
            <a:normAutofit fontScale="90000"/>
          </a:bodyPr>
          <a:lstStyle/>
          <a:p>
            <a:r>
              <a:rPr lang="en-US" b="1" dirty="0">
                <a:solidFill>
                  <a:srgbClr val="002060"/>
                </a:solidFill>
              </a:rPr>
              <a:t>What is an ideal Welfare State?</a:t>
            </a:r>
            <a:r>
              <a:rPr lang="ru-RU" dirty="0">
                <a:solidFill>
                  <a:srgbClr val="002060"/>
                </a:solidFill>
              </a:rPr>
              <a:t/>
            </a:r>
            <a:br>
              <a:rPr lang="ru-RU" dirty="0">
                <a:solidFill>
                  <a:srgbClr val="002060"/>
                </a:solidFill>
              </a:rPr>
            </a:br>
            <a:endParaRPr lang="ru-RU" dirty="0">
              <a:solidFill>
                <a:srgbClr val="002060"/>
              </a:solidFill>
            </a:endParaRPr>
          </a:p>
        </p:txBody>
      </p:sp>
      <p:sp>
        <p:nvSpPr>
          <p:cNvPr id="5" name="Прямоугольник 4"/>
          <p:cNvSpPr/>
          <p:nvPr/>
        </p:nvSpPr>
        <p:spPr>
          <a:xfrm>
            <a:off x="971600" y="4437112"/>
            <a:ext cx="4320480" cy="1440160"/>
          </a:xfrm>
          <a:prstGeom prst="rect">
            <a:avLst/>
          </a:prstGeom>
        </p:spPr>
        <p:txBody>
          <a:bodyPr wrap="square">
            <a:spAutoFit/>
          </a:bodyPr>
          <a:lstStyle/>
          <a:p>
            <a:pPr>
              <a:buFontTx/>
              <a:buNone/>
            </a:pPr>
            <a:r>
              <a:rPr lang="ru-RU" b="1" dirty="0" smtClean="0">
                <a:solidFill>
                  <a:srgbClr val="002060"/>
                </a:solidFill>
                <a:latin typeface="Monotype Corsiva" pitchFamily="66" charset="0"/>
              </a:rPr>
              <a:t>Презентацию подготовила:</a:t>
            </a:r>
          </a:p>
          <a:p>
            <a:pPr>
              <a:buFontTx/>
              <a:buNone/>
            </a:pPr>
            <a:r>
              <a:rPr lang="ru-RU" b="1" dirty="0" smtClean="0">
                <a:solidFill>
                  <a:srgbClr val="002060"/>
                </a:solidFill>
                <a:latin typeface="Monotype Corsiva" pitchFamily="66" charset="0"/>
              </a:rPr>
              <a:t>Учитель английского языка МОУ «СОШ № 49»</a:t>
            </a:r>
          </a:p>
          <a:p>
            <a:pPr>
              <a:buFontTx/>
              <a:buNone/>
            </a:pPr>
            <a:r>
              <a:rPr lang="ru-RU" b="1" dirty="0" smtClean="0">
                <a:solidFill>
                  <a:srgbClr val="002060"/>
                </a:solidFill>
                <a:latin typeface="Monotype Corsiva" pitchFamily="66" charset="0"/>
              </a:rPr>
              <a:t> Е.М. Третьякова</a:t>
            </a:r>
          </a:p>
          <a:p>
            <a:pPr>
              <a:buFontTx/>
              <a:buNone/>
            </a:pPr>
            <a:r>
              <a:rPr lang="ru-RU" sz="1200" b="1" dirty="0" smtClean="0">
                <a:solidFill>
                  <a:srgbClr val="002060"/>
                </a:solidFill>
                <a:latin typeface="Monotype Corsiva" pitchFamily="66" charset="0"/>
              </a:rPr>
              <a:t>                                                                                            </a:t>
            </a:r>
            <a:r>
              <a:rPr lang="ru-RU" sz="1200" b="1" dirty="0" smtClean="0">
                <a:solidFill>
                  <a:srgbClr val="002060"/>
                </a:solidFill>
              </a:rPr>
              <a:t>Печора – 2015 </a:t>
            </a:r>
            <a:endParaRPr lang="ru-RU" sz="1200" b="1" dirty="0">
              <a:solidFill>
                <a:srgbClr val="00206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Содержимое 5"/>
          <p:cNvSpPr>
            <a:spLocks noGrp="1"/>
          </p:cNvSpPr>
          <p:nvPr>
            <p:ph idx="1"/>
          </p:nvPr>
        </p:nvSpPr>
        <p:spPr>
          <a:xfrm>
            <a:off x="457200" y="332656"/>
            <a:ext cx="8229600" cy="5793507"/>
          </a:xfrm>
        </p:spPr>
        <p:txBody>
          <a:bodyPr>
            <a:normAutofit lnSpcReduction="10000"/>
          </a:bodyPr>
          <a:lstStyle/>
          <a:p>
            <a:pPr algn="just"/>
            <a:r>
              <a:rPr lang="ru-RU" sz="1800" b="1" dirty="0" smtClean="0">
                <a:latin typeface="Times New Roman" pitchFamily="18" charset="0"/>
                <a:cs typeface="Times New Roman" pitchFamily="18" charset="0"/>
              </a:rPr>
              <a:t>Дидактическая цель</a:t>
            </a:r>
            <a:r>
              <a:rPr lang="ru-RU" sz="1800" dirty="0" smtClean="0">
                <a:latin typeface="Times New Roman" pitchFamily="18" charset="0"/>
                <a:cs typeface="Times New Roman" pitchFamily="18" charset="0"/>
              </a:rPr>
              <a:t> – развитие речевой компетенции учащихся, создание условий для развития у учащихся умений овладения информацией, её оценки, осмысления и применения.</a:t>
            </a:r>
          </a:p>
          <a:p>
            <a:pPr algn="just"/>
            <a:r>
              <a:rPr lang="ru-RU" sz="1800" b="1" dirty="0" smtClean="0">
                <a:latin typeface="Times New Roman" pitchFamily="18" charset="0"/>
                <a:cs typeface="Times New Roman" pitchFamily="18" charset="0"/>
              </a:rPr>
              <a:t>Задачи урока</a:t>
            </a:r>
            <a:endParaRPr lang="ru-RU" sz="1800" dirty="0" smtClean="0">
              <a:latin typeface="Times New Roman" pitchFamily="18" charset="0"/>
              <a:cs typeface="Times New Roman" pitchFamily="18" charset="0"/>
            </a:endParaRPr>
          </a:p>
          <a:p>
            <a:pPr algn="just">
              <a:buNone/>
            </a:pPr>
            <a:r>
              <a:rPr lang="ru-RU" sz="1800" b="1" dirty="0" smtClean="0">
                <a:latin typeface="Times New Roman" pitchFamily="18" charset="0"/>
                <a:cs typeface="Times New Roman" pitchFamily="18" charset="0"/>
              </a:rPr>
              <a:t>Личностные: </a:t>
            </a:r>
          </a:p>
          <a:p>
            <a:pPr algn="just">
              <a:buNone/>
            </a:pPr>
            <a:r>
              <a:rPr lang="ru-RU" sz="1800" b="1"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формирование потребности в получении новых знаний, готовности и мотивации их получать; формирование потребности транслировать усвоенный опыт.</a:t>
            </a:r>
          </a:p>
          <a:p>
            <a:pPr algn="just">
              <a:buNone/>
            </a:pPr>
            <a:r>
              <a:rPr lang="ru-RU" sz="1800" b="1" dirty="0" err="1" smtClean="0">
                <a:latin typeface="Times New Roman" pitchFamily="18" charset="0"/>
                <a:cs typeface="Times New Roman" pitchFamily="18" charset="0"/>
              </a:rPr>
              <a:t>Метапредметные</a:t>
            </a:r>
            <a:r>
              <a:rPr lang="ru-RU" sz="1800" b="1"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a:p>
            <a:pPr algn="just">
              <a:buNone/>
            </a:pPr>
            <a:r>
              <a:rPr lang="ru-RU" sz="1800" b="1"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умение выполнять УУД во внутренней и внешней речи;</a:t>
            </a:r>
          </a:p>
          <a:p>
            <a:pPr algn="just">
              <a:buNone/>
            </a:pPr>
            <a:r>
              <a:rPr lang="ru-RU" sz="1800" b="1"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умение выбирать успешные стратегии в достижении целей;</a:t>
            </a:r>
          </a:p>
          <a:p>
            <a:pPr algn="just">
              <a:buNone/>
            </a:pPr>
            <a:r>
              <a:rPr lang="ru-RU" sz="1800" dirty="0" smtClean="0">
                <a:latin typeface="Times New Roman" pitchFamily="18" charset="0"/>
                <a:cs typeface="Times New Roman" pitchFamily="18" charset="0"/>
              </a:rPr>
              <a:t>• умение критически оценивать информацию;</a:t>
            </a:r>
          </a:p>
          <a:p>
            <a:pPr algn="just">
              <a:buNone/>
            </a:pPr>
            <a:r>
              <a:rPr lang="ru-RU" sz="1800" dirty="0" smtClean="0">
                <a:latin typeface="Times New Roman" pitchFamily="18" charset="0"/>
                <a:cs typeface="Times New Roman" pitchFamily="18" charset="0"/>
              </a:rPr>
              <a:t>• умение корректно пользоваться приёмами обсуждения информации.</a:t>
            </a:r>
          </a:p>
          <a:p>
            <a:pPr algn="just">
              <a:buNone/>
            </a:pPr>
            <a:r>
              <a:rPr lang="ru-RU" sz="1800" b="1" dirty="0" smtClean="0">
                <a:latin typeface="Times New Roman" pitchFamily="18" charset="0"/>
                <a:cs typeface="Times New Roman" pitchFamily="18" charset="0"/>
              </a:rPr>
              <a:t>Предметные: </a:t>
            </a:r>
            <a:endParaRPr lang="ru-RU" sz="1800" dirty="0" smtClean="0">
              <a:latin typeface="Times New Roman" pitchFamily="18" charset="0"/>
              <a:cs typeface="Times New Roman" pitchFamily="18" charset="0"/>
            </a:endParaRPr>
          </a:p>
          <a:p>
            <a:pPr algn="just">
              <a:buNone/>
            </a:pPr>
            <a:r>
              <a:rPr lang="ru-RU" sz="1800" b="1"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умение овладения информацией, её оценки, осмысления и применения;</a:t>
            </a:r>
          </a:p>
          <a:p>
            <a:pPr algn="just">
              <a:buNone/>
            </a:pPr>
            <a:r>
              <a:rPr lang="ru-RU" sz="1800" dirty="0" smtClean="0">
                <a:latin typeface="Times New Roman" pitchFamily="18" charset="0"/>
                <a:cs typeface="Times New Roman" pitchFamily="18" charset="0"/>
              </a:rPr>
              <a:t>• умение анализировать представленные факты в свете представленной темы урока;</a:t>
            </a:r>
          </a:p>
          <a:p>
            <a:pPr algn="just">
              <a:buNone/>
            </a:pPr>
            <a:r>
              <a:rPr lang="ru-RU" sz="1800" dirty="0" smtClean="0">
                <a:latin typeface="Times New Roman" pitchFamily="18" charset="0"/>
                <a:cs typeface="Times New Roman" pitchFamily="18" charset="0"/>
              </a:rPr>
              <a:t>• умение делать обоснованные выводы, осуществлять продуктивные речевые действия.</a:t>
            </a:r>
          </a:p>
          <a:p>
            <a:pPr>
              <a:buNone/>
            </a:pP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p>
          <a:p>
            <a:endParaRPr lang="ru-RU"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en-US" b="1" dirty="0" smtClean="0">
                <a:solidFill>
                  <a:srgbClr val="002060"/>
                </a:solidFill>
              </a:rPr>
              <a:t>“Brainstorm”</a:t>
            </a:r>
            <a:r>
              <a:rPr lang="ru-RU" dirty="0" smtClean="0">
                <a:solidFill>
                  <a:srgbClr val="002060"/>
                </a:solidFill>
              </a:rPr>
              <a:t/>
            </a:r>
            <a:br>
              <a:rPr lang="ru-RU" dirty="0" smtClean="0">
                <a:solidFill>
                  <a:srgbClr val="002060"/>
                </a:solidFill>
              </a:rPr>
            </a:br>
            <a:endParaRPr lang="ru-RU" dirty="0">
              <a:solidFill>
                <a:srgbClr val="002060"/>
              </a:solidFill>
            </a:endParaRPr>
          </a:p>
        </p:txBody>
      </p:sp>
      <p:sp>
        <p:nvSpPr>
          <p:cNvPr id="3" name="Содержимое 2"/>
          <p:cNvSpPr>
            <a:spLocks noGrp="1"/>
          </p:cNvSpPr>
          <p:nvPr>
            <p:ph idx="1"/>
          </p:nvPr>
        </p:nvSpPr>
        <p:spPr/>
        <p:txBody>
          <a:bodyPr/>
          <a:lstStyle/>
          <a:p>
            <a:pPr lvl="0"/>
            <a:r>
              <a:rPr lang="en-US" dirty="0" smtClean="0"/>
              <a:t>What is a welfare state?</a:t>
            </a:r>
            <a:endParaRPr lang="ru-RU" dirty="0" smtClean="0"/>
          </a:p>
          <a:p>
            <a:pPr lvl="0"/>
            <a:r>
              <a:rPr lang="en-US" dirty="0" smtClean="0"/>
              <a:t>Who does the welfare state help?</a:t>
            </a:r>
            <a:endParaRPr lang="ru-RU" dirty="0" smtClean="0"/>
          </a:p>
          <a:p>
            <a:pPr lvl="0"/>
            <a:r>
              <a:rPr lang="en-US" dirty="0" smtClean="0"/>
              <a:t>Where should people get help from?</a:t>
            </a:r>
            <a:endParaRPr lang="ru-RU" dirty="0" smtClean="0"/>
          </a:p>
          <a:p>
            <a:pPr lvl="0"/>
            <a:r>
              <a:rPr lang="en-US" dirty="0" smtClean="0"/>
              <a:t>Do all people who are entitled to benefits receive them?</a:t>
            </a:r>
            <a:endParaRPr lang="ru-RU" dirty="0" smtClean="0"/>
          </a:p>
          <a:p>
            <a:pPr lvl="0"/>
            <a:r>
              <a:rPr lang="en-US" dirty="0" smtClean="0"/>
              <a:t>What is one of the most important disadvantages of the welfare state?</a:t>
            </a:r>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solidFill>
                  <a:srgbClr val="002060"/>
                </a:solidFill>
              </a:rPr>
              <a:t>What categories of people are provided with benefits? </a:t>
            </a:r>
            <a:endParaRPr lang="ru-RU" dirty="0">
              <a:solidFill>
                <a:srgbClr val="002060"/>
              </a:solidFill>
            </a:endParaRPr>
          </a:p>
        </p:txBody>
      </p:sp>
      <p:sp>
        <p:nvSpPr>
          <p:cNvPr id="3" name="Содержимое 2"/>
          <p:cNvSpPr>
            <a:spLocks noGrp="1"/>
          </p:cNvSpPr>
          <p:nvPr>
            <p:ph idx="1"/>
          </p:nvPr>
        </p:nvSpPr>
        <p:spPr/>
        <p:txBody>
          <a:bodyPr>
            <a:normAutofit lnSpcReduction="10000"/>
          </a:bodyPr>
          <a:lstStyle/>
          <a:p>
            <a:pPr lvl="0"/>
            <a:r>
              <a:rPr lang="en-US" dirty="0" smtClean="0"/>
              <a:t>People whose activities are limited.</a:t>
            </a:r>
            <a:endParaRPr lang="ru-RU" dirty="0" smtClean="0"/>
          </a:p>
          <a:p>
            <a:pPr lvl="0"/>
            <a:r>
              <a:rPr lang="en-US" dirty="0" smtClean="0"/>
              <a:t> People whose income is very low.</a:t>
            </a:r>
            <a:endParaRPr lang="ru-RU" dirty="0" smtClean="0"/>
          </a:p>
          <a:p>
            <a:pPr lvl="0"/>
            <a:r>
              <a:rPr lang="en-US" dirty="0" smtClean="0"/>
              <a:t> Women who live the work to have a baby.</a:t>
            </a:r>
            <a:endParaRPr lang="ru-RU" dirty="0" smtClean="0"/>
          </a:p>
          <a:p>
            <a:pPr lvl="0"/>
            <a:r>
              <a:rPr lang="en-US" dirty="0" smtClean="0"/>
              <a:t> People who don`t work because of the age.</a:t>
            </a:r>
            <a:endParaRPr lang="ru-RU" dirty="0" smtClean="0"/>
          </a:p>
          <a:p>
            <a:pPr lvl="0"/>
            <a:r>
              <a:rPr lang="en-US" dirty="0" smtClean="0"/>
              <a:t> People who are provided with scholarship.</a:t>
            </a:r>
            <a:endParaRPr lang="ru-RU" dirty="0" smtClean="0"/>
          </a:p>
          <a:p>
            <a:pPr lvl="0"/>
            <a:r>
              <a:rPr lang="en-US" dirty="0" smtClean="0"/>
              <a:t> People who lose their spouses.</a:t>
            </a:r>
            <a:endParaRPr lang="ru-RU" dirty="0" smtClean="0"/>
          </a:p>
          <a:p>
            <a:pPr lvl="0"/>
            <a:r>
              <a:rPr lang="en-US" dirty="0" smtClean="0"/>
              <a:t> People who have no accommodation.</a:t>
            </a:r>
            <a:endParaRPr lang="ru-RU" dirty="0" smtClean="0"/>
          </a:p>
          <a:p>
            <a:pPr lvl="0"/>
            <a:r>
              <a:rPr lang="en-US" dirty="0" smtClean="0"/>
              <a:t> Those who are ill.</a:t>
            </a:r>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656184"/>
          </a:xfrm>
        </p:spPr>
        <p:txBody>
          <a:bodyPr>
            <a:noAutofit/>
          </a:bodyPr>
          <a:lstStyle/>
          <a:p>
            <a:r>
              <a:rPr lang="en-US" sz="2400" b="1" dirty="0" smtClean="0">
                <a:solidFill>
                  <a:srgbClr val="002060"/>
                </a:solidFill>
              </a:rPr>
              <a:t>What payments are they entitled to?</a:t>
            </a:r>
            <a:r>
              <a:rPr lang="en-US" sz="2400" b="1" dirty="0" smtClean="0"/>
              <a:t> </a:t>
            </a:r>
            <a:br>
              <a:rPr lang="en-US" sz="2400" b="1" dirty="0" smtClean="0"/>
            </a:br>
            <a:r>
              <a:rPr lang="en-US" sz="2400" b="1" dirty="0" smtClean="0"/>
              <a:t>(Use the following words and word combinations: </a:t>
            </a:r>
            <a:r>
              <a:rPr lang="en-US" sz="2400" b="1" i="1" dirty="0" smtClean="0"/>
              <a:t>to be available to, to claim, to be provided with, to be entitled to; to receive)</a:t>
            </a:r>
            <a:r>
              <a:rPr lang="ru-RU" sz="2400" dirty="0" smtClean="0"/>
              <a:t/>
            </a:r>
            <a:br>
              <a:rPr lang="ru-RU" sz="2400" dirty="0" smtClean="0"/>
            </a:br>
            <a:endParaRPr lang="ru-RU" sz="2400" dirty="0"/>
          </a:p>
        </p:txBody>
      </p:sp>
      <p:sp>
        <p:nvSpPr>
          <p:cNvPr id="3" name="Содержимое 2"/>
          <p:cNvSpPr>
            <a:spLocks noGrp="1"/>
          </p:cNvSpPr>
          <p:nvPr>
            <p:ph idx="1"/>
          </p:nvPr>
        </p:nvSpPr>
        <p:spPr>
          <a:xfrm>
            <a:off x="457200" y="1916832"/>
            <a:ext cx="8229600" cy="4209331"/>
          </a:xfrm>
        </p:spPr>
        <p:txBody>
          <a:bodyPr numCol="2">
            <a:normAutofit fontScale="92500"/>
          </a:bodyPr>
          <a:lstStyle/>
          <a:p>
            <a:r>
              <a:rPr lang="en-US" sz="3600" dirty="0" smtClean="0"/>
              <a:t>1. The disabled</a:t>
            </a:r>
            <a:endParaRPr lang="ru-RU" sz="3600" dirty="0" smtClean="0"/>
          </a:p>
          <a:p>
            <a:r>
              <a:rPr lang="en-US" sz="3600" dirty="0" smtClean="0"/>
              <a:t>2. The jobless</a:t>
            </a:r>
            <a:endParaRPr lang="ru-RU" sz="3600" dirty="0" smtClean="0"/>
          </a:p>
          <a:p>
            <a:r>
              <a:rPr lang="en-US" sz="3600" dirty="0" smtClean="0"/>
              <a:t>3. Children</a:t>
            </a:r>
            <a:endParaRPr lang="ru-RU" sz="3600" dirty="0" smtClean="0"/>
          </a:p>
          <a:p>
            <a:r>
              <a:rPr lang="en-US" sz="3600" dirty="0" smtClean="0"/>
              <a:t>4. People who live in dangerous conditions</a:t>
            </a:r>
            <a:endParaRPr lang="ru-RU" sz="3600" dirty="0" smtClean="0"/>
          </a:p>
          <a:p>
            <a:r>
              <a:rPr lang="en-US" sz="3600" dirty="0" smtClean="0"/>
              <a:t>5. Employees   </a:t>
            </a:r>
          </a:p>
          <a:p>
            <a:r>
              <a:rPr lang="en-US" sz="3600" dirty="0" smtClean="0"/>
              <a:t>6  The poor</a:t>
            </a:r>
          </a:p>
          <a:p>
            <a:r>
              <a:rPr lang="en-US" sz="3600" dirty="0" smtClean="0"/>
              <a:t>a. salary</a:t>
            </a:r>
          </a:p>
          <a:p>
            <a:r>
              <a:rPr lang="en-US" sz="3600" dirty="0" smtClean="0"/>
              <a:t>b. child benefit</a:t>
            </a:r>
          </a:p>
          <a:p>
            <a:r>
              <a:rPr lang="en-US" sz="3600" dirty="0" smtClean="0"/>
              <a:t>c. compensation</a:t>
            </a:r>
          </a:p>
          <a:p>
            <a:r>
              <a:rPr lang="en-US" sz="3600" dirty="0" smtClean="0"/>
              <a:t> d. unemployment benefit                                                               </a:t>
            </a:r>
            <a:endParaRPr lang="ru-RU" sz="3600" dirty="0" smtClean="0"/>
          </a:p>
          <a:p>
            <a:r>
              <a:rPr lang="en-US" sz="3600" dirty="0" smtClean="0"/>
              <a:t>e. subsidy</a:t>
            </a:r>
            <a:endParaRPr lang="ru-RU" sz="3600" dirty="0" smtClean="0"/>
          </a:p>
          <a:p>
            <a:r>
              <a:rPr lang="en-US" sz="3600" dirty="0" smtClean="0"/>
              <a:t>f. invalidity pension  </a:t>
            </a:r>
            <a:r>
              <a:rPr lang="en-US" dirty="0" smtClean="0"/>
              <a:t> </a:t>
            </a:r>
            <a:endParaRPr lang="ru-R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440160"/>
          </a:xfrm>
        </p:spPr>
        <p:txBody>
          <a:bodyPr>
            <a:normAutofit fontScale="90000"/>
          </a:bodyPr>
          <a:lstStyle/>
          <a:p>
            <a:pPr lvl="0"/>
            <a:r>
              <a:rPr lang="en-US" sz="3600" b="1" dirty="0" smtClean="0">
                <a:solidFill>
                  <a:srgbClr val="002060"/>
                </a:solidFill>
              </a:rPr>
              <a:t>Use the word in brackets to form a word that fits in the space.</a:t>
            </a:r>
            <a:r>
              <a:rPr lang="ru-RU" dirty="0" smtClean="0"/>
              <a:t/>
            </a:r>
            <a:br>
              <a:rPr lang="ru-RU" dirty="0" smtClean="0"/>
            </a:br>
            <a:endParaRPr lang="ru-RU" dirty="0"/>
          </a:p>
        </p:txBody>
      </p:sp>
      <p:sp>
        <p:nvSpPr>
          <p:cNvPr id="3" name="Содержимое 2"/>
          <p:cNvSpPr>
            <a:spLocks noGrp="1"/>
          </p:cNvSpPr>
          <p:nvPr>
            <p:ph idx="1"/>
          </p:nvPr>
        </p:nvSpPr>
        <p:spPr>
          <a:xfrm>
            <a:off x="457200" y="1196752"/>
            <a:ext cx="8229600" cy="4929411"/>
          </a:xfrm>
        </p:spPr>
        <p:txBody>
          <a:bodyPr>
            <a:normAutofit fontScale="92500" lnSpcReduction="20000"/>
          </a:bodyPr>
          <a:lstStyle/>
          <a:p>
            <a:pPr algn="just">
              <a:buNone/>
            </a:pPr>
            <a:r>
              <a:rPr lang="en-US" dirty="0" smtClean="0"/>
              <a:t> 		The people we are talking about now are usually </a:t>
            </a:r>
            <a:r>
              <a:rPr lang="en-US" b="1" dirty="0" smtClean="0"/>
              <a:t>(1) _ (reference)</a:t>
            </a:r>
            <a:r>
              <a:rPr lang="en-US" dirty="0" smtClean="0"/>
              <a:t> to as disabled. You should use it for describing somebody who has a permanent condition, </a:t>
            </a:r>
            <a:r>
              <a:rPr lang="en-US" b="1" dirty="0" smtClean="0"/>
              <a:t>(2) _ (special)</a:t>
            </a:r>
            <a:r>
              <a:rPr lang="en-US" dirty="0" smtClean="0"/>
              <a:t> a physical one. The word </a:t>
            </a:r>
            <a:r>
              <a:rPr lang="en-US" b="1" dirty="0" smtClean="0"/>
              <a:t>(3) _ (disable) </a:t>
            </a:r>
            <a:r>
              <a:rPr lang="en-US" dirty="0" smtClean="0"/>
              <a:t>means a condition in which someone is not able to </a:t>
            </a:r>
            <a:r>
              <a:rPr lang="en-US" b="1" dirty="0" smtClean="0"/>
              <a:t>(4) _ (useful) </a:t>
            </a:r>
            <a:r>
              <a:rPr lang="en-US" dirty="0" smtClean="0"/>
              <a:t>a part of their body or brain </a:t>
            </a:r>
            <a:r>
              <a:rPr lang="en-US" b="1" dirty="0" smtClean="0"/>
              <a:t>(5) _ (proper)</a:t>
            </a:r>
            <a:r>
              <a:rPr lang="en-US" dirty="0" smtClean="0"/>
              <a:t>, because of injury, for example.</a:t>
            </a:r>
            <a:endParaRPr lang="ru-RU" dirty="0" smtClean="0"/>
          </a:p>
          <a:p>
            <a:pPr algn="just">
              <a:buNone/>
            </a:pPr>
            <a:r>
              <a:rPr lang="en-US" dirty="0" smtClean="0"/>
              <a:t>    	It is absolutely </a:t>
            </a:r>
            <a:r>
              <a:rPr lang="en-US" b="1" dirty="0" smtClean="0"/>
              <a:t>(6) _ (admit)</a:t>
            </a:r>
            <a:r>
              <a:rPr lang="en-US" dirty="0" smtClean="0"/>
              <a:t> to look at them with </a:t>
            </a:r>
            <a:r>
              <a:rPr lang="en-US" b="1" dirty="0" smtClean="0"/>
              <a:t>(7) _ (bewilder)</a:t>
            </a:r>
            <a:r>
              <a:rPr lang="en-US" dirty="0" smtClean="0"/>
              <a:t> and even more with contempt. We all should do the most we can make them </a:t>
            </a:r>
            <a:r>
              <a:rPr lang="en-US" b="1" dirty="0" smtClean="0"/>
              <a:t>(8) _ (feeling)</a:t>
            </a:r>
            <a:r>
              <a:rPr lang="en-US" dirty="0" smtClean="0"/>
              <a:t> like ordinary people.</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r>
              <a:rPr lang="en-US" sz="2400" b="1" dirty="0" smtClean="0">
                <a:solidFill>
                  <a:srgbClr val="002060"/>
                </a:solidFill>
              </a:rPr>
              <a:t>Choose from the parts of the text (A – F) the one which fits each gap (1 – 6). There is one extra part.</a:t>
            </a:r>
            <a:r>
              <a:rPr lang="ru-RU" sz="2400" dirty="0" smtClean="0">
                <a:solidFill>
                  <a:srgbClr val="002060"/>
                </a:solidFill>
              </a:rPr>
              <a:t/>
            </a:r>
            <a:br>
              <a:rPr lang="ru-RU" sz="2400" dirty="0" smtClean="0">
                <a:solidFill>
                  <a:srgbClr val="002060"/>
                </a:solidFill>
              </a:rPr>
            </a:br>
            <a:endParaRPr lang="ru-RU" sz="2400" dirty="0">
              <a:solidFill>
                <a:srgbClr val="002060"/>
              </a:solidFill>
            </a:endParaRPr>
          </a:p>
        </p:txBody>
      </p:sp>
      <p:sp>
        <p:nvSpPr>
          <p:cNvPr id="3" name="Содержимое 2"/>
          <p:cNvSpPr>
            <a:spLocks noGrp="1"/>
          </p:cNvSpPr>
          <p:nvPr>
            <p:ph idx="1"/>
          </p:nvPr>
        </p:nvSpPr>
        <p:spPr>
          <a:xfrm>
            <a:off x="457200" y="1268760"/>
            <a:ext cx="8435280" cy="4857403"/>
          </a:xfrm>
        </p:spPr>
        <p:txBody>
          <a:bodyPr>
            <a:normAutofit fontScale="25000" lnSpcReduction="20000"/>
          </a:bodyPr>
          <a:lstStyle/>
          <a:p>
            <a:pPr algn="ctr">
              <a:buNone/>
            </a:pPr>
            <a:r>
              <a:rPr lang="en-US" sz="7200" b="1" dirty="0" smtClean="0">
                <a:latin typeface="Times New Roman" pitchFamily="18" charset="0"/>
                <a:cs typeface="Times New Roman" pitchFamily="18" charset="0"/>
              </a:rPr>
              <a:t>Care of Children</a:t>
            </a:r>
            <a:endParaRPr lang="ru-RU" sz="7200" dirty="0" smtClean="0">
              <a:latin typeface="Times New Roman" pitchFamily="18" charset="0"/>
              <a:cs typeface="Times New Roman" pitchFamily="18" charset="0"/>
            </a:endParaRPr>
          </a:p>
          <a:p>
            <a:pPr algn="just">
              <a:buNone/>
            </a:pPr>
            <a:r>
              <a:rPr lang="en-US" sz="7200" dirty="0" smtClean="0">
                <a:latin typeface="Times New Roman" pitchFamily="18" charset="0"/>
                <a:cs typeface="Times New Roman" pitchFamily="18" charset="0"/>
              </a:rPr>
              <a:t>       The law has recently been changed </a:t>
            </a:r>
            <a:r>
              <a:rPr lang="en-US" sz="7200" b="1" dirty="0" smtClean="0">
                <a:latin typeface="Times New Roman" pitchFamily="18" charset="0"/>
                <a:cs typeface="Times New Roman" pitchFamily="18" charset="0"/>
              </a:rPr>
              <a:t>____1____ </a:t>
            </a:r>
            <a:r>
              <a:rPr lang="en-US" sz="7200" dirty="0" smtClean="0">
                <a:latin typeface="Times New Roman" pitchFamily="18" charset="0"/>
                <a:cs typeface="Times New Roman" pitchFamily="18" charset="0"/>
              </a:rPr>
              <a:t>to protect children. Local authorities in consultation and in partnership with families must provide services </a:t>
            </a:r>
            <a:r>
              <a:rPr lang="en-US" sz="7200" b="1" dirty="0" smtClean="0">
                <a:latin typeface="Times New Roman" pitchFamily="18" charset="0"/>
                <a:cs typeface="Times New Roman" pitchFamily="18" charset="0"/>
              </a:rPr>
              <a:t>_____2____. </a:t>
            </a:r>
            <a:r>
              <a:rPr lang="en-US" sz="7200" dirty="0" smtClean="0">
                <a:latin typeface="Times New Roman" pitchFamily="18" charset="0"/>
                <a:cs typeface="Times New Roman" pitchFamily="18" charset="0"/>
              </a:rPr>
              <a:t>In addition, statutory authorities and voluntary organizations are involved.</a:t>
            </a:r>
            <a:endParaRPr lang="ru-RU" sz="7200" dirty="0" smtClean="0">
              <a:latin typeface="Times New Roman" pitchFamily="18" charset="0"/>
              <a:cs typeface="Times New Roman" pitchFamily="18" charset="0"/>
            </a:endParaRPr>
          </a:p>
          <a:p>
            <a:pPr algn="just">
              <a:buNone/>
            </a:pPr>
            <a:r>
              <a:rPr lang="en-US" sz="7200" dirty="0" smtClean="0">
                <a:latin typeface="Times New Roman" pitchFamily="18" charset="0"/>
                <a:cs typeface="Times New Roman" pitchFamily="18" charset="0"/>
              </a:rPr>
              <a:t>       Local authorities must provide </a:t>
            </a:r>
            <a:r>
              <a:rPr lang="en-US" sz="7200" b="1" dirty="0" smtClean="0">
                <a:latin typeface="Times New Roman" pitchFamily="18" charset="0"/>
                <a:cs typeface="Times New Roman" pitchFamily="18" charset="0"/>
              </a:rPr>
              <a:t>_____3____ </a:t>
            </a:r>
            <a:r>
              <a:rPr lang="en-US" sz="7200" dirty="0" smtClean="0">
                <a:latin typeface="Times New Roman" pitchFamily="18" charset="0"/>
                <a:cs typeface="Times New Roman" pitchFamily="18" charset="0"/>
              </a:rPr>
              <a:t>in their area who have no parent or guardian, have been abandoned or whose parents are unable to provide for them.</a:t>
            </a:r>
            <a:endParaRPr lang="ru-RU" sz="7200" dirty="0" smtClean="0">
              <a:latin typeface="Times New Roman" pitchFamily="18" charset="0"/>
              <a:cs typeface="Times New Roman" pitchFamily="18" charset="0"/>
            </a:endParaRPr>
          </a:p>
          <a:p>
            <a:pPr algn="just">
              <a:buNone/>
            </a:pPr>
            <a:r>
              <a:rPr lang="en-US" sz="7200" dirty="0" smtClean="0">
                <a:latin typeface="Times New Roman" pitchFamily="18" charset="0"/>
                <a:cs typeface="Times New Roman" pitchFamily="18" charset="0"/>
              </a:rPr>
              <a:t>       Parents of children in care retain their parental responsibilities but act as far as possible as partners with the authority. Local authorities are required </a:t>
            </a:r>
            <a:r>
              <a:rPr lang="en-US" sz="7200" b="1" dirty="0" smtClean="0">
                <a:latin typeface="Times New Roman" pitchFamily="18" charset="0"/>
                <a:cs typeface="Times New Roman" pitchFamily="18" charset="0"/>
              </a:rPr>
              <a:t>_____4___ </a:t>
            </a:r>
            <a:r>
              <a:rPr lang="en-US" sz="7200" dirty="0" smtClean="0">
                <a:latin typeface="Times New Roman" pitchFamily="18" charset="0"/>
                <a:cs typeface="Times New Roman" pitchFamily="18" charset="0"/>
              </a:rPr>
              <a:t>with an independent element to cover children in their care, and must prepare children for leaving care and continue advising them up to the age of 21. The effective operation of the social services depends on </a:t>
            </a:r>
            <a:r>
              <a:rPr lang="en-US" sz="7200" b="1" dirty="0" smtClean="0">
                <a:latin typeface="Times New Roman" pitchFamily="18" charset="0"/>
                <a:cs typeface="Times New Roman" pitchFamily="18" charset="0"/>
              </a:rPr>
              <a:t>____5____.</a:t>
            </a:r>
          </a:p>
          <a:p>
            <a:pPr algn="just">
              <a:buNone/>
            </a:pPr>
            <a:endParaRPr lang="ru-RU" sz="7200" b="1" dirty="0" smtClean="0">
              <a:latin typeface="Times New Roman" pitchFamily="18" charset="0"/>
              <a:cs typeface="Times New Roman" pitchFamily="18" charset="0"/>
            </a:endParaRPr>
          </a:p>
          <a:p>
            <a:pPr marL="514350" lvl="0" indent="-514350">
              <a:buAutoNum type="alphaUcPeriod"/>
            </a:pPr>
            <a:r>
              <a:rPr lang="en-US" sz="7200" b="1" dirty="0" smtClean="0">
                <a:latin typeface="Times New Roman" pitchFamily="18" charset="0"/>
                <a:cs typeface="Times New Roman" pitchFamily="18" charset="0"/>
              </a:rPr>
              <a:t>to have a complaints procedure</a:t>
            </a:r>
          </a:p>
          <a:p>
            <a:pPr marL="514350" lvl="0" indent="-514350">
              <a:buAutoNum type="alphaUcPeriod"/>
            </a:pPr>
            <a:r>
              <a:rPr lang="en-US" sz="7200" b="1" dirty="0" smtClean="0">
                <a:latin typeface="Times New Roman" pitchFamily="18" charset="0"/>
                <a:cs typeface="Times New Roman" pitchFamily="18" charset="0"/>
              </a:rPr>
              <a:t>accommodation for children in need</a:t>
            </a:r>
          </a:p>
          <a:p>
            <a:pPr marL="514350" lvl="0" indent="-514350">
              <a:buAutoNum type="alphaUcPeriod"/>
            </a:pPr>
            <a:r>
              <a:rPr lang="en-US" sz="7200" b="1" dirty="0" smtClean="0">
                <a:latin typeface="Times New Roman" pitchFamily="18" charset="0"/>
                <a:cs typeface="Times New Roman" pitchFamily="18" charset="0"/>
              </a:rPr>
              <a:t>to strengthen the powers of the courts</a:t>
            </a:r>
          </a:p>
          <a:p>
            <a:pPr marL="514350" lvl="0" indent="-514350">
              <a:buAutoNum type="alphaUcPeriod"/>
            </a:pPr>
            <a:r>
              <a:rPr lang="en-US" sz="7200" b="1" dirty="0" smtClean="0">
                <a:latin typeface="Times New Roman" pitchFamily="18" charset="0"/>
                <a:cs typeface="Times New Roman" pitchFamily="18" charset="0"/>
              </a:rPr>
              <a:t>professionally qualified social workers</a:t>
            </a:r>
          </a:p>
          <a:p>
            <a:pPr marL="514350" lvl="0" indent="-514350">
              <a:buAutoNum type="alphaUcPeriod"/>
            </a:pPr>
            <a:r>
              <a:rPr lang="en-US" sz="7200" b="1" dirty="0" smtClean="0">
                <a:latin typeface="Times New Roman" pitchFamily="18" charset="0"/>
                <a:cs typeface="Times New Roman" pitchFamily="18" charset="0"/>
              </a:rPr>
              <a:t>to make donations </a:t>
            </a:r>
            <a:endParaRPr lang="ru-RU" sz="7200" b="1" dirty="0" smtClean="0">
              <a:latin typeface="Times New Roman" pitchFamily="18" charset="0"/>
              <a:cs typeface="Times New Roman" pitchFamily="18" charset="0"/>
            </a:endParaRPr>
          </a:p>
          <a:p>
            <a:pPr marL="514350" lvl="0" indent="-514350">
              <a:buAutoNum type="alphaUcPeriod"/>
            </a:pPr>
            <a:r>
              <a:rPr lang="en-US" sz="7200" b="1" dirty="0" smtClean="0">
                <a:latin typeface="Times New Roman" pitchFamily="18" charset="0"/>
                <a:cs typeface="Times New Roman" pitchFamily="18" charset="0"/>
              </a:rPr>
              <a:t>to </a:t>
            </a:r>
            <a:r>
              <a:rPr lang="en-US" sz="7200" b="1" dirty="0" smtClean="0">
                <a:latin typeface="Times New Roman" pitchFamily="18" charset="0"/>
                <a:cs typeface="Times New Roman" pitchFamily="18" charset="0"/>
              </a:rPr>
              <a:t>support families with children in need</a:t>
            </a:r>
            <a:endParaRPr lang="ru-RU" sz="7200" b="1" dirty="0" smtClean="0">
              <a:latin typeface="Times New Roman" pitchFamily="18" charset="0"/>
              <a:cs typeface="Times New Roman" pitchFamily="18" charset="0"/>
            </a:endParaRPr>
          </a:p>
          <a:p>
            <a:pPr>
              <a:buNone/>
            </a:pPr>
            <a:r>
              <a:rPr lang="en-US" sz="7200" b="1" dirty="0" smtClean="0">
                <a:latin typeface="Times New Roman" pitchFamily="18" charset="0"/>
                <a:cs typeface="Times New Roman" pitchFamily="18" charset="0"/>
              </a:rPr>
              <a:t> </a:t>
            </a:r>
            <a:endParaRPr lang="ru-RU" sz="7200" b="1" dirty="0" smtClean="0">
              <a:latin typeface="Times New Roman" pitchFamily="18" charset="0"/>
              <a:cs typeface="Times New Roman" pitchFamily="18" charset="0"/>
            </a:endParaRPr>
          </a:p>
          <a:p>
            <a:pPr>
              <a:buNone/>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002060"/>
                </a:solidFill>
              </a:rPr>
              <a:t>Debating Points</a:t>
            </a:r>
            <a:endParaRPr lang="ru-RU" dirty="0">
              <a:solidFill>
                <a:srgbClr val="002060"/>
              </a:solidFill>
            </a:endParaRPr>
          </a:p>
        </p:txBody>
      </p:sp>
      <p:sp>
        <p:nvSpPr>
          <p:cNvPr id="3" name="Содержимое 2"/>
          <p:cNvSpPr>
            <a:spLocks noGrp="1"/>
          </p:cNvSpPr>
          <p:nvPr>
            <p:ph idx="1"/>
          </p:nvPr>
        </p:nvSpPr>
        <p:spPr/>
        <p:txBody>
          <a:bodyPr/>
          <a:lstStyle/>
          <a:p>
            <a:pPr marL="514350" indent="-514350">
              <a:buAutoNum type="arabicPeriod"/>
            </a:pPr>
            <a:r>
              <a:rPr lang="en-US" b="1" dirty="0" smtClean="0">
                <a:solidFill>
                  <a:srgbClr val="002060"/>
                </a:solidFill>
              </a:rPr>
              <a:t>I find the presentation </a:t>
            </a:r>
            <a:r>
              <a:rPr lang="en-US" dirty="0" smtClean="0"/>
              <a:t>… </a:t>
            </a:r>
            <a:r>
              <a:rPr lang="en-US" i="1" dirty="0" smtClean="0"/>
              <a:t>(informative, rich in (information, facts, illustrations), (un)convincing…)</a:t>
            </a:r>
          </a:p>
          <a:p>
            <a:pPr marL="514350" indent="-514350">
              <a:buFontTx/>
              <a:buChar char="-"/>
            </a:pPr>
            <a:r>
              <a:rPr lang="en-US" dirty="0" smtClean="0"/>
              <a:t>First, …. Second, ….Third, …. Besides, …. More than that….</a:t>
            </a:r>
          </a:p>
          <a:p>
            <a:pPr marL="514350" indent="-514350">
              <a:buNone/>
            </a:pPr>
            <a:r>
              <a:rPr lang="en-US" b="1" dirty="0" smtClean="0">
                <a:solidFill>
                  <a:srgbClr val="002060"/>
                </a:solidFill>
              </a:rPr>
              <a:t>2. In general, the speaker </a:t>
            </a:r>
            <a:r>
              <a:rPr lang="en-US" i="1" dirty="0" smtClean="0"/>
              <a:t>(hasn’t) told about (mentioned, introduced…)….</a:t>
            </a:r>
          </a:p>
          <a:p>
            <a:pPr marL="514350" indent="-514350">
              <a:buNone/>
            </a:pPr>
            <a:r>
              <a:rPr lang="en-US" b="1" dirty="0" smtClean="0">
                <a:solidFill>
                  <a:srgbClr val="002060"/>
                </a:solidFill>
              </a:rPr>
              <a:t>3. (But) he/she should have </a:t>
            </a:r>
            <a:r>
              <a:rPr lang="en-US" i="1" dirty="0" smtClean="0"/>
              <a:t>told about </a:t>
            </a:r>
            <a:r>
              <a:rPr lang="en-US" dirty="0" smtClean="0"/>
              <a:t>….</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002060"/>
                </a:solidFill>
              </a:rPr>
              <a:t>Summary</a:t>
            </a:r>
            <a:endParaRPr lang="ru-RU" dirty="0">
              <a:solidFill>
                <a:srgbClr val="002060"/>
              </a:solidFill>
            </a:endParaRPr>
          </a:p>
        </p:txBody>
      </p:sp>
      <p:sp>
        <p:nvSpPr>
          <p:cNvPr id="3" name="Содержимое 2"/>
          <p:cNvSpPr>
            <a:spLocks noGrp="1"/>
          </p:cNvSpPr>
          <p:nvPr>
            <p:ph idx="1"/>
          </p:nvPr>
        </p:nvSpPr>
        <p:spPr>
          <a:xfrm>
            <a:off x="457200" y="1124744"/>
            <a:ext cx="8229600" cy="5001419"/>
          </a:xfrm>
        </p:spPr>
        <p:txBody>
          <a:bodyPr>
            <a:normAutofit fontScale="85000" lnSpcReduction="20000"/>
          </a:bodyPr>
          <a:lstStyle/>
          <a:p>
            <a:pPr lvl="0">
              <a:buNone/>
            </a:pPr>
            <a:r>
              <a:rPr lang="en-US" b="1" dirty="0" smtClean="0">
                <a:solidFill>
                  <a:srgbClr val="002060"/>
                </a:solidFill>
              </a:rPr>
              <a:t>I.</a:t>
            </a:r>
            <a:r>
              <a:rPr lang="en-US" b="1" dirty="0" smtClean="0"/>
              <a:t>  The presentation is entitled…(</a:t>
            </a:r>
            <a:r>
              <a:rPr lang="ru-RU" b="1" dirty="0" smtClean="0"/>
              <a:t>озаглавлена</a:t>
            </a:r>
            <a:r>
              <a:rPr lang="en-US" b="1" dirty="0" smtClean="0"/>
              <a:t>)</a:t>
            </a:r>
            <a:endParaRPr lang="ru-RU" dirty="0" smtClean="0"/>
          </a:p>
          <a:p>
            <a:pPr>
              <a:buNone/>
            </a:pPr>
            <a:r>
              <a:rPr lang="en-US" b="1" dirty="0" smtClean="0"/>
              <a:t>It is devoted to (</a:t>
            </a:r>
            <a:r>
              <a:rPr lang="ru-RU" b="1" dirty="0" smtClean="0"/>
              <a:t>посвящена</a:t>
            </a:r>
            <a:r>
              <a:rPr lang="en-US" b="1" dirty="0" smtClean="0"/>
              <a:t>) the problem of … </a:t>
            </a:r>
            <a:endParaRPr lang="ru-RU" dirty="0" smtClean="0"/>
          </a:p>
          <a:p>
            <a:pPr>
              <a:buNone/>
            </a:pPr>
            <a:r>
              <a:rPr lang="ru-RU" b="1" dirty="0" smtClean="0"/>
              <a:t> </a:t>
            </a:r>
            <a:endParaRPr lang="ru-RU" dirty="0" smtClean="0"/>
          </a:p>
          <a:p>
            <a:pPr lvl="0">
              <a:buNone/>
            </a:pPr>
            <a:r>
              <a:rPr lang="en-US" b="1" dirty="0" smtClean="0">
                <a:solidFill>
                  <a:srgbClr val="002060"/>
                </a:solidFill>
              </a:rPr>
              <a:t>II. </a:t>
            </a:r>
            <a:r>
              <a:rPr lang="en-US" b="1" dirty="0" smtClean="0"/>
              <a:t>The presentation can be (is) divided (</a:t>
            </a:r>
            <a:r>
              <a:rPr lang="ru-RU" b="1" dirty="0" smtClean="0"/>
              <a:t>делится</a:t>
            </a:r>
            <a:r>
              <a:rPr lang="en-US" b="1" dirty="0" smtClean="0"/>
              <a:t>) into … parts.</a:t>
            </a:r>
            <a:endParaRPr lang="ru-RU" dirty="0" smtClean="0"/>
          </a:p>
          <a:p>
            <a:pPr>
              <a:buNone/>
            </a:pPr>
            <a:r>
              <a:rPr lang="en-US" b="1" dirty="0" smtClean="0"/>
              <a:t>The first (second ...) part of the presentation speaks about (reports on, covers (</a:t>
            </a:r>
            <a:r>
              <a:rPr lang="ru-RU" b="1" dirty="0" smtClean="0"/>
              <a:t>освящает</a:t>
            </a:r>
            <a:r>
              <a:rPr lang="en-US" b="1" dirty="0" smtClean="0"/>
              <a:t>) ….</a:t>
            </a:r>
            <a:endParaRPr lang="ru-RU" dirty="0" smtClean="0"/>
          </a:p>
          <a:p>
            <a:pPr>
              <a:buNone/>
            </a:pPr>
            <a:r>
              <a:rPr lang="en-US" b="1" dirty="0" smtClean="0"/>
              <a:t>In conclusion the author underlines (</a:t>
            </a:r>
            <a:r>
              <a:rPr lang="ru-RU" b="1" dirty="0" smtClean="0"/>
              <a:t>подчёркивает</a:t>
            </a:r>
            <a:r>
              <a:rPr lang="en-US" b="1" dirty="0" smtClean="0"/>
              <a:t>) that ….</a:t>
            </a:r>
            <a:endParaRPr lang="ru-RU" dirty="0" smtClean="0"/>
          </a:p>
          <a:p>
            <a:pPr>
              <a:buNone/>
            </a:pPr>
            <a:r>
              <a:rPr lang="en-US" b="1" dirty="0" smtClean="0"/>
              <a:t> </a:t>
            </a:r>
            <a:endParaRPr lang="ru-RU" dirty="0" smtClean="0"/>
          </a:p>
          <a:p>
            <a:pPr lvl="0">
              <a:buNone/>
            </a:pPr>
            <a:r>
              <a:rPr lang="en-US" b="1" dirty="0" smtClean="0">
                <a:solidFill>
                  <a:srgbClr val="002060"/>
                </a:solidFill>
              </a:rPr>
              <a:t>III. </a:t>
            </a:r>
            <a:r>
              <a:rPr lang="en-US" b="1" dirty="0" smtClean="0"/>
              <a:t>I consider (</a:t>
            </a:r>
            <a:r>
              <a:rPr lang="ru-RU" b="1" dirty="0" smtClean="0"/>
              <a:t>считаю</a:t>
            </a:r>
            <a:r>
              <a:rPr lang="en-US" b="1" dirty="0" smtClean="0"/>
              <a:t>) the presentation….</a:t>
            </a:r>
            <a:endParaRPr lang="ru-RU" dirty="0" smtClean="0"/>
          </a:p>
          <a:p>
            <a:pPr>
              <a:buNone/>
            </a:pPr>
            <a:r>
              <a:rPr lang="en-US" b="1" dirty="0" smtClean="0"/>
              <a:t>The most interesting fact for me I`ve found in it is ….</a:t>
            </a:r>
            <a:endParaRPr lang="ru-RU" dirty="0" smtClean="0"/>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627</Words>
  <Application>Microsoft Office PowerPoint</Application>
  <PresentationFormat>Экран (4:3)</PresentationFormat>
  <Paragraphs>78</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What is an ideal Welfare State? </vt:lpstr>
      <vt:lpstr>Слайд 2</vt:lpstr>
      <vt:lpstr>“Brainstorm” </vt:lpstr>
      <vt:lpstr>What categories of people are provided with benefits? </vt:lpstr>
      <vt:lpstr>What payments are they entitled to?  (Use the following words and word combinations: to be available to, to claim, to be provided with, to be entitled to; to receive) </vt:lpstr>
      <vt:lpstr>Use the word in brackets to form a word that fits in the space. </vt:lpstr>
      <vt:lpstr>Choose from the parts of the text (A – F) the one which fits each gap (1 – 6). There is one extra part. </vt:lpstr>
      <vt:lpstr>Debating Points</vt:lpstr>
      <vt:lpstr>Summary</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an ideal Welfare State? </dc:title>
  <dc:creator>пользователь_1</dc:creator>
  <cp:lastModifiedBy>пользователь_1</cp:lastModifiedBy>
  <cp:revision>32</cp:revision>
  <dcterms:created xsi:type="dcterms:W3CDTF">2015-02-28T14:09:05Z</dcterms:created>
  <dcterms:modified xsi:type="dcterms:W3CDTF">2015-02-28T15:29:38Z</dcterms:modified>
</cp:coreProperties>
</file>