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xls" ContentType="application/vnd.ms-exce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8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6600"/>
    <a:srgbClr val="663300"/>
    <a:srgbClr val="9966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386" y="-3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1C170D-09B7-46D0-BA8D-AD2AD55918B3}" type="datetimeFigureOut">
              <a:rPr lang="ru-RU" smtClean="0"/>
              <a:pPr/>
              <a:t>14.12.2012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5DC7D0-6D16-406E-9D16-4E40308DF7C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1C170D-09B7-46D0-BA8D-AD2AD55918B3}" type="datetimeFigureOut">
              <a:rPr lang="ru-RU" smtClean="0"/>
              <a:pPr/>
              <a:t>14.12.2012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5DC7D0-6D16-406E-9D16-4E40308DF7C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1C170D-09B7-46D0-BA8D-AD2AD55918B3}" type="datetimeFigureOut">
              <a:rPr lang="ru-RU" smtClean="0"/>
              <a:pPr/>
              <a:t>14.12.2012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5DC7D0-6D16-406E-9D16-4E40308DF7C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1C170D-09B7-46D0-BA8D-AD2AD55918B3}" type="datetimeFigureOut">
              <a:rPr lang="ru-RU" smtClean="0"/>
              <a:pPr/>
              <a:t>14.12.2012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5DC7D0-6D16-406E-9D16-4E40308DF7C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1C170D-09B7-46D0-BA8D-AD2AD55918B3}" type="datetimeFigureOut">
              <a:rPr lang="ru-RU" smtClean="0"/>
              <a:pPr/>
              <a:t>14.12.2012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5DC7D0-6D16-406E-9D16-4E40308DF7C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1C170D-09B7-46D0-BA8D-AD2AD55918B3}" type="datetimeFigureOut">
              <a:rPr lang="ru-RU" smtClean="0"/>
              <a:pPr/>
              <a:t>14.12.2012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5DC7D0-6D16-406E-9D16-4E40308DF7C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1C170D-09B7-46D0-BA8D-AD2AD55918B3}" type="datetimeFigureOut">
              <a:rPr lang="ru-RU" smtClean="0"/>
              <a:pPr/>
              <a:t>14.12.2012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5DC7D0-6D16-406E-9D16-4E40308DF7C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1C170D-09B7-46D0-BA8D-AD2AD55918B3}" type="datetimeFigureOut">
              <a:rPr lang="ru-RU" smtClean="0"/>
              <a:pPr/>
              <a:t>14.12.2012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5DC7D0-6D16-406E-9D16-4E40308DF7C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1C170D-09B7-46D0-BA8D-AD2AD55918B3}" type="datetimeFigureOut">
              <a:rPr lang="ru-RU" smtClean="0"/>
              <a:pPr/>
              <a:t>14.12.2012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5DC7D0-6D16-406E-9D16-4E40308DF7C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1C170D-09B7-46D0-BA8D-AD2AD55918B3}" type="datetimeFigureOut">
              <a:rPr lang="ru-RU" smtClean="0"/>
              <a:pPr/>
              <a:t>14.12.2012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5DC7D0-6D16-406E-9D16-4E40308DF7C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1C170D-09B7-46D0-BA8D-AD2AD55918B3}" type="datetimeFigureOut">
              <a:rPr lang="ru-RU" smtClean="0"/>
              <a:pPr/>
              <a:t>14.12.2012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5DC7D0-6D16-406E-9D16-4E40308DF7C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1C170D-09B7-46D0-BA8D-AD2AD55918B3}" type="datetimeFigureOut">
              <a:rPr lang="ru-RU" smtClean="0"/>
              <a:pPr/>
              <a:t>14.12.2012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5DC7D0-6D16-406E-9D16-4E40308DF7C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gi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gi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7.png"/><Relationship Id="rId4" Type="http://schemas.openxmlformats.org/officeDocument/2006/relationships/oleObject" Target="../embeddings/_____Microsoft_Office_Excel_97-20031.xls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_____Microsoft_Office_Excel_97-20032.xls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0_7464a_a396943f_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43627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611560" y="548680"/>
            <a:ext cx="7992888" cy="4770537"/>
          </a:xfrm>
          <a:prstGeom prst="rect">
            <a:avLst/>
          </a:prstGeom>
          <a:noFill/>
          <a:ln>
            <a:noFill/>
          </a:ln>
          <a:effectLst>
            <a:innerShdw blurRad="63500" dist="50800" dir="13500000">
              <a:prstClr val="black">
                <a:alpha val="50000"/>
              </a:prstClr>
            </a:inn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endParaRPr lang="ru-RU" sz="3200" b="1" dirty="0" smtClean="0">
              <a:ln w="1905"/>
              <a:solidFill>
                <a:srgbClr val="6633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200" b="1" dirty="0" smtClean="0">
                <a:ln w="1905"/>
                <a:solidFill>
                  <a:srgbClr val="CC66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Описание </a:t>
            </a:r>
            <a:r>
              <a:rPr lang="ru-RU" sz="3200" b="1" dirty="0">
                <a:ln w="1905"/>
                <a:solidFill>
                  <a:srgbClr val="CC66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опыта работы </a:t>
            </a:r>
            <a:endParaRPr lang="ru-RU" sz="3200" b="1" dirty="0" smtClean="0">
              <a:ln w="1905"/>
              <a:solidFill>
                <a:srgbClr val="CC66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200" b="1" dirty="0" smtClean="0">
                <a:ln w="1905"/>
                <a:solidFill>
                  <a:srgbClr val="CC66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учителя музыки</a:t>
            </a:r>
          </a:p>
          <a:p>
            <a:pPr algn="ctr"/>
            <a:endParaRPr lang="ru-RU" sz="3200" b="1" dirty="0">
              <a:ln w="1905"/>
              <a:solidFill>
                <a:srgbClr val="CC66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3200" b="1" dirty="0" smtClean="0">
              <a:ln w="1905"/>
              <a:solidFill>
                <a:srgbClr val="CC66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200" b="1" dirty="0" err="1">
                <a:ln w="1905"/>
                <a:solidFill>
                  <a:srgbClr val="CC66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Здоровьесберегающие</a:t>
            </a:r>
            <a:r>
              <a:rPr lang="ru-RU" sz="3200" b="1" dirty="0">
                <a:ln w="1905"/>
                <a:solidFill>
                  <a:srgbClr val="CC66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технологии: музыкальная терапия</a:t>
            </a:r>
          </a:p>
          <a:p>
            <a:pPr algn="ctr"/>
            <a:endParaRPr lang="ru-RU" sz="8000" b="1" dirty="0">
              <a:ln w="1905"/>
              <a:solidFill>
                <a:schemeClr val="accent2">
                  <a:lumMod val="7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" name="Рисунок 10" descr="0_52111_6ecf5a13_L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flipH="1">
            <a:off x="5076056" y="3068960"/>
            <a:ext cx="3750667" cy="297052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8000454097227997652_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444208" y="3068960"/>
            <a:ext cx="2028056" cy="3042084"/>
          </a:xfrm>
          <a:prstGeom prst="rect">
            <a:avLst/>
          </a:prstGeom>
        </p:spPr>
      </p:pic>
      <p:pic>
        <p:nvPicPr>
          <p:cNvPr id="4" name="Рисунок 3" descr="0_7464a_a396943f_L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43627"/>
          </a:xfrm>
          <a:prstGeom prst="rect">
            <a:avLst/>
          </a:prstGeom>
        </p:spPr>
      </p:pic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467544" y="594985"/>
            <a:ext cx="7992888" cy="37548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195638" algn="ctr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Как традиционный вид музыкальной деятельности пение занимает одно из ведущих мест в музыкально- эстетическом воспитании и образовании детей, формировании их личностных качеств.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195638" algn="ctr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Я убедилась, что пение используется  не только как один из наиболее любимых видов деятельности детей, но и как средство оздоровления. Занятия вокалом укрепляют и оздоровляют организм детей. По мнению врачей, вокализация является лучшей формой оздоровления органов дыхания, развития артикуляционного аппарата, формирования правильной осанки. В благоприятном воздействии вокала на детей можно выделить несколько аспектов: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195638" algn="ctr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воспитательный;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195638" algn="ctr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образовательный;	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195638" algn="ctr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лечебно-оздоровительный.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195638" algn="ctr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Механизм лечебно-оздоровительного воздействия пения основывается на использовании системы активного классического вокального тренинга, целью которого является повышение резервных возможностей организма человека.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195638" algn="ctr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Вокальный тренинг, основанный на принципах классического пения, состоит из специальных упражнений. В процессе занятий вокалом происходит стимуляция работы внутренних органов за счёт активных движений грудной клетки, диафрагмы и мышц грудного пресса, а также вибрационных процессов, возникающих в результате фонации.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051720" y="404664"/>
            <a:ext cx="482453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indent="450850" algn="just" fontAlgn="base">
              <a:spcBef>
                <a:spcPct val="0"/>
              </a:spcBef>
              <a:spcAft>
                <a:spcPct val="0"/>
              </a:spcAft>
              <a:tabLst>
                <a:tab pos="3195638" algn="ctr"/>
              </a:tabLst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Пение и вокализация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0_7464a_a396943f_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43627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28596" y="1000108"/>
            <a:ext cx="8319868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	Большое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внимание уделяю правильному формированию дыхания. Помимо овладения навыком традиционного вокального, артикуляционного и диафрагмального дыхания,  работаю над овладением методики оздоровительного дыхания: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А.Н.Стрельниковой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(«Дыхательная гимнастика»), Ю.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Вилунаса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(«Рыдающее дыхание»).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	Как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разновидность вокального тренинга использую звуковую гимнастику. Освоить её не сложно. Для этого нужно петь гласные и протягивать согласные звуки до тех пор, пока звучание не станет чистым и устойчивым.</a:t>
            </a:r>
          </a:p>
          <a:p>
            <a:pPr algn="just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	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Оздоровительное воздействие данного рода распевов происходит только при самостоятельном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пропевании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их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детьми в исполнении учителя,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а не в записи на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аудионосителях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4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	ЗВУКОВАЯ </a:t>
            </a:r>
            <a:r>
              <a:rPr lang="ru-RU" sz="14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ГИМНАСТИКА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не требует большого физического напряжения и может быть использована даже простуженными детьми и в период мутации. Дети с большим желанием выполняют упражнения-подражания различным звукам: шипению змеи, рычанию собаки,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уханию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совы…Во время произнесения гласных или согласных звуков происходит колебание голосовых связок, которое действует расслабляющим образом на состояние детей.</a:t>
            </a:r>
          </a:p>
          <a:p>
            <a:pPr algn="just"/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	Для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усиления вдоха при звуковой гимнастике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нужно проводить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ряд упражнений, выполняемых в такой последовательности: короткая пауза, выдох с произнесением звуков «П-Ф-Ф» (этот выдох принято называть очистительным). Выдох осуществляется медленно, тихо, без усилий, через небольшое отверстие сложенных трубочкой губ. </a:t>
            </a:r>
          </a:p>
        </p:txBody>
      </p:sp>
      <p:pic>
        <p:nvPicPr>
          <p:cNvPr id="5" name="Рисунок 4" descr="muzikaa-1119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452320" y="332656"/>
            <a:ext cx="901484" cy="505594"/>
          </a:xfrm>
          <a:prstGeom prst="rect">
            <a:avLst/>
          </a:prstGeom>
        </p:spPr>
      </p:pic>
      <p:pic>
        <p:nvPicPr>
          <p:cNvPr id="6" name="Рисунок 5" descr="muzikaa-1119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27584" y="332656"/>
            <a:ext cx="901484" cy="505594"/>
          </a:xfrm>
          <a:prstGeom prst="rect">
            <a:avLst/>
          </a:prstGeom>
        </p:spPr>
      </p:pic>
      <p:pic>
        <p:nvPicPr>
          <p:cNvPr id="7" name="Рисунок 6" descr="muzikaa-1119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148064" y="332656"/>
            <a:ext cx="901484" cy="505594"/>
          </a:xfrm>
          <a:prstGeom prst="rect">
            <a:avLst/>
          </a:prstGeom>
        </p:spPr>
      </p:pic>
      <p:pic>
        <p:nvPicPr>
          <p:cNvPr id="8" name="Рисунок 7" descr="muzikaa-1119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995936" y="404664"/>
            <a:ext cx="901484" cy="505594"/>
          </a:xfrm>
          <a:prstGeom prst="rect">
            <a:avLst/>
          </a:prstGeom>
        </p:spPr>
      </p:pic>
      <p:pic>
        <p:nvPicPr>
          <p:cNvPr id="9" name="Рисунок 8" descr="muzikaa-1119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987824" y="332656"/>
            <a:ext cx="901484" cy="505594"/>
          </a:xfrm>
          <a:prstGeom prst="rect">
            <a:avLst/>
          </a:prstGeom>
        </p:spPr>
      </p:pic>
      <p:pic>
        <p:nvPicPr>
          <p:cNvPr id="10" name="Рисунок 9" descr="muzikaa-1119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907704" y="476672"/>
            <a:ext cx="901484" cy="505594"/>
          </a:xfrm>
          <a:prstGeom prst="rect">
            <a:avLst/>
          </a:prstGeom>
        </p:spPr>
      </p:pic>
      <p:pic>
        <p:nvPicPr>
          <p:cNvPr id="11" name="Рисунок 10" descr="muzikaa-1119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372200" y="332656"/>
            <a:ext cx="901484" cy="50559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muzikaa-75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452320" y="260648"/>
            <a:ext cx="1226228" cy="1307976"/>
          </a:xfrm>
          <a:prstGeom prst="rect">
            <a:avLst/>
          </a:prstGeom>
        </p:spPr>
      </p:pic>
      <p:pic>
        <p:nvPicPr>
          <p:cNvPr id="4" name="Рисунок 3" descr="0_7464a_a396943f_L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43627"/>
          </a:xfrm>
          <a:prstGeom prst="rect">
            <a:avLst/>
          </a:prstGeom>
        </p:spPr>
      </p:pic>
      <p:sp>
        <p:nvSpPr>
          <p:cNvPr id="32769" name="Rectangle 1"/>
          <p:cNvSpPr>
            <a:spLocks noChangeArrowheads="1"/>
          </p:cNvSpPr>
          <p:nvPr/>
        </p:nvSpPr>
        <p:spPr bwMode="auto">
          <a:xfrm>
            <a:off x="395536" y="836222"/>
            <a:ext cx="8244408" cy="48320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Этот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традиционный вид музыкальной деятельности детей, развивающий музыкально-творческие способности, музыкально-ритмические движения применяю давно. Основой является музыка, а разнообразные движения использую как способ более глубокого её восприятия и понимания. Творческие проявления детей в музыкально-ритмических играх являются показателем их музыкального развития и одним из показателей уровня социальной активности.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Музыкально-ритмические движения способны влиять на физиологические процессы детского организма, увеличивать амплитуду дыхания, лёгочную вентиляцию, укреплять сердечную мышцу, создавать определённый эмоциональный настрой. Движения под музыку помогают установить контакт в групповом задании, содействуя улучшению коммуникативной сферы, создаю условия для выражения чувств и мыслей, выхода отрицательных эмоций, снятия физического напряжения.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На начальном этапе задача состоит в том, чтобы музыка вызывала у детей желание двигаться, затем умение двигаться в соответствии с характером и содержанием музыкального сопровождения, затем развивать навык быстрого выполнения предлагаемых движений и, наконец, самостоятельно их придумывать.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Музыкально-двигательные и ритмические игры занимают особое место в музыкальной деятельности детей. Игра, как традиционный вид – это активная музыкальная деятельность, направленная на выполнение музыкально-ритмических задач. Она вызывает у детей весёлое настроение, повышает активность. </a:t>
            </a:r>
            <a:r>
              <a:rPr lang="ru-RU" sz="1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грая, ребёнок лучше усваивает любые знания. А.С. Макаренко говорил: «Игра имеет важное значение в жизни ребёнка, имеет то же значение, какое у взрослого имеет деятельность, работа, служба. Какой ребёнок в игре, таков во многом он будет в работе, когда вырастет». 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Развитию творческих способностей, инициативы способствует 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ИНСЦЕНИРОВКА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песен. Дети изображают то, о чём поётся в песне.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83568" y="404664"/>
            <a:ext cx="64807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indent="45085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Музыкально-ритмические движения, игры, инсценировки, музыкально-дидактические игры.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0_7464a_a396943f_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43627"/>
          </a:xfrm>
          <a:prstGeom prst="rect">
            <a:avLst/>
          </a:prstGeom>
        </p:spPr>
      </p:pic>
      <p:pic>
        <p:nvPicPr>
          <p:cNvPr id="3" name="Рисунок 2" descr="0_74647_4917b0b4_L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868144" y="908720"/>
            <a:ext cx="2987824" cy="5328592"/>
          </a:xfrm>
          <a:prstGeom prst="rect">
            <a:avLst/>
          </a:prstGeom>
        </p:spPr>
      </p:pic>
      <p:sp>
        <p:nvSpPr>
          <p:cNvPr id="31745" name="Rectangle 1"/>
          <p:cNvSpPr>
            <a:spLocks noChangeArrowheads="1"/>
          </p:cNvSpPr>
          <p:nvPr/>
        </p:nvSpPr>
        <p:spPr bwMode="auto">
          <a:xfrm>
            <a:off x="642910" y="749510"/>
            <a:ext cx="5724128" cy="289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indent="45085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Как пример, можно предложить следующие разминки:</a:t>
            </a:r>
          </a:p>
          <a:p>
            <a:pPr lvl="0" indent="45085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</a:t>
            </a:r>
            <a:r>
              <a:rPr kumimoji="0" lang="ru-RU" sz="14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«Как приятно не болеть»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Разучивание песен-настроек, содержащих в себе правильную модель поведения, нацеливающую детей на позитивное отношение к окружающему миру, здоровью. 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2. </a:t>
            </a:r>
            <a:r>
              <a:rPr kumimoji="0" lang="ru-RU" sz="14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Музыка для здоровья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Получение знаний и прослушивание музыкальных произведений разной направленности: активизирующих, релаксационных,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оздоравливающих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отдельные функции организма. 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3. </a:t>
            </a:r>
            <a:r>
              <a:rPr kumimoji="0" lang="ru-RU" sz="14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Дышим правильно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Освоение дыхательных методик оздоровительных гимнастик А.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Стрельниковой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Ю.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Вилунаса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0_7464a_a396943f_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43627"/>
          </a:xfrm>
          <a:prstGeom prst="rect">
            <a:avLst/>
          </a:prstGeom>
        </p:spPr>
      </p:pic>
      <p:sp>
        <p:nvSpPr>
          <p:cNvPr id="30723" name="Rectangle 3"/>
          <p:cNvSpPr>
            <a:spLocks noChangeArrowheads="1"/>
          </p:cNvSpPr>
          <p:nvPr/>
        </p:nvSpPr>
        <p:spPr bwMode="auto">
          <a:xfrm>
            <a:off x="928662" y="1500174"/>
            <a:ext cx="7524328" cy="3323987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sng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Здоровьесберегающие</a:t>
            </a:r>
            <a:r>
              <a:rPr kumimoji="0" lang="ru-RU" sz="14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физкультминутки на уроках музыки:</a:t>
            </a:r>
          </a:p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4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Во II классе по теме «Какими бывают музыкальные интонации?»: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ЛОГОПЕДИЧЕСКАЯ ГИМНАСТИКА: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изображаем дворника с маленькой метёлкой - рукой делаем дугообразные движения по маленькой амплитуде, произносим мягко «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Щь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» (мягкий знак в данном случае не орфографическая ошибка, а обозначение очень мягкого звука). Большая метла - увеличивается амплитуда дуги и звук произносится «Ш» попеременно по 4 раза). 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Кто-то стучится в дверь к своему другу и зовёт его в школу,</a:t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изображая звонок в дверь, произносим: «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тр-р-р-р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» (8раз).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 Маша сегодня в школу не пойдёт – у неё очень болит зуб:  </a:t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на букву «Н»  девочка ноет, у неё болит зубик, она прикладывает поочерёдно руку то к одной щеке, то к другой, произносит длинно </a:t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Н-н-н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»,«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Н-н-н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».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" name="Рисунок 12" descr="muzikaa-37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99592" y="476672"/>
            <a:ext cx="7272808" cy="80809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0_7464a_a396943f_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4373"/>
            <a:ext cx="9144000" cy="6843627"/>
          </a:xfrm>
          <a:prstGeom prst="rect">
            <a:avLst/>
          </a:prstGeom>
        </p:spPr>
      </p:pic>
      <p:sp>
        <p:nvSpPr>
          <p:cNvPr id="29697" name="Rectangle 1"/>
          <p:cNvSpPr>
            <a:spLocks noChangeArrowheads="1"/>
          </p:cNvSpPr>
          <p:nvPr/>
        </p:nvSpPr>
        <p:spPr bwMode="auto">
          <a:xfrm>
            <a:off x="571472" y="500042"/>
            <a:ext cx="8136904" cy="41857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sng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 V классе по теме «Музыкальный пейзаж»: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Итак, просыпается всё вокруг! Солнышко всходит и небо светлеет, Природа проснулась и утро пришло! Послушайте теперь «Утро», которое изобразил в музыке композитор - приход утра и восход солнца с помощью оркестра. 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Слушание: Э.Григ «Утро» из сюиты «Пер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Гюнт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»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Похоже ли утро Э. Грига на ваше утро? 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(Дети высказывают свои суждения в свободной форме. Важно, чтобы они строили свои рассуждения доказательно, опираясь на звучание музыки). 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Не правда ли, о музыке говорить очень трудно? Чтобы человек научился говорить о музыке, есть специальные слова. И некоторые из них вы уже знаете. Если мы будем говорить о музыке её же языком, то она станет приятнее и ближе. Сейчас мы ещё раз послушаем «Утро» Э. Грига, я попрошу взять в руку звук и вести его, следуя за движением главной мысли произведения. Слушаем стоя! 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«Слушаем стоя» - приём «слушания рукой» или «визуализация» - элементы пластического интонирования на уроках музыки. 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(Дети «рисуют» рукой движение музыки. Важно, чтобы они уловили рельефность музыкального рисунка). 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-Что показывала наша рука? Какой оркестр исполняет это произведение? Мы услышали ярко выраженный голос земли и неба, мелодию постепенно поднимающегося солнца (напоминает звучание), т.е. музыка нам сразу открыла огромное пространство. Так увидел утро Э.Григ.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muzikaa-779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372200" y="1340768"/>
            <a:ext cx="2220838" cy="54780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0_7464a_a396943f_L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43627"/>
          </a:xfrm>
          <a:prstGeom prst="rect">
            <a:avLst/>
          </a:prstGeom>
        </p:spPr>
      </p:pic>
      <p:sp>
        <p:nvSpPr>
          <p:cNvPr id="2867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28673" name="Object 1"/>
          <p:cNvGraphicFramePr>
            <a:graphicFrameLocks noChangeAspect="1"/>
          </p:cNvGraphicFramePr>
          <p:nvPr/>
        </p:nvGraphicFramePr>
        <p:xfrm>
          <a:off x="-5346700" y="2970213"/>
          <a:ext cx="2974975" cy="1335087"/>
        </p:xfrm>
        <a:graphic>
          <a:graphicData uri="http://schemas.openxmlformats.org/presentationml/2006/ole">
            <p:oleObj spid="_x0000_s28673" name="Диаграмма" r:id="rId4" imgW="4429125" imgH="3914775" progId="Excel.Sheet.8">
              <p:embed/>
            </p:oleObj>
          </a:graphicData>
        </a:graphic>
      </p:graphicFrame>
      <p:sp>
        <p:nvSpPr>
          <p:cNvPr id="28675" name="Rectangle 3"/>
          <p:cNvSpPr>
            <a:spLocks noChangeArrowheads="1"/>
          </p:cNvSpPr>
          <p:nvPr/>
        </p:nvSpPr>
        <p:spPr bwMode="auto">
          <a:xfrm>
            <a:off x="683568" y="338173"/>
            <a:ext cx="7776864" cy="2523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6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4</a:t>
            </a:r>
            <a:r>
              <a:rPr lang="en-US" sz="16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</a:t>
            </a:r>
            <a:r>
              <a:rPr lang="ru-RU" sz="16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Результативность педагогической деятельности по внедрению музыкальной терапии, направленная на обучающихся.</a:t>
            </a:r>
          </a:p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рослеживается положительная динамика уровня развития музыкально–творческих способностей и певческих навыков у каждого из детей. Увеличился диапазон голоса, чистота интонирования, чувство ритма. Чуть медленнее происходит освоение навыков певческого дыхания и звукообразования. Методы музыкальной терапии позитивно влияют на развитие музыкально – творческих способностей и певческих навыков.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Прослеживается положительная динамика уровня развития музыкально-творческих способностей и певческих навыков у каждого из детей. Увеличился диапазон голоса, чистота интонирования, чувство ритма. Чуть медленнее происходит освоение навыков певческого дыхания и звукообразования. 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0_74664_7042b24d_L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139952" y="3104964"/>
            <a:ext cx="5004048" cy="375303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0_7464a_a396943f_L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43627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11560" y="285728"/>
            <a:ext cx="79928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	Исследования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и разнообразная диагностика, проведённая по истечении трёх лет занятий на уроках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музыки с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элементами музыкальной терапии, подтверждают эффективность и продуктивность методов музыкальной терапии в работе с детьми. 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	В результате исследований были получены данные о степени заинтересованности  обучающихся к предмету «Музыка», что отражается в диаграмме: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	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27649" name="Object 1"/>
          <p:cNvGraphicFramePr>
            <a:graphicFrameLocks noChangeAspect="1"/>
          </p:cNvGraphicFramePr>
          <p:nvPr/>
        </p:nvGraphicFramePr>
        <p:xfrm>
          <a:off x="1979613" y="1557338"/>
          <a:ext cx="5962650" cy="2157414"/>
        </p:xfrm>
        <a:graphic>
          <a:graphicData uri="http://schemas.openxmlformats.org/presentationml/2006/ole">
            <p:oleObj spid="_x0000_s27649" name="Worksheet" r:id="rId4" imgW="6276935" imgH="2714722" progId="Excel.Sheet.8">
              <p:embed/>
            </p:oleObj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467544" y="3500438"/>
            <a:ext cx="8100392" cy="28931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	Кроме того, отмечается, что занятия способствуют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улучшению психологической атмосферы в классе, повышению уровня самооценки детей, улучшению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психоэмоционального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состояния, развитию музыкально-творческих способностей и певческих навыков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детей, диагностика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проблемных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детей зафиксировала положительную динамику.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Классные руководители отмечают, что дети стали чаще посещать учреждения культуры и искусства: музыкальный театр, органный зал,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филармонию, понизился уровень заболеваемости обучающихся  в школе, увеличилось количество детей, посещающих вокальные кружки и хорового пения.</a:t>
            </a:r>
          </a:p>
          <a:p>
            <a:pPr algn="just">
              <a:spcAft>
                <a:spcPts val="0"/>
              </a:spcAft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	Результатом моей творческой деятельности  стали следующие результаты:</a:t>
            </a:r>
          </a:p>
          <a:p>
            <a:pPr algn="just">
              <a:spcAft>
                <a:spcPts val="0"/>
              </a:spcAft>
            </a:pPr>
            <a:r>
              <a:rPr lang="ru-RU" sz="1400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- </a:t>
            </a:r>
            <a:r>
              <a:rPr lang="ru-RU" sz="1400" dirty="0" smtClean="0">
                <a:latin typeface="Times New Roman"/>
                <a:ea typeface="Times New Roman"/>
              </a:rPr>
              <a:t>победитель III областного фестиваля детского творчества «Созвездие -2007год »,</a:t>
            </a:r>
          </a:p>
          <a:p>
            <a:pPr algn="just">
              <a:spcAft>
                <a:spcPts val="0"/>
              </a:spcAft>
            </a:pPr>
            <a:r>
              <a:rPr lang="ru-RU" sz="1400" dirty="0" smtClean="0">
                <a:latin typeface="Times New Roman"/>
                <a:ea typeface="Times New Roman"/>
              </a:rPr>
              <a:t>- </a:t>
            </a:r>
            <a:r>
              <a:rPr lang="en-US" sz="1400" dirty="0" smtClean="0">
                <a:latin typeface="Times New Roman"/>
                <a:ea typeface="Times New Roman"/>
              </a:rPr>
              <a:t>I</a:t>
            </a:r>
            <a:r>
              <a:rPr lang="ru-RU" sz="1400" dirty="0" smtClean="0">
                <a:latin typeface="Times New Roman"/>
                <a:ea typeface="Times New Roman"/>
              </a:rPr>
              <a:t> место в международном фестивале детского творчества «</a:t>
            </a:r>
            <a:r>
              <a:rPr lang="ru-RU" sz="1400" dirty="0" err="1" smtClean="0">
                <a:latin typeface="Times New Roman"/>
                <a:ea typeface="Times New Roman"/>
              </a:rPr>
              <a:t>Алтан</a:t>
            </a:r>
            <a:r>
              <a:rPr lang="ru-RU" sz="1400" dirty="0" smtClean="0">
                <a:latin typeface="Times New Roman"/>
                <a:ea typeface="Times New Roman"/>
              </a:rPr>
              <a:t> </a:t>
            </a:r>
            <a:r>
              <a:rPr lang="ru-RU" sz="1400" dirty="0" err="1" smtClean="0">
                <a:latin typeface="Times New Roman"/>
                <a:ea typeface="Times New Roman"/>
              </a:rPr>
              <a:t>Гадас</a:t>
            </a:r>
            <a:r>
              <a:rPr lang="ru-RU" sz="1400" dirty="0" smtClean="0">
                <a:latin typeface="Times New Roman"/>
                <a:ea typeface="Times New Roman"/>
              </a:rPr>
              <a:t>» в номинации «Вокал», 2012 год</a:t>
            </a:r>
          </a:p>
          <a:p>
            <a:pPr algn="just"/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0_52085_2256e9b1_L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156997" y="5000636"/>
            <a:ext cx="1354546" cy="1462909"/>
          </a:xfrm>
          <a:prstGeom prst="rect">
            <a:avLst/>
          </a:prstGeom>
        </p:spPr>
      </p:pic>
      <p:pic>
        <p:nvPicPr>
          <p:cNvPr id="4" name="Рисунок 3" descr="0_7464a_a396943f_L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43627"/>
          </a:xfrm>
          <a:prstGeom prst="rect">
            <a:avLst/>
          </a:prstGeom>
        </p:spPr>
      </p:pic>
      <p:sp>
        <p:nvSpPr>
          <p:cNvPr id="26625" name="Rectangle 1"/>
          <p:cNvSpPr>
            <a:spLocks noChangeArrowheads="1"/>
          </p:cNvSpPr>
          <p:nvPr/>
        </p:nvSpPr>
        <p:spPr bwMode="auto">
          <a:xfrm>
            <a:off x="428596" y="215443"/>
            <a:ext cx="8424936" cy="4831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304704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dirty="0" smtClean="0" bmk="_Toc343022907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IV. </a:t>
            </a:r>
            <a:r>
              <a:rPr lang="ru-RU" sz="1600" b="1" dirty="0" smtClean="0" bmk="_Toc343022907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Мои творческие планы.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rgbClr val="365F9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Конечно, это только самое начало. Еще очень многое предстоит сделать. К тому же  мы все понимаем, что формальные показатели не всегда могут объективно свидетельствовать о положении дел. Тем более в столь тонкой сфере, как воспитание человека. Бывает, что  можно встретить примеры «черствого», бездушного отношения к вопросам, поднимаемым на уроках музыки. Но это – не повод унывать. Наоборот, подобные случаи напоминают о том, что многое еще предстоит сделать, чтобы в детских сердцах затеплилась и окрепла любовь к Богу и людям, которых Он наделил удивительной способностью преображать своим талантом окружающий мир.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ноябре 2012 года обобщила свой опыт на педагогическом совете по теме: «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Здоровьесберегающие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технологии на уроках музыки». 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Также в планах – создать в 2012-2013 учебном году «Кружок воспитания искусством», в рамках которого могли бы общаться и углубленно изучать музыку учащиеся разных классов школы. Как известно, клубная форма работы является наименее заорганизованной и наиболее гибкой. Кроме того, представляется перспективным привлечение к работе этого клуба родителей и других педагогов школы (например, учителей истории, ИЗО, физкультуры  и литературы), что также позволит сочетать в его работе воспитательный и  творческий планы. </a:t>
            </a: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Ближайшей задачей считаю сделать традиционной  проведение школьной недели музыки. Это важно для придания предмету музыки статуса «серьезного учебного предмета» наравне с математикой, биологией, русским языком и другими дисциплинами, по которым проводятся предметные недели. Одним из центральных событий этой недели станет музыкальный фестиваль с участием ребят, обучающихся в детских музыкальных школах и их друзей из других учебных заведений города.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0_7464a_a396943f_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43627"/>
          </a:xfrm>
          <a:prstGeom prst="rect">
            <a:avLst/>
          </a:prstGeom>
        </p:spPr>
      </p:pic>
      <p:sp>
        <p:nvSpPr>
          <p:cNvPr id="9217" name="Rectangle 1"/>
          <p:cNvSpPr>
            <a:spLocks noChangeArrowheads="1"/>
          </p:cNvSpPr>
          <p:nvPr/>
        </p:nvSpPr>
        <p:spPr bwMode="auto">
          <a:xfrm>
            <a:off x="428596" y="428604"/>
            <a:ext cx="8215370" cy="42780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934075" algn="r"/>
              </a:tabLst>
            </a:pPr>
            <a:r>
              <a:rPr kumimoji="0" lang="ru-RU" sz="2000" b="1" i="0" strike="noStrike" cap="none" normalizeH="0" baseline="0" dirty="0" smtClean="0">
                <a:ln>
                  <a:solidFill>
                    <a:schemeClr val="accent2">
                      <a:lumMod val="50000"/>
                    </a:schemeClr>
                  </a:solidFill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Содержание</a:t>
            </a:r>
            <a:r>
              <a:rPr lang="ru-RU" sz="2000" b="1" dirty="0" smtClean="0">
                <a:ln>
                  <a:solidFill>
                    <a:schemeClr val="accent2">
                      <a:lumMod val="50000"/>
                    </a:schemeClr>
                  </a:solidFill>
                </a:ln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: </a:t>
            </a:r>
            <a:endParaRPr lang="en-US" sz="2000" b="1" dirty="0" smtClean="0">
              <a:ln>
                <a:solidFill>
                  <a:schemeClr val="accent2">
                    <a:lumMod val="50000"/>
                  </a:schemeClr>
                </a:solidFill>
              </a:ln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934075" algn="r"/>
              </a:tabLst>
            </a:pPr>
            <a:endParaRPr kumimoji="0" lang="ru-RU" sz="2000" b="0" i="0" strike="noStrike" cap="none" normalizeH="0" baseline="0" dirty="0" smtClean="0">
              <a:ln>
                <a:solidFill>
                  <a:schemeClr val="accent2">
                    <a:lumMod val="50000"/>
                  </a:schemeClr>
                </a:solidFill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571500" marR="0" lvl="0" indent="-5715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romanUcPeriod"/>
              <a:tabLst>
                <a:tab pos="5934075" algn="r"/>
              </a:tabLst>
            </a:pPr>
            <a:r>
              <a:rPr kumimoji="0" lang="ru-RU" sz="2000" b="0" i="0" strike="noStrike" cap="none" normalizeH="0" baseline="0" dirty="0" smtClean="0">
                <a:ln>
                  <a:solidFill>
                    <a:schemeClr val="accent2">
                      <a:lumMod val="50000"/>
                    </a:schemeClr>
                  </a:solidFill>
                </a:ln>
                <a:solidFill>
                  <a:schemeClr val="accent2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Начало пути</a:t>
            </a:r>
          </a:p>
          <a:p>
            <a:pPr marL="514350" marR="0" lvl="0" indent="-5143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romanUcPeriod"/>
              <a:tabLst>
                <a:tab pos="5934075" algn="r"/>
              </a:tabLst>
            </a:pPr>
            <a:r>
              <a:rPr lang="ru-RU" sz="2000" dirty="0" smtClean="0">
                <a:ln>
                  <a:solidFill>
                    <a:schemeClr val="accent2">
                      <a:lumMod val="50000"/>
                    </a:schemeClr>
                  </a:solidFill>
                </a:ln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Проблема оздоровления детей с помощью звуков и музыки</a:t>
            </a:r>
          </a:p>
          <a:p>
            <a:pPr marL="514350" indent="-514350" eaLnBrk="0" fontAlgn="base" hangingPunct="0">
              <a:spcBef>
                <a:spcPct val="0"/>
              </a:spcBef>
              <a:spcAft>
                <a:spcPct val="0"/>
              </a:spcAft>
              <a:buFont typeface="+mj-lt"/>
              <a:buAutoNum type="romanUcPeriod"/>
              <a:tabLst>
                <a:tab pos="5934075" algn="r"/>
              </a:tabLst>
            </a:pPr>
            <a:r>
              <a:rPr lang="ru-RU" sz="2000" dirty="0" smtClean="0">
                <a:ln>
                  <a:solidFill>
                    <a:schemeClr val="accent2">
                      <a:lumMod val="50000"/>
                    </a:schemeClr>
                  </a:solidFill>
                </a:ln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Реализация средств музыкальной терапии на уроках: </a:t>
            </a:r>
          </a:p>
          <a:p>
            <a:pPr marL="285750" indent="-285750" eaLnBrk="0" fontAlgn="base" hangingPunct="0">
              <a:spcBef>
                <a:spcPct val="0"/>
              </a:spcBef>
              <a:spcAft>
                <a:spcPct val="0"/>
              </a:spcAft>
              <a:buAutoNum type="arabicPeriod"/>
              <a:tabLst>
                <a:tab pos="5934075" algn="r"/>
              </a:tabLst>
            </a:pPr>
            <a:r>
              <a:rPr lang="ru-RU" sz="2000" dirty="0" smtClean="0">
                <a:ln>
                  <a:solidFill>
                    <a:schemeClr val="accent2">
                      <a:lumMod val="50000"/>
                    </a:schemeClr>
                  </a:solidFill>
                </a:ln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актуальность и педагогическая целесообразность </a:t>
            </a:r>
            <a:r>
              <a:rPr lang="en-US" sz="2000" dirty="0" smtClean="0">
                <a:ln>
                  <a:solidFill>
                    <a:schemeClr val="accent2">
                      <a:lumMod val="50000"/>
                    </a:schemeClr>
                  </a:solidFill>
                </a:ln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2000" dirty="0" smtClean="0">
                <a:ln>
                  <a:solidFill>
                    <a:schemeClr val="accent2">
                      <a:lumMod val="50000"/>
                    </a:schemeClr>
                  </a:solidFill>
                </a:ln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музыкальной терапии;</a:t>
            </a:r>
          </a:p>
          <a:p>
            <a:pPr marL="514350" indent="-514350" eaLnBrk="0" fontAlgn="base" hangingPunct="0">
              <a:spcBef>
                <a:spcPct val="0"/>
              </a:spcBef>
              <a:spcAft>
                <a:spcPct val="0"/>
              </a:spcAft>
              <a:buAutoNum type="arabicPeriod"/>
              <a:tabLst>
                <a:tab pos="5934075" algn="r"/>
              </a:tabLst>
            </a:pPr>
            <a:r>
              <a:rPr lang="ru-RU" sz="2000" dirty="0" smtClean="0">
                <a:ln>
                  <a:solidFill>
                    <a:schemeClr val="accent2">
                      <a:lumMod val="50000"/>
                    </a:schemeClr>
                  </a:solidFill>
                </a:ln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цели и задачи музыкальной терапии</a:t>
            </a:r>
          </a:p>
          <a:p>
            <a:pPr marL="514350" indent="-514350" eaLnBrk="0" fontAlgn="base" hangingPunct="0">
              <a:spcBef>
                <a:spcPct val="0"/>
              </a:spcBef>
              <a:spcAft>
                <a:spcPct val="0"/>
              </a:spcAft>
              <a:buAutoNum type="arabicPeriod"/>
              <a:tabLst>
                <a:tab pos="5934075" algn="r"/>
              </a:tabLst>
            </a:pPr>
            <a:r>
              <a:rPr lang="ru-RU" sz="2000" dirty="0" smtClean="0">
                <a:ln>
                  <a:solidFill>
                    <a:schemeClr val="accent2">
                      <a:lumMod val="50000"/>
                    </a:schemeClr>
                  </a:solidFill>
                </a:ln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приемы и формы , с помощью которых осуществляется процесс музыкальной терапии</a:t>
            </a:r>
          </a:p>
          <a:p>
            <a:pPr marL="514350" indent="-514350" eaLnBrk="0" fontAlgn="base" hangingPunct="0">
              <a:spcBef>
                <a:spcPct val="0"/>
              </a:spcBef>
              <a:spcAft>
                <a:spcPct val="0"/>
              </a:spcAft>
              <a:buAutoNum type="arabicPeriod"/>
              <a:tabLst>
                <a:tab pos="5934075" algn="r"/>
              </a:tabLst>
            </a:pPr>
            <a:r>
              <a:rPr lang="ru-RU" sz="2000" dirty="0" smtClean="0">
                <a:ln>
                  <a:solidFill>
                    <a:schemeClr val="accent2">
                      <a:lumMod val="50000"/>
                    </a:schemeClr>
                  </a:solidFill>
                </a:ln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результативность педагогической деятельности по внедрению музыкальной терапии</a:t>
            </a:r>
          </a:p>
          <a:p>
            <a:pPr marL="514350" indent="-514350" eaLnBrk="0" fontAlgn="base" hangingPunct="0">
              <a:spcBef>
                <a:spcPct val="0"/>
              </a:spcBef>
              <a:spcAft>
                <a:spcPct val="0"/>
              </a:spcAft>
              <a:tabLst>
                <a:tab pos="5934075" algn="r"/>
              </a:tabLst>
            </a:pPr>
            <a:r>
              <a:rPr lang="en-US" sz="2000" dirty="0" smtClean="0">
                <a:ln>
                  <a:solidFill>
                    <a:schemeClr val="accent2">
                      <a:lumMod val="50000"/>
                    </a:schemeClr>
                  </a:solidFill>
                </a:ln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IV.    </a:t>
            </a:r>
            <a:r>
              <a:rPr lang="ru-RU" sz="2000" dirty="0" smtClean="0">
                <a:ln>
                  <a:solidFill>
                    <a:schemeClr val="accent2">
                      <a:lumMod val="50000"/>
                    </a:schemeClr>
                  </a:solidFill>
                </a:ln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Мои творческие планы</a:t>
            </a:r>
          </a:p>
          <a:p>
            <a:pPr marL="285750" marR="0" lvl="0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romanUcPeriod"/>
              <a:tabLst>
                <a:tab pos="5934075" algn="r"/>
              </a:tabLst>
            </a:pPr>
            <a:endParaRPr kumimoji="0" lang="ru-RU" sz="1200" b="0" i="0" strike="noStrike" cap="none" normalizeH="0" baseline="0" dirty="0" smtClean="0">
              <a:ln>
                <a:solidFill>
                  <a:schemeClr val="accent2">
                    <a:lumMod val="50000"/>
                  </a:schemeClr>
                </a:solidFill>
              </a:ln>
              <a:solidFill>
                <a:schemeClr val="accent2">
                  <a:lumMod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0_520bf_4b342cb7_L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500826" y="3786190"/>
            <a:ext cx="2095687" cy="27146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0_7464a_a396943f_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43627"/>
          </a:xfrm>
          <a:prstGeom prst="rect">
            <a:avLst/>
          </a:prstGeom>
        </p:spPr>
      </p:pic>
      <p:sp>
        <p:nvSpPr>
          <p:cNvPr id="8193" name="Rectangle 1"/>
          <p:cNvSpPr>
            <a:spLocks noChangeArrowheads="1"/>
          </p:cNvSpPr>
          <p:nvPr/>
        </p:nvSpPr>
        <p:spPr bwMode="auto">
          <a:xfrm>
            <a:off x="539552" y="404664"/>
            <a:ext cx="8028384" cy="4831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304704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I. </a:t>
            </a:r>
            <a:r>
              <a:rPr lang="ru-RU" sz="16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Начало пути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 окончани</a:t>
            </a:r>
            <a:r>
              <a:rPr lang="ru-RU" sz="1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в 1985 году Иркутского музыкально-педагогического училища № 3 мне довелось трудиться в разных образовательных учреждениях.  Свой трудовой путь я начала учителем музыки в средней общеобразовательной школе № 37, но вскоре рождение дочери Елены и переезд в другой регион  внесли перемены в мою педагогическую судьбу.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Иволгинской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средней школе не было вакансии учителя музыки, и я выбрала работу по второй специальности: руководитель самодеятельного хорового коллектива. И именно тогда я обратила внимание на то, как влияют вокальные упражнения на оздоровление детей.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аждой из этапов </a:t>
            </a:r>
            <a:r>
              <a:rPr lang="ru-RU" sz="1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моей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трудовой  биографии, в конечном итоге, оказал влияние на выбор главной темы моих педагогических исканий – «воспитание музыкой». Как хормейстер, я всегда чувствовала необходимость тесной, органической связи хоровой культуры и воспитания. Как учитель музыки,  я всегда отмечала сколь возвышенным и положительным может быть влияние музыки на личность ребенка, как велик воспитательный потенциал музыкальных шедевров прошлого, как поучительны судьбы великих композиторов, каким возвышенным и преисполненным высшего смысла было их служение музыке, культуре, отечеству.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Важным этапом явилась для меня в апреле 2010 года подготовка к аттестации на высшую квалификационную категорию, заставившая критически оценить  пройденный путь и определить тему моего творческого отчета: «Развитие творческой деятельности на уроках музыки с применением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здоровьесберегающих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технологий». </a:t>
            </a:r>
            <a:r>
              <a:rPr lang="ru-RU" sz="1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есмотря на простоту формулировки, эта тема представляется мне очень важной. Причем не только для нашей школы, но и всех школ, где происходит соприкосновение учащихся с возвышенным и прекрасным миром музыки.     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muzikaa-1084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11560" y="332656"/>
            <a:ext cx="7920880" cy="4762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0_7464a_a396943f_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4373"/>
            <a:ext cx="9144000" cy="6843627"/>
          </a:xfrm>
          <a:prstGeom prst="rect">
            <a:avLst/>
          </a:prstGeom>
        </p:spPr>
      </p:pic>
      <p:sp>
        <p:nvSpPr>
          <p:cNvPr id="7169" name="Rectangle 1"/>
          <p:cNvSpPr>
            <a:spLocks noChangeArrowheads="1"/>
          </p:cNvSpPr>
          <p:nvPr/>
        </p:nvSpPr>
        <p:spPr bwMode="auto">
          <a:xfrm>
            <a:off x="500034" y="603576"/>
            <a:ext cx="8215370" cy="5293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304704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dirty="0" smtClean="0" bmk="_Toc343022905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II</a:t>
            </a:r>
            <a:r>
              <a:rPr kumimoji="0" lang="ru-RU" sz="1600" b="1" i="0" u="none" strike="noStrike" cap="none" normalizeH="0" baseline="0" dirty="0" smtClean="0" bmk="_Toc343022905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Проблема оздоровления</a:t>
            </a:r>
            <a:r>
              <a:rPr kumimoji="0" lang="ru-RU" sz="1600" b="1" i="0" u="none" strike="noStrike" cap="none" normalizeH="0" dirty="0" smtClean="0" bmk="_Toc343022905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детей с помощью звуков и музыки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rgbClr val="365F9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современной России на этапе внедрения положений президентской инициативы «Наша новая школа» много говорится о  воспитании всестороннего, здорового, гармонично</a:t>
            </a:r>
            <a:r>
              <a:rPr kumimoji="0" lang="ru-RU" sz="1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развитого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подрастающего поколения. На уроках дети получают базовые знания по предметам. Ежегодно усложняющиеся программы и увеличивающийся объём информации порою приводит к тому, что внимание к творческому и духовному воспитанию детей становится не достаточным. К тому же, в результате динамики современной жизни, загруженности в школе, социального неблагополучия в семьях, бесконтрольности информационного пространства возрастает количество детей с проблемами здоровья. Это является серьезной педагогической проблемой, так как возникшая ситуация</a:t>
            </a:r>
            <a:r>
              <a:rPr kumimoji="0" lang="ru-RU" sz="1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осложняет процесс обучения, снижает качество знаний, замедляет психическое и физическое развитие детей, вызывает отклонения в их социальном поведении. 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lvl="0" indent="45085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Именно поэтому</a:t>
            </a:r>
            <a:r>
              <a:rPr kumimoji="0" lang="ru-RU" sz="1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в нашей школе </a:t>
            </a:r>
            <a:r>
              <a:rPr lang="ru-RU" sz="1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большое внимание уделяется</a:t>
            </a:r>
            <a:r>
              <a:rPr kumimoji="0" lang="ru-RU" sz="1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не только качеству образования обучающихся, но и их творческому, духовному, патриотическому воспитанию и развитию, а также проблеме сохранения и укрепления здоровья детей</a:t>
            </a:r>
            <a:r>
              <a:rPr lang="ru-RU" sz="1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Проблемой оздоровления с помощью звуков и музыки, исследованием её влияния на здоровье и поведение занимались учёные на протяжении многих тысячелетий. О лечебно-оздоровительном эффекте звуков, музыки, пения, дыхания писали древние философы, к ним присоединяются и современные учёные-физики, медики из многих стран. Их научные труды и результаты экспериментов свидетельствуют об эффективности музыки, как средстве сбережения здоровья. Лечебно-оздоровительные свойства музыки напрямую связаны с частотой звуковых колебаний и их влиянием на физиологические и психические процессы в организме. Этот метод восстановления, сбережения здоровья и оптимизации поведения с помощью различных музыкальных средств называется  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МУЗЫКАЛЬНОЙ ТЕРАПИЕЙ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0_520da_3b527ba_L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85786" y="428604"/>
            <a:ext cx="7632848" cy="71440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0_7464a_a396943f_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43627"/>
          </a:xfrm>
          <a:prstGeom prst="rect">
            <a:avLst/>
          </a:prstGeom>
        </p:spPr>
      </p:pic>
      <p:sp>
        <p:nvSpPr>
          <p:cNvPr id="6145" name="Rectangle 1"/>
          <p:cNvSpPr>
            <a:spLocks noChangeArrowheads="1"/>
          </p:cNvSpPr>
          <p:nvPr/>
        </p:nvSpPr>
        <p:spPr bwMode="auto">
          <a:xfrm>
            <a:off x="539552" y="-30777"/>
            <a:ext cx="8064896" cy="6186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304704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b="1" dirty="0" smtClean="0" bmk="_Toc343022906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III. </a:t>
            </a:r>
            <a:r>
              <a:rPr kumimoji="0" lang="ru-RU" sz="1600" b="1" i="0" u="none" strike="noStrike" cap="none" normalizeH="0" baseline="0" dirty="0" smtClean="0" bmk="_Toc343022906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Реализация средств музыкальной терапии на уроках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rgbClr val="365F9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Используя средства музыкальной терапии на уроках и во внеурочной деятельности</a:t>
            </a:r>
            <a:r>
              <a:rPr lang="ru-RU" sz="1400" baseline="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</a:t>
            </a:r>
            <a:r>
              <a:rPr lang="ru-RU" sz="1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я убедилась, что о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здоровительно-воспитательный потенциал музыкальной терапии очень велик. С помощью различных средств музыкальной терапии: специализированной комплексной музыки, классической музыки разной направленности, музыки природы,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вокалотерапии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звукотерапии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разнообразных методик дыхательной гимнастики, музыкально-ритмических игр</a:t>
            </a:r>
            <a:r>
              <a:rPr kumimoji="0" lang="ru-RU" sz="1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-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мы можем позитивно и эффективно влиять на поведение учащихся, улучшать настроение, развивать музыкально-творческие способности, формировать положительную самооценку, воспитать нравственные качества, художественный вкус и стремление к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самооздоровлению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с помощью музыки. 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Моё глубокое убеждение, что все дети талантливы от природы, они любят петь, сочинять, танцевать, творить… Нужно помочь им реализовать свой творческий и умственный потенциал без ущерба для здоровья, научить ценить культурное наследие, и мы получим здоровое, образованное, творческое, гармонично развитое поколение!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1. Актуальность и педагогическая целесообразность музыкальной терапии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обусловлена тенденцией к ежегодному ухудшению здоровья учащихся.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Её 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сущность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заключается в музыкально-творческом развитии и оздоровлении детей как традиционными педагогическими приёмами и средствами музыкальной выразительности, так и инновационными средствами музыкальной терапии.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400" b="1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Новизна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заключается в том, что в аспекте проблемы внедрения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здоровьесберегающих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технологий обучающихся в процесс музыкального образования применяется широкий спектр инновационных средств музыкальной терапии в сочетании с традиционными воспитательными и музыкально-педагогическими средствами.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Дети разного возраста имеют разный уровень развития музыкально-творческих способностей, что не мешает им добиваться положительных результатов в решении задач. Каждый ребенок находит возможность для творческого самовыражения личности через сольное, ансамблевое, хоровое пение. Обучающиеся знакомятся с народными традициями, обрядами и песнями, православными песнопениями, колокольными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звонами,пытаются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сочинять музыкально-поэтические произведения. 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0_7464a_a396943f_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43627"/>
          </a:xfrm>
          <a:prstGeom prst="rect">
            <a:avLst/>
          </a:prstGeom>
        </p:spPr>
      </p:pic>
      <p:pic>
        <p:nvPicPr>
          <p:cNvPr id="3" name="Рисунок 2" descr="0_71b11_71fc7c5c_XL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724128" y="620688"/>
            <a:ext cx="2990217" cy="5446376"/>
          </a:xfrm>
          <a:prstGeom prst="rect">
            <a:avLst/>
          </a:prstGeom>
        </p:spPr>
      </p:pic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611560" y="507450"/>
            <a:ext cx="7272808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2. </a:t>
            </a:r>
            <a:r>
              <a:rPr kumimoji="0" lang="ru-RU" sz="16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Цель: 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выявить уникальные возможности урока музыки по</a:t>
            </a:r>
            <a:r>
              <a:rPr kumimoji="0" lang="ru-RU" sz="1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применению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здоровьесберегающих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технологий.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11560" y="1340768"/>
            <a:ext cx="5760640" cy="33855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indent="45085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14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ЗАДАЧИ: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lvl="0" indent="45085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Задача-гипотеза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: при систематическом вовлечении детей в развивающую музыкально-творческую деятельность по изучению методик музыкальной терапии, будет достигнута положительная динамика в их  воспитании, развитии музыкально-творческих способностей, стремлении к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здоровьесбережению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</a:t>
            </a:r>
          </a:p>
          <a:p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Оздоровительные: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pPr lvl="0">
              <a:buFont typeface="Arial" pitchFamily="34" charset="0"/>
              <a:buChar char="•"/>
            </a:pP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оздание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условий для комфортного самочувствия на занятиях;</a:t>
            </a:r>
          </a:p>
          <a:p>
            <a:pPr lvl="0">
              <a:buFont typeface="Arial" pitchFamily="34" charset="0"/>
              <a:buChar char="•"/>
            </a:pP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владение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методиками слушания, дыхания, вокализации для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здоровьесбережения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Воспитательные: 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pPr lvl="0">
              <a:buFont typeface="Arial" pitchFamily="34" charset="0"/>
              <a:buChar char="•"/>
            </a:pP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оспитание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интереса и уважения к музыкально-культурному наследию;</a:t>
            </a:r>
          </a:p>
          <a:p>
            <a:pPr lvl="0">
              <a:buFont typeface="Arial" pitchFamily="34" charset="0"/>
              <a:buChar char="•"/>
            </a:pP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оспитание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устойчивого интереса и потребности в музыке, как средстве оздоровления и самовыражения.</a:t>
            </a:r>
          </a:p>
          <a:p>
            <a:pPr lvl="0" indent="450850" algn="just" eaLnBrk="0" fontAlgn="base" hangingPunct="0">
              <a:spcBef>
                <a:spcPct val="0"/>
              </a:spcBef>
              <a:spcAft>
                <a:spcPct val="0"/>
              </a:spcAft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0_7464a_a396943f_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43627"/>
          </a:xfrm>
          <a:prstGeom prst="rect">
            <a:avLst/>
          </a:prstGeom>
        </p:spPr>
      </p:pic>
      <p:pic>
        <p:nvPicPr>
          <p:cNvPr id="3" name="Рисунок 2" descr="0_60423_af15c43d_L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156176" y="260649"/>
            <a:ext cx="2582413" cy="6120680"/>
          </a:xfrm>
          <a:prstGeom prst="rect">
            <a:avLst/>
          </a:prstGeom>
        </p:spPr>
      </p:pic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755576" y="548680"/>
            <a:ext cx="5796136" cy="37548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Образовательные: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lang="ru-RU" sz="1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своение определённого объёма знаний по музыке и музыкальной терапии;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lang="ru-RU" sz="1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владение навыками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вокалотерапии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инсценировки, дыхательных гимнастик;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lang="ru-RU" sz="1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азучивание старинных песен, обрядов, православных песнопений.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Развивающие: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lang="ru-RU" sz="1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азвитие музыкальных способностей, творческой активности, коммуникативных качеств;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lang="ru-RU" sz="1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азвитие способностей к сочинению музыкально-поэтических произведений.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Социальные: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lang="ru-RU" sz="1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азвитие социальной активности;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lang="ru-RU" sz="1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оздание условий для самореализации, путём вовлечения в творческую деятельность;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lang="ru-RU" sz="1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оциальная адаптация, путём формирования положительной самооценки.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0_7464a_a396943f_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43627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39552" y="404664"/>
            <a:ext cx="8064896" cy="51090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	Начало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учебного года на уроках музыки  сопровождалось проведением психологической и музыкально-творческой диагностики. Анализ результатов выявил уровень самооценки,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развития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музыкально-творческих способностей, социометрический статус в классе. Разнообразную диагностику использую на протяжении всего времени для отслеживания динамики эффективности работы по различным направлениям, а также в качестве КОНТРОЛЯ полученных знаний, умений и навыков. </a:t>
            </a:r>
          </a:p>
          <a:p>
            <a:pPr algn="just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Я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убедилась, что  наряду с классическими традиционными педагогическими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технологиями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музыкальное воспитание должно опираться на инновационные методы музыкальной терапии, потому что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музыкальная терапия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– это метод восстановления здоровья, и оптимизации поведения с помощью музыкальных средств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3. Приемы и формы, с помощью которых осуществляется процесс музыкальной терапии.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	Использую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следующие виды деятельности:</a:t>
            </a:r>
          </a:p>
          <a:p>
            <a:pPr lvl="0" algn="just">
              <a:buFont typeface="Arial" pitchFamily="34" charset="0"/>
              <a:buChar char="•"/>
            </a:pP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слушание комплексной специализированной музыки;</a:t>
            </a:r>
          </a:p>
          <a:p>
            <a:pPr lvl="0" algn="just">
              <a:buFont typeface="Arial" pitchFamily="34" charset="0"/>
              <a:buChar char="•"/>
            </a:pP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классической музыки разной направленности;</a:t>
            </a:r>
          </a:p>
          <a:p>
            <a:pPr lvl="0" algn="just">
              <a:buFont typeface="Arial" pitchFamily="34" charset="0"/>
              <a:buChar char="•"/>
            </a:pP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вокальные тренинги и звуковые упражнения;</a:t>
            </a:r>
          </a:p>
          <a:p>
            <a:pPr lvl="0" algn="just">
              <a:buFont typeface="Arial" pitchFamily="34" charset="0"/>
              <a:buChar char="•"/>
            </a:pP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звуковая гимнастика и дыхательная гимнастика; </a:t>
            </a:r>
          </a:p>
          <a:p>
            <a:pPr lvl="0" algn="just">
              <a:buFont typeface="Arial" pitchFamily="34" charset="0"/>
              <a:buChar char="•"/>
            </a:pP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музыкально-ритмические и музыкально-двигательные игры и инсценировки;</a:t>
            </a:r>
          </a:p>
          <a:p>
            <a:pPr lvl="0" algn="just">
              <a:buFont typeface="Arial" pitchFamily="34" charset="0"/>
              <a:buChar char="•"/>
            </a:pP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игра на шумовых музыкальных инструментах. </a:t>
            </a:r>
          </a:p>
          <a:p>
            <a:pPr algn="just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	Музыкальная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терапия существует в двух основных формах: АКТИВНОЙ и РЕЦЕПТИВНОЙ. Активная терапия осуществляется посредством активной музыкальной деятельности: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пения,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звуковой терапии, музыкально-ритмических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игр,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дыхательной гимнастики. Рецептивная – это процесс восприятия музыки с определённой целью, например, для активизации, релаксации, улучшения эмоционального состояния и т.п.</a:t>
            </a:r>
          </a:p>
        </p:txBody>
      </p:sp>
      <p:pic>
        <p:nvPicPr>
          <p:cNvPr id="6" name="Рисунок 5" descr="muzikaa-633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676957">
            <a:off x="7841212" y="2675954"/>
            <a:ext cx="466725" cy="13335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0_7464a_a396943f_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43627"/>
          </a:xfrm>
          <a:prstGeom prst="rect">
            <a:avLst/>
          </a:prstGeom>
        </p:spPr>
      </p:pic>
      <p:pic>
        <p:nvPicPr>
          <p:cNvPr id="3" name="Рисунок 2" descr="0_74646_112501b3_L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2755556" cy="4000000"/>
          </a:xfrm>
          <a:prstGeom prst="rect">
            <a:avLst/>
          </a:prstGeom>
        </p:spPr>
      </p:pic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2357422" y="1071546"/>
            <a:ext cx="6084168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Слушание музыки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Как традиционный вид музыкальной деятельности слушание музыки использую для изучения музыкального наследия, формирования представлений о характере, настроении, выразительных средствах, музыкальном образе изучаемых произведений.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Как инновационный вид музыкальной терапии, слушание специализированной музыки использую в качестве средства оздоровления и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здоровьесбережения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На начальном этапе слушание музыки непродолжительное - от 3 до 7 минут. Постепенно время звучания увеличиваю, вырабатываю навык длительного прослушивания и формирую потребность в самостоятельном подборе музыки для оздоровления и оптимизации настроения.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175</TotalTime>
  <Words>2222</Words>
  <Application>Microsoft Office PowerPoint</Application>
  <PresentationFormat>Экран (4:3)</PresentationFormat>
  <Paragraphs>126</Paragraphs>
  <Slides>18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2</vt:i4>
      </vt:variant>
      <vt:variant>
        <vt:lpstr>Заголовки слайдов</vt:lpstr>
      </vt:variant>
      <vt:variant>
        <vt:i4>18</vt:i4>
      </vt:variant>
    </vt:vector>
  </HeadingPairs>
  <TitlesOfParts>
    <vt:vector size="21" baseType="lpstr">
      <vt:lpstr>Тема Office</vt:lpstr>
      <vt:lpstr>Диаграмма</vt:lpstr>
      <vt:lpstr>Worksheet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лариса</dc:creator>
  <cp:lastModifiedBy>comp</cp:lastModifiedBy>
  <cp:revision>23</cp:revision>
  <dcterms:created xsi:type="dcterms:W3CDTF">2012-12-11T12:14:46Z</dcterms:created>
  <dcterms:modified xsi:type="dcterms:W3CDTF">2012-12-14T10:33:09Z</dcterms:modified>
</cp:coreProperties>
</file>