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1"/>
  </p:notesMasterIdLst>
  <p:sldIdLst>
    <p:sldId id="256" r:id="rId2"/>
    <p:sldId id="257" r:id="rId3"/>
    <p:sldId id="258" r:id="rId4"/>
    <p:sldId id="271" r:id="rId5"/>
    <p:sldId id="259" r:id="rId6"/>
    <p:sldId id="276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4" r:id="rId16"/>
    <p:sldId id="275" r:id="rId17"/>
    <p:sldId id="268" r:id="rId18"/>
    <p:sldId id="277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title>
      <c:tx>
        <c:rich>
          <a:bodyPr/>
          <a:lstStyle/>
          <a:p>
            <a:pPr>
              <a:defRPr sz="1900"/>
            </a:pPr>
            <a:r>
              <a:rPr lang="ru-RU" sz="1900" dirty="0" smtClean="0"/>
              <a:t>Средний</a:t>
            </a:r>
            <a:r>
              <a:rPr lang="ru-RU" sz="1900" baseline="0" dirty="0" smtClean="0"/>
              <a:t> балл ЕГЭ по физике</a:t>
            </a:r>
            <a:endParaRPr lang="ru-RU" sz="1900" dirty="0"/>
          </a:p>
        </c:rich>
      </c:tx>
      <c:layout/>
      <c:overlay val="1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invertIfNegative val="0"/>
          <c:cat>
            <c:numRef>
              <c:f>Лист1!$A$1:$A$5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Лист1!$C$1:$C$5</c:f>
              <c:numCache>
                <c:formatCode>General</c:formatCode>
                <c:ptCount val="5"/>
                <c:pt idx="0">
                  <c:v>52.27</c:v>
                </c:pt>
                <c:pt idx="1">
                  <c:v>59.2</c:v>
                </c:pt>
                <c:pt idx="2">
                  <c:v>48.9</c:v>
                </c:pt>
                <c:pt idx="3">
                  <c:v>55.21</c:v>
                </c:pt>
                <c:pt idx="4">
                  <c:v>52.9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9382272"/>
        <c:axId val="62272000"/>
        <c:axId val="99409920"/>
      </c:bar3DChart>
      <c:catAx>
        <c:axId val="99382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62272000"/>
        <c:crosses val="autoZero"/>
        <c:auto val="1"/>
        <c:lblAlgn val="ctr"/>
        <c:lblOffset val="100"/>
        <c:noMultiLvlLbl val="0"/>
      </c:catAx>
      <c:valAx>
        <c:axId val="62272000"/>
        <c:scaling>
          <c:orientation val="minMax"/>
          <c:max val="6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9382272"/>
        <c:crosses val="autoZero"/>
        <c:crossBetween val="between"/>
      </c:valAx>
      <c:serAx>
        <c:axId val="99409920"/>
        <c:scaling>
          <c:orientation val="minMax"/>
        </c:scaling>
        <c:delete val="1"/>
        <c:axPos val="b"/>
        <c:majorTickMark val="out"/>
        <c:minorTickMark val="none"/>
        <c:tickLblPos val="nextTo"/>
        <c:crossAx val="62272000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9BB2A-DA08-4CCB-BB36-530C56C1EE8F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23651-3398-4880-9157-26A0B539B4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8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9F24A41-4498-4432-B55A-36B539DB9F04}" type="datetime1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97487C5-4C52-49A1-A1E0-468597793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Государственное бюджетное общеобразовательное учреждение гимназия № 70 Петроградского района Санкт-Петербурга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7213" y="5704220"/>
            <a:ext cx="72866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Районный конкурс педагогических достижений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Петроградского района Санкт-Петербурга в 2014 – 2015 учебном году</a:t>
            </a:r>
            <a:endParaRPr 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00808"/>
            <a:ext cx="76037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Эксперимент – как метод активизации мыслительной деятельности учащихся 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на уроках физики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4286256"/>
            <a:ext cx="38576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 физики</a:t>
            </a:r>
          </a:p>
          <a:p>
            <a:pPr algn="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Кулик Елена Григорьевна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Выводы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Умение формулировать собственные мысли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Диалоговое общение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err="1" smtClean="0"/>
              <a:t>Коммуникативность</a:t>
            </a:r>
            <a:endParaRPr lang="ru-RU" sz="2400" dirty="0" smtClean="0"/>
          </a:p>
          <a:p>
            <a:pPr algn="ctr"/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8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1" name="Picture 2" descr="F:\урок Братислава физики\DSC064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52169"/>
            <a:ext cx="5676123" cy="425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Теория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Умение работать с учебником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Умение анализировать и выделять главное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Умение работать с текстом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Умение сопоставления своего результата с табличным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9218" name="Picture 2" descr="C:\Documents and Settings\TALK\Рабочий стол\Новая папка\DSC083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2000" y="2714620"/>
            <a:ext cx="4320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Практика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Умение применять свои знания при решении типовых и нестандартных задач и в жизненных ситуациях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8195" name="Picture 3" descr="C:\Documents and Settings\TALK\Рабочий стол\Новая папка\DSC083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000" y="1785926"/>
            <a:ext cx="5760000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Рефлексия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indent="-360363">
              <a:buFont typeface="Wingdings" pitchFamily="2" charset="2"/>
              <a:buChar char="ü"/>
            </a:pPr>
            <a:r>
              <a:rPr lang="ru-RU" sz="2000" dirty="0" smtClean="0"/>
              <a:t>Что нового ты узнал на уроке?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000" dirty="0" smtClean="0"/>
              <a:t>Какой этап урока у тебя вызвал затруднения?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000" dirty="0" smtClean="0"/>
              <a:t>На каком этапе урока тебе было интересно?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000" dirty="0" smtClean="0"/>
              <a:t>Что еще ты хотел бы узнать?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7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175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Роль ученика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4742" y="1916832"/>
            <a:ext cx="7355369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7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Роль учителя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4316" y="2349000"/>
            <a:ext cx="735536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8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Эффективность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Использование предложенной структуры урока на любом этапе учебной программы и в любом классе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Предложенная структура применяется при изучении нового материала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12290" name="Picture 2" descr="C:\Documents and Settings\TALK\Рабочий стол\Новая папка\DSC08383.JPG"/>
          <p:cNvPicPr>
            <a:picLocks noChangeAspect="1" noChangeArrowheads="1"/>
          </p:cNvPicPr>
          <p:nvPr/>
        </p:nvPicPr>
        <p:blipFill>
          <a:blip r:embed="rId2" cstate="print"/>
          <a:srcRect t="5953" b="8718"/>
          <a:stretch>
            <a:fillRect/>
          </a:stretch>
        </p:blipFill>
        <p:spPr bwMode="auto">
          <a:xfrm>
            <a:off x="1774877" y="2357430"/>
            <a:ext cx="5594247" cy="3580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152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Результаты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6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7" name="Picture 2" descr="G:\DCIM\101MSDCF\DSC083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643050"/>
            <a:ext cx="3381399" cy="2536049"/>
          </a:xfrm>
          <a:prstGeom prst="rect">
            <a:avLst/>
          </a:prstGeom>
          <a:noFill/>
        </p:spPr>
      </p:pic>
      <p:pic>
        <p:nvPicPr>
          <p:cNvPr id="11" name="Picture 5" descr="G:\DCIM\101MSDCF\DSC084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132856"/>
            <a:ext cx="2428892" cy="1821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Результаты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337664453"/>
              </p:ext>
            </p:extLst>
          </p:nvPr>
        </p:nvGraphicFramePr>
        <p:xfrm>
          <a:off x="910803" y="1178702"/>
          <a:ext cx="7322395" cy="4750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6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39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14818"/>
            <a:ext cx="9144000" cy="1714512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5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7353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Цель</a:t>
            </a:r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42910" y="1428736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Создание условий для формирования интереса к познанию окружающего мира через эксперимент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35756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Комфортная обстановка в классе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Постановка конкретной задачи на каждом этапе урока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Возможность проявить себя для каждого из учеников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67930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Условия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9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Задачи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Привлечь внимание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Удивить в процессе эксперимента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Вовлечь в открытие новой информации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Закрепить полученные знания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1266" name="Picture 2" descr="C:\Documents and Settings\TALK\Рабочий стол\Новая папка\DSC08380.JPG"/>
          <p:cNvPicPr>
            <a:picLocks noChangeAspect="1" noChangeArrowheads="1"/>
          </p:cNvPicPr>
          <p:nvPr/>
        </p:nvPicPr>
        <p:blipFill>
          <a:blip r:embed="rId2" cstate="print"/>
          <a:srcRect b="18419"/>
          <a:stretch>
            <a:fillRect/>
          </a:stretch>
        </p:blipFill>
        <p:spPr bwMode="auto">
          <a:xfrm>
            <a:off x="1630119" y="2571744"/>
            <a:ext cx="5883763" cy="3600000"/>
          </a:xfrm>
          <a:prstGeom prst="rect">
            <a:avLst/>
          </a:prstGeom>
          <a:noFill/>
        </p:spPr>
      </p:pic>
      <p:pic>
        <p:nvPicPr>
          <p:cNvPr id="7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89069"/>
            <a:ext cx="9144000" cy="5268931"/>
          </a:xfrm>
        </p:spPr>
        <p:txBody>
          <a:bodyPr>
            <a:normAutofit/>
          </a:bodyPr>
          <a:lstStyle/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Работа направлена на развитие логического мышления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Сопоставлять свои выводы с теорией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Благодаря этой методике ученики самостоятельно открывают знания, через эксперимент и удивление, а не получают их в готов виде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Данная разработка основана на принципе доступности и принципе познания от простого к сложному</a:t>
            </a:r>
          </a:p>
          <a:p>
            <a:pPr>
              <a:buFont typeface="Wingdings" pitchFamily="2" charset="2"/>
              <a:buChar char="ü"/>
            </a:pP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6307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Актуальность</a:t>
            </a:r>
          </a:p>
        </p:txBody>
      </p:sp>
      <p:pic>
        <p:nvPicPr>
          <p:cNvPr id="6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Современная концепция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785794"/>
            <a:ext cx="6858048" cy="456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6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152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Здоровьесберегающие</a:t>
            </a:r>
            <a:r>
              <a:rPr lang="ru-RU" sz="2800" dirty="0" smtClean="0"/>
              <a:t> технологии: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596856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Смена деятельности учащихся  на уроке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Учет индивидуальных особенностей ребенка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Формирование положительной  внутренней  мотивации в результате решения проблемных задач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Преодоление , через эксперимент, усталости, уныния, </a:t>
            </a:r>
          </a:p>
          <a:p>
            <a:pPr marL="719138" indent="-360363"/>
            <a:r>
              <a:rPr lang="ru-RU" sz="2400" dirty="0" smtClean="0"/>
              <a:t>	неудовлетворенности учащихся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Заряд положительных эмоций, полученных через удивление и эксперимент, определяет позитивное воздействие школы на здоровье учащихся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7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Структура урока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69609" y="881053"/>
            <a:ext cx="6204783" cy="462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6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Тема урока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14298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Постановка и разбор ситуативной задачи, выявление и формулирование проблемы</a:t>
            </a:r>
            <a:endParaRPr lang="ru-RU" sz="2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411265" y="714356"/>
            <a:ext cx="321471" cy="428628"/>
          </a:xfrm>
          <a:prstGeom prst="downArrow">
            <a:avLst/>
          </a:prstGeom>
          <a:solidFill>
            <a:srgbClr val="FFFFFF">
              <a:alpha val="3922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0430" y="2071678"/>
            <a:ext cx="5023140" cy="3767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Эксперимент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Умение пользоваться описанием практической  работы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Умение работать в группе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Умение работать с физическими приборами</a:t>
            </a:r>
          </a:p>
          <a:p>
            <a:pPr marL="719138" indent="-360363">
              <a:buFont typeface="Wingdings" pitchFamily="2" charset="2"/>
              <a:buChar char="ü"/>
            </a:pPr>
            <a:r>
              <a:rPr lang="ru-RU" sz="2400" dirty="0" smtClean="0"/>
              <a:t>Соблюдение правил по технике безопасности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487C5-4C52-49A1-A1E0-46859779303C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8" name="Picture 4" descr="C:\Documents and Settings\TALK\Рабочий стол\nadasi-elektro_html_3ed4e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500702"/>
            <a:ext cx="1216477" cy="12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428728" y="6286520"/>
            <a:ext cx="7358114" cy="158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</Template>
  <TotalTime>565</TotalTime>
  <Words>316</Words>
  <Application>Microsoft Office PowerPoint</Application>
  <PresentationFormat>Экран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107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busi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Robert</dc:creator>
  <cp:lastModifiedBy>Гостевой учитель</cp:lastModifiedBy>
  <cp:revision>48</cp:revision>
  <dcterms:created xsi:type="dcterms:W3CDTF">2014-11-15T15:04:20Z</dcterms:created>
  <dcterms:modified xsi:type="dcterms:W3CDTF">2015-03-05T10:11:41Z</dcterms:modified>
</cp:coreProperties>
</file>