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1" r:id="rId4"/>
    <p:sldId id="259" r:id="rId5"/>
    <p:sldId id="260" r:id="rId6"/>
    <p:sldId id="266" r:id="rId7"/>
    <p:sldId id="265" r:id="rId8"/>
    <p:sldId id="274" r:id="rId9"/>
    <p:sldId id="269" r:id="rId10"/>
    <p:sldId id="267" r:id="rId11"/>
    <p:sldId id="270" r:id="rId12"/>
    <p:sldId id="272" r:id="rId13"/>
    <p:sldId id="271" r:id="rId14"/>
    <p:sldId id="273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Лапуля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48360-5592-4B86-AC58-7033DF645978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F40E9-11C0-45D7-996F-38105E5C6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60373-37F0-421C-823C-572BF75D1167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5F52F-C475-4E5F-9E8D-A530F99D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1A5F-7609-4C9E-BD03-338469A98208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2F115-6107-44ED-BA34-FD8080877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BF17B-68D9-4A20-8720-63A9B229028E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7C3A-5304-46C8-A678-4E1587E62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56C8E-6B84-4C22-A29E-05B5B5076017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3E771-C6F7-4586-8099-9CBB69596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7A3A-14AE-4E56-B836-C5145202A970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58671-B65C-411D-B5C2-F1CC42351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F74B1-7E1F-4E9E-A9D6-73113FC9DDFC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7386-9EB4-49A8-B1A0-104F17EA3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3289-4E37-4E39-B8B7-AC0BC6F6901C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7A9E9-A531-45E2-AE68-4285016AB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DFC1F-682E-473A-AF68-A951EB4B0484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5452-D5CA-4E14-BB2D-C44F39B9C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FE0D9-E4D9-4ED6-8D3E-39CECF639131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1F31-52F3-4069-A8BE-9487C919D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FCBF7-B4B7-43ED-9371-87846BD23DFF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9559D-5677-467B-A43B-92016ACA9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44009-884F-4AB5-8105-EAE94CA2AAA9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83E03-3507-450E-B760-74A4AA87F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A4DC70-AD9B-4E32-B399-BC0F6F394712}" type="datetimeFigureOut">
              <a:rPr lang="ru-RU"/>
              <a:pPr>
                <a:defRPr/>
              </a:pPr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871359-2244-4CE9-B386-3293A5987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2376487"/>
          </a:xfrm>
        </p:spPr>
        <p:txBody>
          <a:bodyPr/>
          <a:lstStyle/>
          <a:p>
            <a:pPr eaLnBrk="1" hangingPunct="1"/>
            <a:r>
              <a:rPr lang="ru-RU" smtClean="0"/>
              <a:t>Асептические вещества в медицине и их применение на уроках химии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732588" y="4724400"/>
            <a:ext cx="22748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Составили:</a:t>
            </a:r>
          </a:p>
          <a:p>
            <a:r>
              <a:rPr lang="ru-RU"/>
              <a:t>Турнин Риназ,</a:t>
            </a:r>
          </a:p>
          <a:p>
            <a:r>
              <a:rPr lang="ru-RU"/>
              <a:t>Газизова Миляуша.</a:t>
            </a:r>
          </a:p>
          <a:p>
            <a:r>
              <a:rPr lang="ru-RU"/>
              <a:t>Руководитель:</a:t>
            </a:r>
          </a:p>
          <a:p>
            <a:r>
              <a:rPr lang="ru-RU"/>
              <a:t>Бурнашев А.</a:t>
            </a:r>
          </a:p>
          <a:p>
            <a:endParaRPr lang="ru-RU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563938" y="6237288"/>
            <a:ext cx="1822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/>
              <a:t>Кощаково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галлоидов.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pPr eaLnBrk="1" hangingPunct="1"/>
            <a:r>
              <a:rPr lang="ru-RU" b="1" i="1" smtClean="0"/>
              <a:t>Йод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5% спиртовой раствор йода-антисептическое,раздражающее и отвлекающее средство.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Применяется при воспалительн</a:t>
            </a:r>
            <a:r>
              <a:rPr lang="ru-RU" sz="2400" smtClean="0"/>
              <a:t>ых </a:t>
            </a:r>
            <a:r>
              <a:rPr lang="ru-RU" sz="2800" smtClean="0"/>
              <a:t>заболеваниях кожи и слизистых оболочек.</a:t>
            </a:r>
            <a:endParaRPr lang="en-US" sz="2800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J</a:t>
            </a:r>
            <a:r>
              <a:rPr lang="ru-RU" smtClean="0">
                <a:latin typeface="Arial" charset="0"/>
              </a:rPr>
              <a:t> </a:t>
            </a:r>
            <a:r>
              <a:rPr lang="en-US" smtClean="0"/>
              <a:t>+</a:t>
            </a:r>
            <a:r>
              <a:rPr lang="ru-RU" smtClean="0"/>
              <a:t>крахмал=йодкрахмальный комплекс иссине-черной окраски.</a:t>
            </a:r>
          </a:p>
          <a:p>
            <a:pPr eaLnBrk="1" hangingPunct="1">
              <a:buFont typeface="Arial" charset="0"/>
              <a:buNone/>
            </a:pPr>
            <a:endParaRPr lang="ru-RU" sz="28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39750" y="47974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окислителей.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/>
            <a:r>
              <a:rPr lang="ru-RU" b="1" i="1" smtClean="0"/>
              <a:t>Перекись водорода-3% раствор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При разложении атомы О активно окисляют патогенную флору.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Применяется в качестве антисептического,кровоостанавливающего средства,в качестве отбеливателя.</a:t>
            </a:r>
          </a:p>
          <a:p>
            <a:pPr eaLnBrk="1" hangingPunct="1">
              <a:buFont typeface="Arial" charset="0"/>
              <a:buNone/>
            </a:pPr>
            <a:r>
              <a:rPr lang="en-US" sz="2800" smtClean="0"/>
              <a:t>H</a:t>
            </a:r>
            <a:r>
              <a:rPr lang="ru-RU" sz="2800" smtClean="0">
                <a:latin typeface="Arial" charset="0"/>
              </a:rPr>
              <a:t> </a:t>
            </a:r>
            <a:r>
              <a:rPr lang="en-US" sz="2800" smtClean="0"/>
              <a:t>O</a:t>
            </a:r>
            <a:r>
              <a:rPr lang="ru-RU" sz="2800" smtClean="0">
                <a:latin typeface="Arial" charset="0"/>
              </a:rPr>
              <a:t> </a:t>
            </a:r>
            <a:r>
              <a:rPr lang="en-US" sz="2800" smtClean="0"/>
              <a:t>+</a:t>
            </a:r>
            <a:r>
              <a:rPr lang="ru-RU" sz="2800" smtClean="0"/>
              <a:t>пероксидаза=</a:t>
            </a:r>
            <a:r>
              <a:rPr lang="en-US" sz="2800" smtClean="0"/>
              <a:t>H</a:t>
            </a:r>
            <a:r>
              <a:rPr lang="ru-RU" sz="2800" smtClean="0">
                <a:latin typeface="Arial" charset="0"/>
              </a:rPr>
              <a:t> </a:t>
            </a:r>
            <a:r>
              <a:rPr lang="en-US" sz="2800" smtClean="0"/>
              <a:t>O+O</a:t>
            </a:r>
            <a:endParaRPr lang="ru-RU" sz="2800" smtClean="0"/>
          </a:p>
          <a:p>
            <a:pPr eaLnBrk="1" hangingPunct="1">
              <a:buFont typeface="Arial" charset="0"/>
              <a:buNone/>
            </a:pPr>
            <a:endParaRPr lang="ru-RU" b="1" i="1" smtClean="0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79388" y="371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971550" y="4724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84213" y="4724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635375" y="4724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окислителей.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dirty="0" err="1" smtClean="0"/>
              <a:t>Пермаганат</a:t>
            </a:r>
            <a:r>
              <a:rPr lang="ru-RU" b="1" i="1" dirty="0" smtClean="0"/>
              <a:t> калия</a:t>
            </a:r>
            <a:r>
              <a:rPr lang="en-US" b="1" i="1" dirty="0" smtClean="0"/>
              <a:t> </a:t>
            </a:r>
            <a:r>
              <a:rPr lang="en-US" b="1" i="1" dirty="0" err="1" smtClean="0"/>
              <a:t>KMnO</a:t>
            </a:r>
            <a:endParaRPr lang="en-US" b="1" i="1" dirty="0" smtClean="0"/>
          </a:p>
          <a:p>
            <a:pPr eaLnBrk="1" hangingPunct="1">
              <a:buFont typeface="Arial" charset="0"/>
              <a:buNone/>
            </a:pPr>
            <a:r>
              <a:rPr lang="ru-RU" sz="2800" b="1" i="1" dirty="0" smtClean="0"/>
              <a:t> </a:t>
            </a:r>
            <a:r>
              <a:rPr lang="ru-RU" sz="2800" dirty="0" smtClean="0"/>
              <a:t>При соприкосновении с органическими веществами выделяет атомарный кислород.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/>
              <a:t>0,1% раствор применяют для полоскания </a:t>
            </a:r>
            <a:r>
              <a:rPr lang="ru-RU" sz="2800" dirty="0" err="1" smtClean="0"/>
              <a:t>рта,промывания</a:t>
            </a:r>
            <a:r>
              <a:rPr lang="ru-RU" sz="2800" dirty="0" smtClean="0"/>
              <a:t> </a:t>
            </a:r>
            <a:r>
              <a:rPr lang="ru-RU" sz="2800" dirty="0" err="1" smtClean="0"/>
              <a:t>ран,обработке</a:t>
            </a:r>
            <a:r>
              <a:rPr lang="ru-RU" sz="2800" dirty="0" smtClean="0"/>
              <a:t> </a:t>
            </a:r>
            <a:r>
              <a:rPr lang="ru-RU" sz="2800" dirty="0" err="1" smtClean="0"/>
              <a:t>ожогов,промывания</a:t>
            </a:r>
            <a:r>
              <a:rPr lang="ru-RU" sz="2800" dirty="0" smtClean="0"/>
              <a:t> желудка при отравлениях.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36096" y="18448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солей тяжёлых металлов.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i="1" dirty="0" smtClean="0"/>
              <a:t>Нитрат серебра(ляпис) </a:t>
            </a:r>
            <a:r>
              <a:rPr lang="en-US" b="1" i="1" dirty="0" err="1" smtClean="0"/>
              <a:t>AgNO</a:t>
            </a:r>
            <a:endParaRPr lang="en-US" b="1" i="1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dirty="0" smtClean="0"/>
              <a:t>Используют для прижигания ранок и удаления мелких </a:t>
            </a:r>
            <a:r>
              <a:rPr lang="ru-RU" dirty="0" err="1" smtClean="0"/>
              <a:t>бородавок.В</a:t>
            </a:r>
            <a:r>
              <a:rPr lang="ru-RU" dirty="0" smtClean="0"/>
              <a:t> небольших концентрациях действует как противовоспалительное и вяжущее средство.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Ag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+</a:t>
            </a:r>
            <a:r>
              <a:rPr lang="en-US" dirty="0" err="1" smtClean="0"/>
              <a:t>Cl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=</a:t>
            </a:r>
            <a:r>
              <a:rPr lang="en-US" dirty="0" err="1" smtClean="0"/>
              <a:t>AgCl</a:t>
            </a:r>
            <a:r>
              <a:rPr lang="en-US" dirty="0" smtClean="0"/>
              <a:t>-</a:t>
            </a:r>
            <a:r>
              <a:rPr lang="ru-RU" dirty="0" smtClean="0"/>
              <a:t>белый осадок.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Ag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+Br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=</a:t>
            </a:r>
            <a:r>
              <a:rPr lang="en-US" dirty="0" err="1" smtClean="0"/>
              <a:t>AgBr</a:t>
            </a:r>
            <a:r>
              <a:rPr lang="en-US" dirty="0" smtClean="0"/>
              <a:t>-</a:t>
            </a:r>
            <a:r>
              <a:rPr lang="ru-RU" dirty="0" smtClean="0"/>
              <a:t>светло-желтый осадок.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Ag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+J</a:t>
            </a:r>
            <a:r>
              <a:rPr lang="ru-RU" dirty="0" smtClean="0">
                <a:latin typeface="Arial" charset="0"/>
              </a:rPr>
              <a:t> </a:t>
            </a:r>
            <a:r>
              <a:rPr lang="en-US" dirty="0" smtClean="0"/>
              <a:t>=</a:t>
            </a:r>
            <a:r>
              <a:rPr lang="en-US" dirty="0" err="1" smtClean="0"/>
              <a:t>AgJ</a:t>
            </a:r>
            <a:r>
              <a:rPr lang="en-US" dirty="0" smtClean="0"/>
              <a:t>-</a:t>
            </a:r>
            <a:r>
              <a:rPr lang="ru-RU" dirty="0" smtClean="0"/>
              <a:t>желтый осадок.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827088" y="4365625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827088" y="48688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827088" y="5445125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547813" y="4292600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-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547813" y="4868863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-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331913" y="537368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184" y="18448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спиртов.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dirty="0" smtClean="0"/>
              <a:t>Этанол </a:t>
            </a:r>
            <a:r>
              <a:rPr lang="en-US" b="1" i="1" dirty="0" smtClean="0"/>
              <a:t>C H OH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/>
              <a:t>При соприкосновении с тканями вызывает их раздражение .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err="1" smtClean="0"/>
              <a:t>Дегидратирует</a:t>
            </a:r>
            <a:r>
              <a:rPr lang="ru-RU" sz="2800" dirty="0" smtClean="0"/>
              <a:t>  </a:t>
            </a:r>
            <a:r>
              <a:rPr lang="ru-RU" sz="2800" dirty="0" err="1" smtClean="0"/>
              <a:t>протоплазму,растворяет</a:t>
            </a:r>
            <a:r>
              <a:rPr lang="ru-RU" sz="2800" dirty="0" smtClean="0"/>
              <a:t> </a:t>
            </a:r>
            <a:r>
              <a:rPr lang="ru-RU" sz="2800" dirty="0" err="1" smtClean="0"/>
              <a:t>жиры,вызывает</a:t>
            </a:r>
            <a:r>
              <a:rPr lang="ru-RU" sz="2800" dirty="0" smtClean="0"/>
              <a:t> коагуляцию </a:t>
            </a:r>
            <a:r>
              <a:rPr lang="ru-RU" sz="2800" dirty="0" err="1" smtClean="0"/>
              <a:t>белков.Обладает</a:t>
            </a:r>
            <a:r>
              <a:rPr lang="ru-RU" sz="2800" dirty="0" smtClean="0"/>
              <a:t> наибольшей бактерицидностью в концентрации 70%.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/>
              <a:t>Горение этанола.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 smtClean="0"/>
              <a:t>C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en-US" sz="2800" dirty="0" smtClean="0"/>
              <a:t>H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en-US" sz="2800" dirty="0" smtClean="0"/>
              <a:t>OH+3O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en-US" sz="2800" dirty="0" smtClean="0"/>
              <a:t>=2CO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en-US" sz="2800" dirty="0" smtClean="0"/>
              <a:t>+3H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en-US" sz="2800" dirty="0" smtClean="0"/>
              <a:t>O+Q</a:t>
            </a:r>
            <a:endParaRPr lang="ru-RU" sz="2800" dirty="0" smtClean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11188" y="5661025"/>
            <a:ext cx="287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971550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5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24075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987675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635375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3768" y="18448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843808" y="18448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Группа альдегидов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i="1" dirty="0" smtClean="0"/>
              <a:t>Формалин </a:t>
            </a:r>
            <a:r>
              <a:rPr lang="en-US" b="1" i="1" dirty="0" smtClean="0"/>
              <a:t>CH O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Свертывает белки и предотвращает их </a:t>
            </a:r>
            <a:r>
              <a:rPr lang="ru-RU" dirty="0" err="1" smtClean="0"/>
              <a:t>разложение.Дезинфекция</a:t>
            </a:r>
            <a:r>
              <a:rPr lang="ru-RU" dirty="0" smtClean="0"/>
              <a:t> </a:t>
            </a:r>
            <a:r>
              <a:rPr lang="ru-RU" dirty="0" err="1" smtClean="0"/>
              <a:t>помещений,одежды,инструментов,обработка</a:t>
            </a:r>
            <a:r>
              <a:rPr lang="ru-RU" dirty="0" smtClean="0"/>
              <a:t> </a:t>
            </a:r>
            <a:r>
              <a:rPr lang="ru-RU" dirty="0" err="1" smtClean="0"/>
              <a:t>рук,дубление</a:t>
            </a:r>
            <a:r>
              <a:rPr lang="ru-RU" dirty="0" smtClean="0"/>
              <a:t> </a:t>
            </a:r>
            <a:r>
              <a:rPr lang="ru-RU" dirty="0" err="1" smtClean="0"/>
              <a:t>кожи.Используется</a:t>
            </a:r>
            <a:r>
              <a:rPr lang="ru-RU" dirty="0" smtClean="0"/>
              <a:t> для сохранения биологических объектов.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18448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Группа красителей.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dirty="0" smtClean="0"/>
              <a:t>Бриллиантовый зелёный(тетраэтил-4,4-диаминотрифенил метана оксалат)</a:t>
            </a:r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Применяется в виде водных или спиртовых растворов для смазывания кожи при ее заболеваниях и повреждениях.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Бриллиантовый зеленый 0,2% </a:t>
            </a:r>
            <a:r>
              <a:rPr lang="ru-RU" dirty="0" err="1" smtClean="0"/>
              <a:t>раствор+</a:t>
            </a:r>
            <a:r>
              <a:rPr lang="en-US" dirty="0" err="1" smtClean="0"/>
              <a:t>HCl</a:t>
            </a:r>
            <a:r>
              <a:rPr lang="ru-RU" dirty="0" smtClean="0"/>
              <a:t>(</a:t>
            </a:r>
            <a:r>
              <a:rPr lang="ru-RU" dirty="0" err="1" smtClean="0"/>
              <a:t>конц</a:t>
            </a:r>
            <a:r>
              <a:rPr lang="ru-RU" dirty="0" smtClean="0"/>
              <a:t>)</a:t>
            </a:r>
            <a:r>
              <a:rPr lang="ru-RU" dirty="0" err="1" smtClean="0"/>
              <a:t>=оранжевый</a:t>
            </a:r>
            <a:r>
              <a:rPr lang="ru-RU" dirty="0" smtClean="0"/>
              <a:t> раствор.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Выводы.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Ознакомились с природой действия химических асептических средств.</a:t>
            </a:r>
          </a:p>
          <a:p>
            <a:pPr eaLnBrk="1" hangingPunct="1"/>
            <a:r>
              <a:rPr lang="ru-RU" b="1" smtClean="0"/>
              <a:t>Узнали строение и физические свойства химических асептиков.</a:t>
            </a:r>
          </a:p>
          <a:p>
            <a:pPr eaLnBrk="1" hangingPunct="1"/>
            <a:r>
              <a:rPr lang="ru-RU" b="1" smtClean="0"/>
              <a:t>Выяснили классификацию химических асептиков.</a:t>
            </a:r>
          </a:p>
          <a:p>
            <a:pPr eaLnBrk="1" hangingPunct="1"/>
            <a:r>
              <a:rPr lang="ru-RU" b="1" smtClean="0"/>
              <a:t>Научились применять асептические вещества в качестве химических реагентов на уроках химии.</a:t>
            </a:r>
          </a:p>
          <a:p>
            <a:pPr eaLnBrk="1" hangingPunct="1"/>
            <a:endParaRPr lang="ru-RU" b="1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6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784976" cy="583264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Цели работы.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Обобщить и систематизировать химические асептики.</a:t>
            </a:r>
          </a:p>
          <a:p>
            <a:pPr eaLnBrk="1" hangingPunct="1"/>
            <a:r>
              <a:rPr lang="ru-RU" smtClean="0"/>
              <a:t>Знать химические и физические свойства асептиков.</a:t>
            </a:r>
          </a:p>
          <a:p>
            <a:pPr eaLnBrk="1" hangingPunct="1"/>
            <a:r>
              <a:rPr lang="ru-RU" smtClean="0"/>
              <a:t>Знать применение асептиков в медицине.</a:t>
            </a:r>
          </a:p>
          <a:p>
            <a:pPr eaLnBrk="1" hangingPunct="1"/>
            <a:r>
              <a:rPr lang="ru-RU" smtClean="0"/>
              <a:t>Применение асептиков в химических опытах.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Антисептика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</a:t>
            </a:r>
            <a:r>
              <a:rPr lang="ru-RU" sz="2400" smtClean="0"/>
              <a:t>-</a:t>
            </a:r>
            <a:r>
              <a:rPr lang="ru-RU" sz="2400" b="1" smtClean="0"/>
              <a:t>комплекс мероприятий, направленных на уменьшение количества микробов в ране, снижение опасности их проникновения в рану и развития в ней.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</a:t>
            </a:r>
            <a:r>
              <a:rPr lang="ru-RU" sz="2400" b="1" u="sng" smtClean="0"/>
              <a:t>физическая</a:t>
            </a:r>
            <a:r>
              <a:rPr lang="ru-RU" sz="2400" b="1" smtClean="0"/>
              <a:t> антисептика – методы, создающие в ране неблагоприятные условия для развития бактерий.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</a:t>
            </a:r>
            <a:r>
              <a:rPr lang="ru-RU" sz="2400" b="1" u="sng" smtClean="0"/>
              <a:t>механическая</a:t>
            </a:r>
            <a:r>
              <a:rPr lang="ru-RU" sz="2400" b="1" smtClean="0"/>
              <a:t> антисептика – удаление из раны микробов, некротизированных тканей, свертков крови, инородных тел.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</a:t>
            </a:r>
            <a:r>
              <a:rPr lang="ru-RU" sz="2400" b="1" u="sng" smtClean="0"/>
              <a:t>химическая</a:t>
            </a:r>
            <a:r>
              <a:rPr lang="ru-RU" sz="2400" b="1" smtClean="0"/>
              <a:t> – использование химических веществ для уничтожения бактерий в ране (обработка операционного поля, рук хирурга, шовного материала и т.д.).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</a:t>
            </a:r>
            <a:r>
              <a:rPr lang="ru-RU" sz="2400" b="1" u="sng" smtClean="0"/>
              <a:t>биологическая </a:t>
            </a:r>
            <a:r>
              <a:rPr lang="ru-RU" sz="2400" b="1" smtClean="0"/>
              <a:t>– повышение иммуно-биологических сил организма (вакцины, сыворотки, плазма, кровь,антибиотики и т.д.).</a:t>
            </a:r>
          </a:p>
          <a:p>
            <a:pPr eaLnBrk="1" hangingPunct="1">
              <a:buFontTx/>
              <a:buNone/>
            </a:pPr>
            <a:endParaRPr lang="ru-RU" sz="1800" b="1" smtClean="0"/>
          </a:p>
          <a:p>
            <a:pPr eaLnBrk="1" hangingPunct="1">
              <a:buFontTx/>
              <a:buNone/>
            </a:pPr>
            <a:endParaRPr lang="ru-RU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Исторические факты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В 60-е годы 19 века английский хирург Джозеф Листер, основываясь на открытиях Пастера, пришел к выводу, что микроорганизмы попадают в рану из воздуха и с рук хирурга. В 1865 г. применил повязку с раствором карболовой кислоты при лечении открытого перелома. Листер разработал систему мероприятий, получивших наименование </a:t>
            </a:r>
            <a:r>
              <a:rPr lang="ru-RU" sz="2400" b="1" smtClean="0"/>
              <a:t>антисептического метода хирургической работы</a:t>
            </a:r>
            <a:r>
              <a:rPr lang="ru-RU" sz="2400" smtClean="0"/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  </a:t>
            </a:r>
            <a:r>
              <a:rPr lang="ru-RU" sz="2400" smtClean="0">
                <a:latin typeface="Arial" charset="0"/>
              </a:rPr>
              <a:t>   </a:t>
            </a:r>
            <a:r>
              <a:rPr lang="ru-RU" sz="2400" smtClean="0"/>
              <a:t> распыление раствора карболовой кислоты в воздухе</a:t>
            </a:r>
            <a:r>
              <a:rPr lang="ru-RU" sz="2400" smtClean="0">
                <a:latin typeface="Arial" charset="0"/>
              </a:rPr>
              <a:t>                        </a:t>
            </a:r>
            <a:r>
              <a:rPr lang="ru-RU" sz="2400" smtClean="0"/>
              <a:t>операционной, обработке рук хирурга, операционного</a:t>
            </a:r>
            <a:r>
              <a:rPr lang="ru-RU" sz="2400" smtClean="0">
                <a:latin typeface="Arial" charset="0"/>
              </a:rPr>
              <a:t>                             </a:t>
            </a:r>
            <a:r>
              <a:rPr lang="ru-RU" sz="2400" smtClean="0"/>
              <a:t>поля, инструментов, перевязочного и шовного материала </a:t>
            </a:r>
            <a:r>
              <a:rPr lang="ru-RU" sz="2400" smtClean="0">
                <a:latin typeface="Arial" charset="0"/>
              </a:rPr>
              <a:t>                          </a:t>
            </a:r>
            <a:r>
              <a:rPr lang="ru-RU" sz="2400" smtClean="0"/>
              <a:t> 3% раствором карболовой кислоты, использование многослойных повязок, пропитанных карболовой кислотой. </a:t>
            </a:r>
            <a:r>
              <a:rPr lang="ru-RU" sz="2400" smtClean="0">
                <a:latin typeface="Arial" charset="0"/>
              </a:rPr>
              <a:t>                                                            </a:t>
            </a:r>
            <a:r>
              <a:rPr lang="ru-RU" sz="2400" smtClean="0"/>
              <a:t>Метод Листера получил широкое распространение, поскольку позволил снизить послеоперационную летальность в несколько раз.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    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0"/>
            <a:ext cx="8280400" cy="65976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400" smtClean="0"/>
              <a:t>Внедрение антисептического метода привело к новому этапу в развитии хирургии, получившему название </a:t>
            </a:r>
            <a:r>
              <a:rPr lang="ru-RU" sz="2400" b="1" smtClean="0"/>
              <a:t>антисептического периода.</a:t>
            </a:r>
            <a:endParaRPr lang="ru-RU" sz="2400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400" smtClean="0"/>
              <a:t>В 1890 г. немецким хирургом Бергманом был разработан и предложен метод использования температуры кипящей воды и пара для уничтожения микробов на инструментах, белье, перевязочном и шовном материале, названный </a:t>
            </a:r>
            <a:r>
              <a:rPr lang="ru-RU" sz="2400" b="1" smtClean="0"/>
              <a:t>асептическим методом</a:t>
            </a:r>
            <a:r>
              <a:rPr lang="ru-RU" sz="2400" smtClean="0"/>
              <a:t> хирургической работы.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400" smtClean="0"/>
              <a:t>С развитием химии появились менее токсичные и более эффективные антисептики, что привело к созданию такой системы хирургической работы, при которой асептика сочетается с использованием различных антисептиков.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/>
          </p:cNvSpPr>
          <p:nvPr>
            <p:ph type="body" sz="half" idx="1"/>
          </p:nvPr>
        </p:nvSpPr>
        <p:spPr>
          <a:xfrm>
            <a:off x="457200" y="4076700"/>
            <a:ext cx="3754438" cy="20494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>
                <a:latin typeface="Arial" charset="0"/>
              </a:rPr>
              <a:t>Джо́зеф Ли́стер </a:t>
            </a:r>
            <a:r>
              <a:rPr lang="ru-RU" sz="2400" smtClean="0">
                <a:latin typeface="Arial" charset="0"/>
              </a:rPr>
              <a:t>— крупнейший английский хирург и учёный, создатель хирургической             антисептики.</a:t>
            </a:r>
            <a:r>
              <a:rPr lang="ru-RU" sz="2400" smtClean="0"/>
              <a:t> </a:t>
            </a:r>
          </a:p>
        </p:txBody>
      </p:sp>
      <p:sp>
        <p:nvSpPr>
          <p:cNvPr id="19458" name="Text Box 8"/>
          <p:cNvSpPr txBox="1">
            <a:spLocks noChangeArrowheads="1"/>
          </p:cNvSpPr>
          <p:nvPr/>
        </p:nvSpPr>
        <p:spPr bwMode="auto">
          <a:xfrm>
            <a:off x="5632450" y="4600575"/>
            <a:ext cx="2395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59" name="Text Box 9"/>
          <p:cNvSpPr txBox="1">
            <a:spLocks noChangeArrowheads="1"/>
          </p:cNvSpPr>
          <p:nvPr/>
        </p:nvSpPr>
        <p:spPr bwMode="auto">
          <a:xfrm>
            <a:off x="4840288" y="4097338"/>
            <a:ext cx="354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9460" name="Picture 10" descr="Joseph_Lis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620713"/>
            <a:ext cx="2438400" cy="2914650"/>
          </a:xfrm>
        </p:spPr>
      </p:pic>
      <p:pic>
        <p:nvPicPr>
          <p:cNvPr id="19461" name="Picture 11" descr="503px-Louis_Pasteu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549275"/>
            <a:ext cx="261143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5364163" y="4076700"/>
            <a:ext cx="32400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Луи́ Пасте́р</a:t>
            </a:r>
            <a:r>
              <a:rPr lang="ru-RU" sz="2400"/>
              <a:t>  — французский микробио- лог и химик, член Французской академии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500px-Ignaz_Semmelwe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33375"/>
            <a:ext cx="3065462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468313" y="4221163"/>
            <a:ext cx="39957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Игнац Филипп Земмельвайс</a:t>
            </a:r>
            <a:r>
              <a:rPr lang="ru-RU" sz="2400"/>
              <a:t>  — венгерский врач-акушер, профессор, один из основоположников асептики. </a:t>
            </a:r>
          </a:p>
        </p:txBody>
      </p:sp>
      <p:pic>
        <p:nvPicPr>
          <p:cNvPr id="20483" name="Picture 6" descr="453px-Ernst_von_Bergmann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60350"/>
            <a:ext cx="2919412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5651500" y="4221163"/>
            <a:ext cx="31162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Эрнст фон Бергманн</a:t>
            </a:r>
            <a:r>
              <a:rPr lang="ru-RU" sz="2400"/>
              <a:t>  — хирург, основоположник      асептики</a:t>
            </a:r>
            <a:r>
              <a:rPr lang="ru-RU" sz="16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smtClean="0"/>
              <a:t>Классификация химических антисептиков 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802563" cy="452596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Группа галоидов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/>
              <a:t>хлорамин Б: применяют для промывания гнойных ран 1-2% </a:t>
            </a:r>
            <a:r>
              <a:rPr lang="ru-RU" sz="2400" dirty="0" err="1" smtClean="0"/>
              <a:t>р-р</a:t>
            </a:r>
            <a:r>
              <a:rPr lang="ru-RU" sz="2400" dirty="0" smtClean="0"/>
              <a:t>, для дезинфекции рук -0,5% </a:t>
            </a:r>
            <a:r>
              <a:rPr lang="ru-RU" sz="2400" dirty="0" err="1" smtClean="0"/>
              <a:t>р-р</a:t>
            </a:r>
            <a:r>
              <a:rPr lang="ru-RU" sz="2400" dirty="0" smtClean="0"/>
              <a:t>, для текущей дезинфекции помещений - 2% </a:t>
            </a:r>
            <a:r>
              <a:rPr lang="ru-RU" sz="2400" dirty="0" err="1" smtClean="0"/>
              <a:t>р-р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/>
              <a:t>йода спиртовой раствор 5-10%.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/>
              <a:t>препараты йода: </a:t>
            </a:r>
            <a:r>
              <a:rPr lang="ru-RU" sz="2400" dirty="0" err="1" smtClean="0"/>
              <a:t>йодонат</a:t>
            </a:r>
            <a:r>
              <a:rPr lang="ru-RU" sz="2400" dirty="0" smtClean="0"/>
              <a:t> 1% </a:t>
            </a:r>
            <a:r>
              <a:rPr lang="ru-RU" sz="2400" dirty="0" err="1" smtClean="0"/>
              <a:t>р-р</a:t>
            </a:r>
            <a:r>
              <a:rPr lang="ru-RU" sz="2400" dirty="0" smtClean="0"/>
              <a:t>, </a:t>
            </a:r>
            <a:r>
              <a:rPr lang="ru-RU" sz="2400" dirty="0" err="1" smtClean="0"/>
              <a:t>йодинол</a:t>
            </a:r>
            <a:r>
              <a:rPr lang="ru-RU" sz="2400" dirty="0" smtClean="0"/>
              <a:t> 1% </a:t>
            </a:r>
            <a:r>
              <a:rPr lang="ru-RU" sz="2400" dirty="0" err="1" smtClean="0"/>
              <a:t>р-р</a:t>
            </a:r>
            <a:r>
              <a:rPr lang="ru-RU" sz="2400" dirty="0" smtClean="0"/>
              <a:t>, </a:t>
            </a:r>
            <a:r>
              <a:rPr lang="ru-RU" sz="2400" dirty="0" err="1" smtClean="0"/>
              <a:t>йодопирон</a:t>
            </a:r>
            <a:r>
              <a:rPr lang="ru-RU" sz="2400" dirty="0" smtClean="0"/>
              <a:t> 1% </a:t>
            </a:r>
            <a:r>
              <a:rPr lang="ru-RU" sz="2400" dirty="0" err="1" smtClean="0"/>
              <a:t>р-р</a:t>
            </a:r>
            <a:r>
              <a:rPr lang="ru-RU" sz="2400" dirty="0" smtClean="0"/>
              <a:t>, </a:t>
            </a:r>
            <a:r>
              <a:rPr lang="ru-RU" sz="2400" dirty="0" err="1" smtClean="0"/>
              <a:t>повидон-йод</a:t>
            </a:r>
            <a:r>
              <a:rPr lang="ru-RU" sz="2400" dirty="0" smtClean="0"/>
              <a:t>, раствор </a:t>
            </a:r>
            <a:r>
              <a:rPr lang="ru-RU" sz="2400" dirty="0" err="1" smtClean="0"/>
              <a:t>Люголя</a:t>
            </a:r>
            <a:r>
              <a:rPr lang="ru-RU" sz="2400" dirty="0" smtClean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Группа кислот</a:t>
            </a:r>
          </a:p>
          <a:p>
            <a:pPr marL="457200" indent="-45720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>
                <a:latin typeface="Arial" charset="0"/>
              </a:rPr>
              <a:t>Борная кислота , </a:t>
            </a:r>
            <a:r>
              <a:rPr lang="ru-RU" sz="2400" dirty="0" err="1" smtClean="0">
                <a:latin typeface="Arial" charset="0"/>
              </a:rPr>
              <a:t>салицилловая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err="1" smtClean="0">
                <a:latin typeface="Arial" charset="0"/>
              </a:rPr>
              <a:t>кислота</a:t>
            </a:r>
            <a:endParaRPr lang="ru-RU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Группа окислителей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>
                <a:latin typeface="Arial" charset="0"/>
              </a:rPr>
              <a:t>Перекись водорода, перманганат калия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Группа красителей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Метиленовый синий, бриллиантовый зелёный.</a:t>
            </a:r>
          </a:p>
          <a:p>
            <a:pPr eaLnBrk="1" hangingPunct="1">
              <a:defRPr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Спирты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/>
              <a:t>Этанол (винный спирт)</a:t>
            </a:r>
          </a:p>
          <a:p>
            <a:pPr marL="514350" indent="-514350" eaLnBrk="1" hangingPunct="1">
              <a:defRPr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Группа солей тяжёлых металлов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dirty="0" smtClean="0"/>
              <a:t>Нитрат серебра (ляпис)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dirty="0" smtClean="0"/>
              <a:t>Хлорид ртути (сулема)</a:t>
            </a:r>
          </a:p>
          <a:p>
            <a:pPr marL="514350" indent="-514350" eaLnBrk="1" hangingPunct="1">
              <a:defRPr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Группа альдегидов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dirty="0" smtClean="0"/>
              <a:t>Формалин –водный раствор </a:t>
            </a:r>
            <a:r>
              <a:rPr lang="ru-RU" dirty="0" err="1" smtClean="0"/>
              <a:t>метаналя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734</Words>
  <Application>Microsoft Office PowerPoint</Application>
  <PresentationFormat>Экран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Асептические вещества в медицине и их применение на уроках химии</vt:lpstr>
      <vt:lpstr>Цели работы.</vt:lpstr>
      <vt:lpstr>Антисептика</vt:lpstr>
      <vt:lpstr>Исторические факты</vt:lpstr>
      <vt:lpstr>Слайд 5</vt:lpstr>
      <vt:lpstr>Слайд 6</vt:lpstr>
      <vt:lpstr>Слайд 7</vt:lpstr>
      <vt:lpstr>Классификация химических антисептиков </vt:lpstr>
      <vt:lpstr>Слайд 9</vt:lpstr>
      <vt:lpstr>Группа галлоидов.</vt:lpstr>
      <vt:lpstr>Группа окислителей.</vt:lpstr>
      <vt:lpstr>Группа окислителей.</vt:lpstr>
      <vt:lpstr>Группа солей тяжёлых металлов.</vt:lpstr>
      <vt:lpstr>Группа спиртов.</vt:lpstr>
      <vt:lpstr>Группа альдегидов</vt:lpstr>
      <vt:lpstr>Группа красителей.</vt:lpstr>
      <vt:lpstr>Выводы.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Асептика и антисептика.</dc:title>
  <dc:creator>Турнин Рияз</dc:creator>
  <cp:lastModifiedBy>Лапуля</cp:lastModifiedBy>
  <cp:revision>9</cp:revision>
  <dcterms:created xsi:type="dcterms:W3CDTF">2013-11-02T03:07:44Z</dcterms:created>
  <dcterms:modified xsi:type="dcterms:W3CDTF">2013-11-05T04:55:26Z</dcterms:modified>
</cp:coreProperties>
</file>