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9"/>
  </p:notesMasterIdLst>
  <p:sldIdLst>
    <p:sldId id="257" r:id="rId2"/>
    <p:sldId id="285" r:id="rId3"/>
    <p:sldId id="276" r:id="rId4"/>
    <p:sldId id="277" r:id="rId5"/>
    <p:sldId id="260" r:id="rId6"/>
    <p:sldId id="293" r:id="rId7"/>
    <p:sldId id="287" r:id="rId8"/>
    <p:sldId id="278" r:id="rId9"/>
    <p:sldId id="274" r:id="rId10"/>
    <p:sldId id="291" r:id="rId11"/>
    <p:sldId id="275" r:id="rId12"/>
    <p:sldId id="262" r:id="rId13"/>
    <p:sldId id="264" r:id="rId14"/>
    <p:sldId id="269" r:id="rId15"/>
    <p:sldId id="271" r:id="rId16"/>
    <p:sldId id="266" r:id="rId17"/>
    <p:sldId id="267" r:id="rId18"/>
    <p:sldId id="268" r:id="rId19"/>
    <p:sldId id="290" r:id="rId20"/>
    <p:sldId id="270" r:id="rId21"/>
    <p:sldId id="280" r:id="rId22"/>
    <p:sldId id="279" r:id="rId23"/>
    <p:sldId id="272" r:id="rId24"/>
    <p:sldId id="284" r:id="rId25"/>
    <p:sldId id="273" r:id="rId26"/>
    <p:sldId id="281" r:id="rId27"/>
    <p:sldId id="282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min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9346" autoAdjust="0"/>
    <p:restoredTop sz="94660"/>
  </p:normalViewPr>
  <p:slideViewPr>
    <p:cSldViewPr>
      <p:cViewPr varScale="1">
        <p:scale>
          <a:sx n="42" d="100"/>
          <a:sy n="42" d="100"/>
        </p:scale>
        <p:origin x="-102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9.1350200342668372E-2"/>
          <c:y val="5.8466685243052131E-2"/>
          <c:w val="0.85114219942798053"/>
          <c:h val="0.8830666295138961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Категория 4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48</c:v>
                </c:pt>
                <c:pt idx="1">
                  <c:v>31</c:v>
                </c:pt>
                <c:pt idx="2">
                  <c:v>13</c:v>
                </c:pt>
                <c:pt idx="3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1541248"/>
        <c:axId val="21542784"/>
      </c:barChart>
      <c:catAx>
        <c:axId val="21541248"/>
        <c:scaling>
          <c:orientation val="minMax"/>
        </c:scaling>
        <c:delete val="1"/>
        <c:axPos val="b"/>
        <c:majorTickMark val="out"/>
        <c:minorTickMark val="none"/>
        <c:tickLblPos val="nextTo"/>
        <c:crossAx val="21542784"/>
        <c:crosses val="autoZero"/>
        <c:auto val="1"/>
        <c:lblAlgn val="ctr"/>
        <c:lblOffset val="100"/>
        <c:noMultiLvlLbl val="0"/>
      </c:catAx>
      <c:valAx>
        <c:axId val="2154278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low"/>
        <c:crossAx val="21541248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3-01-13T01:18:49.156" idx="1">
    <p:pos x="10" y="10"/>
    <p:text/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975F3B-607F-4463-82E5-DD5412F92E6A}" type="datetimeFigureOut">
              <a:rPr lang="ru-RU" smtClean="0"/>
              <a:t>05.03.2015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316770-21DF-41CE-A950-805B81C831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99213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0EF325-F618-4F6C-A042-C8AE2B769466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316770-21DF-41CE-A950-805B81C83104}" type="slidenum">
              <a:rPr lang="ru-RU" smtClean="0"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39203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wallpaper_19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Скругленная прямоугольная выноска 8"/>
          <p:cNvSpPr/>
          <p:nvPr userDrawn="1"/>
        </p:nvSpPr>
        <p:spPr>
          <a:xfrm>
            <a:off x="1214414" y="3929066"/>
            <a:ext cx="4857784" cy="1857388"/>
          </a:xfrm>
          <a:prstGeom prst="wedgeRoundRectCallout">
            <a:avLst>
              <a:gd name="adj1" fmla="val 59428"/>
              <a:gd name="adj2" fmla="val 11902"/>
              <a:gd name="adj3" fmla="val 16667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Выноска-облако 7"/>
          <p:cNvSpPr/>
          <p:nvPr userDrawn="1"/>
        </p:nvSpPr>
        <p:spPr>
          <a:xfrm>
            <a:off x="928662" y="857232"/>
            <a:ext cx="7215238" cy="2357454"/>
          </a:xfrm>
          <a:prstGeom prst="cloudCallout">
            <a:avLst>
              <a:gd name="adj1" fmla="val 28779"/>
              <a:gd name="adj2" fmla="val 67110"/>
            </a:avLst>
          </a:prstGeom>
          <a:solidFill>
            <a:srgbClr val="FFCCCC"/>
          </a:solidFill>
          <a:ln>
            <a:solidFill>
              <a:srgbClr val="FF7575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500174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71438" y="71438"/>
            <a:ext cx="9001156" cy="6715148"/>
          </a:xfrm>
          <a:prstGeom prst="rect">
            <a:avLst/>
          </a:prstGeom>
          <a:noFill/>
          <a:ln w="57150">
            <a:solidFill>
              <a:srgbClr val="00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78312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8188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37450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53D9D9-2AB5-4C46-BE9D-985A15742C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03938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5339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16680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85959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3360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66738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7422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597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110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alphaModFix amt="68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>
          <a:xfrm>
            <a:off x="428596" y="357166"/>
            <a:ext cx="8286808" cy="1143008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6ED727-27CD-4E07-8BCC-54F7ACA67B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02D7C6-DFB1-429C-A9F0-1B3ACF66FE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214282" y="214290"/>
            <a:ext cx="8715436" cy="6500858"/>
          </a:xfrm>
          <a:prstGeom prst="rect">
            <a:avLst/>
          </a:prstGeom>
          <a:noFill/>
          <a:ln w="76200">
            <a:solidFill>
              <a:srgbClr val="FF8181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9022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ru.wikipedia.org/wiki/%D0%A4%D0%B0%D0%B9%D0%BB:Chips12.jpg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908720"/>
            <a:ext cx="7602068" cy="2061479"/>
          </a:xfrm>
        </p:spPr>
        <p:txBody>
          <a:bodyPr>
            <a:normAutofit fontScale="90000"/>
          </a:bodyPr>
          <a:lstStyle/>
          <a:p>
            <a:r>
              <a:rPr lang="ru-RU" dirty="0"/>
              <a:t>Исследовательская работа на тему: «Чипсы: вред или польза?»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3933056"/>
            <a:ext cx="6400800" cy="1752600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Выполнила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Алекса Ксения, 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ученица 7 класса.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4196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229379057"/>
              </p:ext>
            </p:extLst>
          </p:nvPr>
        </p:nvGraphicFramePr>
        <p:xfrm>
          <a:off x="395536" y="2060848"/>
          <a:ext cx="3744416" cy="3384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539552" y="5589240"/>
            <a:ext cx="788106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/>
              <a:t>Диаграмма « Что вас привлекает в чипсах?»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480086" y="1880532"/>
            <a:ext cx="4208660" cy="37087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0510" algn="just" fontAlgn="base">
              <a:lnSpc>
                <a:spcPct val="150000"/>
              </a:lnSpc>
              <a:spcAft>
                <a:spcPts val="1000"/>
              </a:spcAft>
            </a:pPr>
            <a:r>
              <a:rPr lang="ru-RU" sz="28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1.Вкус.</a:t>
            </a:r>
            <a:endParaRPr lang="ru-RU" sz="2800" dirty="0">
              <a:ea typeface="Calibri"/>
              <a:cs typeface="Times New Roman"/>
            </a:endParaRPr>
          </a:p>
          <a:p>
            <a:pPr marL="270510" algn="just" fontAlgn="base">
              <a:lnSpc>
                <a:spcPct val="150000"/>
              </a:lnSpc>
              <a:spcAft>
                <a:spcPts val="1000"/>
              </a:spcAft>
            </a:pPr>
            <a:r>
              <a:rPr lang="ru-RU" sz="28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2.Запах.</a:t>
            </a:r>
            <a:endParaRPr lang="ru-RU" sz="2800" dirty="0">
              <a:ea typeface="Calibri"/>
              <a:cs typeface="Times New Roman"/>
            </a:endParaRPr>
          </a:p>
          <a:p>
            <a:pPr marL="270510" algn="just" fontAlgn="base">
              <a:lnSpc>
                <a:spcPct val="150000"/>
              </a:lnSpc>
              <a:spcAft>
                <a:spcPts val="1000"/>
              </a:spcAft>
            </a:pPr>
            <a:r>
              <a:rPr lang="ru-RU" sz="28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3.Возможность быстро и недорого перекусить.</a:t>
            </a:r>
            <a:endParaRPr lang="ru-RU" sz="2800" dirty="0">
              <a:ea typeface="Calibri"/>
              <a:cs typeface="Times New Roman"/>
            </a:endParaRPr>
          </a:p>
          <a:p>
            <a:pPr marL="270510" algn="just" fontAlgn="base">
              <a:lnSpc>
                <a:spcPct val="150000"/>
              </a:lnSpc>
              <a:spcAft>
                <a:spcPts val="1000"/>
              </a:spcAft>
            </a:pPr>
            <a:r>
              <a:rPr lang="ru-RU" sz="2800" dirty="0">
                <a:latin typeface="Times New Roman"/>
                <a:ea typeface="Times New Roman"/>
                <a:cs typeface="Times New Roman"/>
              </a:rPr>
              <a:t>4. Яркая упаковка.</a:t>
            </a:r>
            <a:endParaRPr lang="ru-RU" sz="2800" dirty="0">
              <a:ea typeface="Calibri"/>
              <a:cs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548680"/>
            <a:ext cx="788106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СОСТАВ ЧИПСОВ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71935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80975" y="1341438"/>
            <a:ext cx="8686800" cy="5327650"/>
          </a:xfrm>
        </p:spPr>
        <p:txBody>
          <a:bodyPr rtlCol="0">
            <a:normAutofit/>
          </a:bodyPr>
          <a:lstStyle/>
          <a:p>
            <a:pPr>
              <a:lnSpc>
                <a:spcPct val="80000"/>
              </a:lnSpc>
              <a:defRPr/>
            </a:pPr>
            <a:r>
              <a:rPr lang="ru-RU" dirty="0" smtClean="0"/>
              <a:t>*</a:t>
            </a:r>
            <a:r>
              <a:rPr lang="ru-RU" sz="3200" b="0" cap="none" dirty="0" smtClean="0">
                <a:latin typeface="Times New Roman" pitchFamily="18" charset="0"/>
                <a:cs typeface="Times New Roman" pitchFamily="18" charset="0"/>
              </a:rPr>
              <a:t>Картофель, </a:t>
            </a:r>
            <a:br>
              <a:rPr lang="ru-RU" sz="3200" b="0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0" cap="none" dirty="0" smtClean="0">
                <a:latin typeface="Times New Roman" pitchFamily="18" charset="0"/>
                <a:cs typeface="Times New Roman" pitchFamily="18" charset="0"/>
              </a:rPr>
              <a:t>*масло растительное,</a:t>
            </a:r>
            <a:br>
              <a:rPr lang="ru-RU" sz="3200" b="0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0" cap="none" dirty="0" smtClean="0"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ru-RU" sz="3200" b="0" cap="none" dirty="0" err="1" smtClean="0">
                <a:latin typeface="Times New Roman" pitchFamily="18" charset="0"/>
                <a:cs typeface="Times New Roman" pitchFamily="18" charset="0"/>
              </a:rPr>
              <a:t>ароматизатор</a:t>
            </a:r>
            <a:r>
              <a:rPr lang="ru-RU" sz="3200" b="0" cap="none" dirty="0" smtClean="0">
                <a:latin typeface="Times New Roman" pitchFamily="18" charset="0"/>
                <a:cs typeface="Times New Roman" pitchFamily="18" charset="0"/>
              </a:rPr>
              <a:t>, </a:t>
            </a:r>
            <a:br>
              <a:rPr lang="ru-RU" sz="3200" b="0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0" cap="none" dirty="0" smtClean="0">
                <a:latin typeface="Times New Roman" pitchFamily="18" charset="0"/>
                <a:cs typeface="Times New Roman" pitchFamily="18" charset="0"/>
              </a:rPr>
              <a:t>*лактоза, соль, пшеничные сухари, </a:t>
            </a:r>
            <a:br>
              <a:rPr lang="ru-RU" sz="3200" b="0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0" cap="none" dirty="0" smtClean="0">
                <a:latin typeface="Times New Roman" pitchFamily="18" charset="0"/>
                <a:cs typeface="Times New Roman" pitchFamily="18" charset="0"/>
              </a:rPr>
              <a:t>*пшеничная мука,</a:t>
            </a:r>
            <a:br>
              <a:rPr lang="ru-RU" sz="3200" b="0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0" cap="none" dirty="0" smtClean="0">
                <a:latin typeface="Times New Roman" pitchFamily="18" charset="0"/>
                <a:cs typeface="Times New Roman" pitchFamily="18" charset="0"/>
              </a:rPr>
              <a:t>*натуральные и натурально-идентичные ароматические вещества, </a:t>
            </a:r>
            <a:br>
              <a:rPr lang="ru-RU" sz="3200" b="0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0" cap="none" dirty="0" smtClean="0">
                <a:latin typeface="Times New Roman" pitchFamily="18" charset="0"/>
                <a:cs typeface="Times New Roman" pitchFamily="18" charset="0"/>
              </a:rPr>
              <a:t>*усилитель вкуса и аромата Е621,</a:t>
            </a:r>
            <a:br>
              <a:rPr lang="ru-RU" sz="3200" b="0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0" cap="none" dirty="0" smtClean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3200" b="0" cap="none" dirty="0" err="1" smtClean="0">
                <a:latin typeface="Times New Roman" pitchFamily="18" charset="0"/>
                <a:cs typeface="Times New Roman" pitchFamily="18" charset="0"/>
              </a:rPr>
              <a:t>мальтодекстрин</a:t>
            </a:r>
            <a:r>
              <a:rPr lang="ru-RU" sz="3200" b="0" cap="none" dirty="0" smtClean="0">
                <a:latin typeface="Times New Roman" pitchFamily="18" charset="0"/>
                <a:cs typeface="Times New Roman" pitchFamily="18" charset="0"/>
              </a:rPr>
              <a:t>, молочный белок</a:t>
            </a:r>
            <a:r>
              <a:rPr lang="ru-RU" sz="3200" b="0" cap="none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b="0" cap="none" smtClean="0">
                <a:latin typeface="Times New Roman" pitchFamily="18" charset="0"/>
                <a:cs typeface="Times New Roman" pitchFamily="18" charset="0"/>
              </a:rPr>
              <a:t>пищевая добавка</a:t>
            </a:r>
            <a:r>
              <a:rPr lang="ru-RU" sz="3200" b="0" cap="none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0" cap="none" smtClean="0">
                <a:latin typeface="Times New Roman" pitchFamily="18" charset="0"/>
                <a:cs typeface="Times New Roman" pitchFamily="18" charset="0"/>
              </a:rPr>
              <a:t> Е551</a:t>
            </a:r>
            <a:r>
              <a:rPr lang="ru-RU" sz="3200" b="0" cap="none" dirty="0" smtClean="0">
                <a:latin typeface="Times New Roman" pitchFamily="18" charset="0"/>
                <a:cs typeface="Times New Roman" pitchFamily="18" charset="0"/>
              </a:rPr>
              <a:t>, фосфат натрия.</a:t>
            </a:r>
            <a:br>
              <a:rPr lang="ru-RU" sz="3200" b="0" cap="none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3" name="Текст 1"/>
          <p:cNvSpPr>
            <a:spLocks noGrp="1"/>
          </p:cNvSpPr>
          <p:nvPr>
            <p:ph type="body" idx="1"/>
          </p:nvPr>
        </p:nvSpPr>
        <p:spPr>
          <a:xfrm>
            <a:off x="381000" y="115888"/>
            <a:ext cx="8458200" cy="1081087"/>
          </a:xfrm>
        </p:spPr>
        <p:txBody>
          <a:bodyPr/>
          <a:lstStyle/>
          <a:p>
            <a:pPr algn="ctr" eaLnBrk="1" hangingPunct="1"/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Приблизительный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состав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чипсов</a:t>
            </a:r>
          </a:p>
        </p:txBody>
      </p:sp>
    </p:spTree>
    <p:extLst>
      <p:ext uri="{BB962C8B-B14F-4D97-AF65-F5344CB8AC3E}">
        <p14:creationId xmlns:p14="http://schemas.microsoft.com/office/powerpoint/2010/main" val="3958983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sz="4000" dirty="0" smtClean="0"/>
              <a:t>Содержание питательных веществ в чипсах: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323528" y="1484784"/>
            <a:ext cx="8363272" cy="2187575"/>
          </a:xfrm>
        </p:spPr>
        <p:txBody>
          <a:bodyPr>
            <a:normAutofit lnSpcReduction="10000"/>
          </a:bodyPr>
          <a:lstStyle/>
          <a:p>
            <a:pPr marL="609600" indent="-609600" eaLnBrk="1" hangingPunct="1">
              <a:lnSpc>
                <a:spcPct val="80000"/>
              </a:lnSpc>
            </a:pPr>
            <a:r>
              <a:rPr lang="ru-RU" b="1" i="1" u="sng" dirty="0" smtClean="0"/>
              <a:t>Углеводы-</a:t>
            </a:r>
            <a:r>
              <a:rPr lang="ru-RU" dirty="0" smtClean="0"/>
              <a:t> вещества при окислении которых высвобождается энергия. Перевариваются в ротовой полости, желудке, двенадцати­перстной кишке и тонком кишечнике.  Всасываются в виде глюкозы.</a:t>
            </a:r>
            <a:endParaRPr lang="ru-RU" b="1" i="1" u="sng" dirty="0" smtClean="0"/>
          </a:p>
          <a:p>
            <a:pPr marL="609600" indent="-609600" eaLnBrk="1" hangingPunct="1">
              <a:lnSpc>
                <a:spcPct val="80000"/>
              </a:lnSpc>
            </a:pPr>
            <a:endParaRPr lang="ru-RU" sz="2400" b="1" i="1" u="sng" dirty="0" smtClean="0"/>
          </a:p>
        </p:txBody>
      </p:sp>
      <p:sp>
        <p:nvSpPr>
          <p:cNvPr id="2" name="Объект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60180" y="3898756"/>
            <a:ext cx="8136904" cy="24191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800" b="1" i="1" u="sng" dirty="0"/>
              <a:t>Белки</a:t>
            </a:r>
            <a:r>
              <a:rPr lang="ru-RU" sz="2800" b="1" i="1" dirty="0"/>
              <a:t>-</a:t>
            </a:r>
            <a:r>
              <a:rPr lang="ru-RU" sz="2800" dirty="0"/>
              <a:t> строительный материал для роста и восстановления многих тканей тела, ферментов, транспортных систем, гормонов и антител. Перевариваются белки в желудке, двенадцатиперстной кишке и кишечнике. Поглощаются в виде аминокислот.</a:t>
            </a:r>
            <a:endParaRPr lang="ru-RU" sz="2800" b="1" i="1" u="sng" dirty="0"/>
          </a:p>
        </p:txBody>
      </p:sp>
    </p:spTree>
    <p:extLst>
      <p:ext uri="{BB962C8B-B14F-4D97-AF65-F5344CB8AC3E}">
        <p14:creationId xmlns:p14="http://schemas.microsoft.com/office/powerpoint/2010/main" val="3389859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476672"/>
            <a:ext cx="8229600" cy="2265363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</a:pPr>
            <a:r>
              <a:rPr lang="ru-RU" sz="2800" b="1" i="1" u="sng" dirty="0" smtClean="0"/>
              <a:t>жиры</a:t>
            </a:r>
            <a:r>
              <a:rPr lang="ru-RU" sz="2800" b="1" i="1" dirty="0" smtClean="0"/>
              <a:t>-</a:t>
            </a:r>
            <a:r>
              <a:rPr lang="ru-RU" sz="2800" dirty="0" smtClean="0"/>
              <a:t> высококалорийны, и поэтому при окислении дают много энергии, играя важную роль в строении клеточных мембран, являются компонентами стероидных гормонов. Перевариваются в двенадцатиперст­ной кишке и кишечнике, поглощаются в виде жирных кислот и глицерина</a:t>
            </a:r>
            <a:r>
              <a:rPr lang="ru-RU" sz="2800" dirty="0" smtClean="0"/>
              <a:t>.</a:t>
            </a:r>
          </a:p>
          <a:p>
            <a:pPr eaLnBrk="1" hangingPunct="1">
              <a:lnSpc>
                <a:spcPct val="90000"/>
              </a:lnSpc>
            </a:pPr>
            <a:endParaRPr lang="ru-RU" sz="2800" dirty="0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827584" y="3427864"/>
            <a:ext cx="777686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3200" b="1" i="1" u="sng" dirty="0"/>
              <a:t>Минеральное вещество </a:t>
            </a:r>
            <a:r>
              <a:rPr lang="en-US" sz="3200" b="1" i="1" u="sng" dirty="0"/>
              <a:t>Na</a:t>
            </a:r>
            <a:r>
              <a:rPr lang="ru-RU" sz="3200" b="1" i="1" u="sng" dirty="0"/>
              <a:t>С</a:t>
            </a:r>
            <a:r>
              <a:rPr lang="en-US" sz="3200" b="1" i="1" u="sng" dirty="0"/>
              <a:t>l </a:t>
            </a:r>
            <a:r>
              <a:rPr lang="ru-RU" sz="3200" b="1" i="1" u="sng" dirty="0"/>
              <a:t>-</a:t>
            </a:r>
            <a:r>
              <a:rPr lang="ru-RU" sz="3200" dirty="0"/>
              <a:t> также играет важную роль: </a:t>
            </a:r>
            <a:r>
              <a:rPr lang="en-US" sz="3200" dirty="0"/>
              <a:t>Na</a:t>
            </a:r>
            <a:r>
              <a:rPr lang="ru-RU" sz="3200" dirty="0"/>
              <a:t>+ - способствует переводу веществ в клетку, С</a:t>
            </a:r>
            <a:r>
              <a:rPr lang="en-US" sz="3200" dirty="0"/>
              <a:t>l</a:t>
            </a:r>
            <a:r>
              <a:rPr lang="ru-RU" sz="3200" dirty="0"/>
              <a:t> - преобладающий отрицательный ион в организме человека.</a:t>
            </a:r>
          </a:p>
        </p:txBody>
      </p:sp>
    </p:spTree>
    <p:extLst>
      <p:ext uri="{BB962C8B-B14F-4D97-AF65-F5344CB8AC3E}">
        <p14:creationId xmlns:p14="http://schemas.microsoft.com/office/powerpoint/2010/main" val="3098275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005263"/>
            <a:ext cx="8229600" cy="2120900"/>
          </a:xfrm>
        </p:spPr>
        <p:txBody>
          <a:bodyPr>
            <a:noAutofit/>
          </a:bodyPr>
          <a:lstStyle/>
          <a:p>
            <a:pPr marL="0" indent="0" algn="ctr" eaLnBrk="1" hangingPunct="1">
              <a:lnSpc>
                <a:spcPct val="80000"/>
              </a:lnSpc>
              <a:buNone/>
            </a:pPr>
            <a:r>
              <a:rPr lang="ru-RU" sz="2800" dirty="0" smtClean="0"/>
              <a:t>Среди многих токсических веществ, присутствие которых в продуктах питания, строго контролируются медиками и диетологами, в последнее время выделяют акриламид.</a:t>
            </a:r>
          </a:p>
          <a:p>
            <a:pPr marL="0" indent="0" algn="ctr" eaLnBrk="1" hangingPunct="1">
              <a:lnSpc>
                <a:spcPct val="80000"/>
              </a:lnSpc>
              <a:buNone/>
            </a:pPr>
            <a:r>
              <a:rPr lang="ru-RU" sz="2800" dirty="0" smtClean="0"/>
              <a:t>Поражающий главным образом нервную систему, печень и почки. </a:t>
            </a:r>
          </a:p>
        </p:txBody>
      </p:sp>
      <p:pic>
        <p:nvPicPr>
          <p:cNvPr id="17411" name="Picture 6" descr="fat-ki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333375"/>
            <a:ext cx="4686300" cy="331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66444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sz="4000" b="1" dirty="0" smtClean="0"/>
              <a:t>Содержание акриламида в некоторых продуктах питания.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2800" dirty="0" smtClean="0"/>
              <a:t>Ржаной хлеб – 89мкг/кг</a:t>
            </a:r>
          </a:p>
          <a:p>
            <a:pPr eaLnBrk="1" hangingPunct="1"/>
            <a:r>
              <a:rPr lang="ru-RU" sz="2800" dirty="0" smtClean="0"/>
              <a:t>Кукурузные хлопья (разные марки) - 53мкг/кг</a:t>
            </a:r>
          </a:p>
          <a:p>
            <a:pPr eaLnBrk="1" hangingPunct="1"/>
            <a:r>
              <a:rPr lang="ru-RU" sz="2800" dirty="0" smtClean="0"/>
              <a:t>Хорошо прожаренная рыба - 39мкг/кг</a:t>
            </a:r>
          </a:p>
          <a:p>
            <a:pPr eaLnBrk="1" hangingPunct="1"/>
            <a:r>
              <a:rPr lang="ru-RU" sz="2800" dirty="0" smtClean="0"/>
              <a:t>Печенье (разные марки) - 230мкг/кг</a:t>
            </a:r>
          </a:p>
          <a:p>
            <a:pPr eaLnBrk="1" hangingPunct="1"/>
            <a:r>
              <a:rPr lang="ru-RU" sz="2800" dirty="0" smtClean="0"/>
              <a:t>Крекеры (разные марки) - 534мкг/кг</a:t>
            </a:r>
          </a:p>
          <a:p>
            <a:pPr eaLnBrk="1" hangingPunct="1"/>
            <a:r>
              <a:rPr lang="ru-RU" sz="2800" dirty="0" smtClean="0"/>
              <a:t>Картофель фри (</a:t>
            </a:r>
            <a:r>
              <a:rPr lang="en-US" sz="2800" dirty="0" err="1" smtClean="0"/>
              <a:t>Mcdonalds</a:t>
            </a:r>
            <a:r>
              <a:rPr lang="ru-RU" sz="2800" dirty="0" smtClean="0"/>
              <a:t>) – 379-755мкг/кг</a:t>
            </a:r>
          </a:p>
          <a:p>
            <a:pPr eaLnBrk="1" hangingPunct="1"/>
            <a:r>
              <a:rPr lang="ru-RU" sz="2800" dirty="0" smtClean="0">
                <a:solidFill>
                  <a:schemeClr val="folHlink"/>
                </a:solidFill>
              </a:rPr>
              <a:t>Чипсы картофельные ( </a:t>
            </a:r>
            <a:r>
              <a:rPr lang="en-US" sz="2800" dirty="0" smtClean="0">
                <a:solidFill>
                  <a:schemeClr val="folHlink"/>
                </a:solidFill>
              </a:rPr>
              <a:t>Original</a:t>
            </a:r>
            <a:r>
              <a:rPr lang="ru-RU" sz="2800" dirty="0" smtClean="0">
                <a:solidFill>
                  <a:schemeClr val="folHlink"/>
                </a:solidFill>
              </a:rPr>
              <a:t>) - </a:t>
            </a:r>
            <a:r>
              <a:rPr lang="en-US" sz="2800" dirty="0" smtClean="0">
                <a:solidFill>
                  <a:schemeClr val="folHlink"/>
                </a:solidFill>
              </a:rPr>
              <a:t>614</a:t>
            </a:r>
            <a:r>
              <a:rPr lang="ru-RU" sz="2800" dirty="0" smtClean="0">
                <a:solidFill>
                  <a:schemeClr val="folHlink"/>
                </a:solidFill>
              </a:rPr>
              <a:t>мкг/кг</a:t>
            </a:r>
          </a:p>
          <a:p>
            <a:pPr eaLnBrk="1" hangingPunct="1"/>
            <a:r>
              <a:rPr lang="ru-RU" sz="2800" dirty="0" err="1" smtClean="0"/>
              <a:t>Снэки</a:t>
            </a:r>
            <a:r>
              <a:rPr lang="en-US" sz="2800" dirty="0" smtClean="0"/>
              <a:t> (Tortilla chips)</a:t>
            </a:r>
            <a:r>
              <a:rPr lang="ru-RU" sz="2800" dirty="0" smtClean="0"/>
              <a:t> - 184мкг/кг</a:t>
            </a:r>
          </a:p>
        </p:txBody>
      </p:sp>
    </p:spTree>
    <p:extLst>
      <p:ext uri="{BB962C8B-B14F-4D97-AF65-F5344CB8AC3E}">
        <p14:creationId xmlns:p14="http://schemas.microsoft.com/office/powerpoint/2010/main" val="2778250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Эксперимент.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0162" y="1628775"/>
            <a:ext cx="4752528" cy="4525963"/>
          </a:xfrm>
        </p:spPr>
        <p:txBody>
          <a:bodyPr>
            <a:noAutofit/>
          </a:bodyPr>
          <a:lstStyle/>
          <a:p>
            <a:pPr marL="0" indent="0" algn="ctr" eaLnBrk="1" hangingPunct="1">
              <a:buNone/>
            </a:pPr>
            <a:r>
              <a:rPr lang="ru-RU" sz="2400" dirty="0" smtClean="0"/>
              <a:t>Для характеристики взяли два вида чипсов:</a:t>
            </a:r>
          </a:p>
          <a:p>
            <a:pPr lvl="1" eaLnBrk="1" hangingPunct="1"/>
            <a:r>
              <a:rPr lang="ru-RU" dirty="0" smtClean="0"/>
              <a:t>Русская картошка «Золотая» - изготовитель : ООО «</a:t>
            </a:r>
            <a:r>
              <a:rPr lang="ru-RU" dirty="0" err="1" smtClean="0"/>
              <a:t>Русскарт</a:t>
            </a:r>
            <a:r>
              <a:rPr lang="ru-RU" dirty="0" smtClean="0"/>
              <a:t>», г Мытищи, Московской области</a:t>
            </a:r>
          </a:p>
          <a:p>
            <a:pPr lvl="1" eaLnBrk="1" hangingPunct="1"/>
            <a:r>
              <a:rPr lang="ru-RU" dirty="0" smtClean="0"/>
              <a:t>Чипсы «</a:t>
            </a:r>
            <a:r>
              <a:rPr lang="en-US" dirty="0" smtClean="0"/>
              <a:t>Lay</a:t>
            </a:r>
            <a:r>
              <a:rPr lang="ru-RU" dirty="0"/>
              <a:t> </a:t>
            </a:r>
            <a:r>
              <a:rPr lang="en-US" dirty="0" smtClean="0"/>
              <a:t>s</a:t>
            </a:r>
            <a:r>
              <a:rPr lang="ru-RU" dirty="0" smtClean="0"/>
              <a:t>»- изготовитель ООО «</a:t>
            </a:r>
            <a:r>
              <a:rPr lang="ru-RU" dirty="0" err="1" smtClean="0"/>
              <a:t>Фрито</a:t>
            </a:r>
            <a:r>
              <a:rPr lang="ru-RU" dirty="0" smtClean="0"/>
              <a:t> лей </a:t>
            </a:r>
            <a:r>
              <a:rPr lang="ru-RU" dirty="0" err="1" smtClean="0"/>
              <a:t>Мануфактуринг</a:t>
            </a:r>
            <a:r>
              <a:rPr lang="ru-RU" dirty="0" smtClean="0"/>
              <a:t>», г. Кашира, Московской области</a:t>
            </a:r>
          </a:p>
        </p:txBody>
      </p:sp>
      <p:pic>
        <p:nvPicPr>
          <p:cNvPr id="10244" name="Picture 6" descr="potato-chip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3573463"/>
            <a:ext cx="2589212" cy="302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7" descr="rk_beko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7738" y="1628775"/>
            <a:ext cx="2070100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69656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i="1" dirty="0" smtClean="0"/>
              <a:t>Качественное определение жиров.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ru-RU" sz="2000" dirty="0" smtClean="0"/>
          </a:p>
          <a:p>
            <a:pPr marL="609600" indent="-609600" eaLnBrk="1" hangingPunct="1">
              <a:lnSpc>
                <a:spcPct val="90000"/>
              </a:lnSpc>
            </a:pPr>
            <a:r>
              <a:rPr lang="ru-RU" sz="2400" dirty="0" smtClean="0"/>
              <a:t>Положили большой </a:t>
            </a:r>
            <a:r>
              <a:rPr lang="ru-RU" sz="2400" dirty="0" err="1" smtClean="0"/>
              <a:t>чипс</a:t>
            </a:r>
            <a:r>
              <a:rPr lang="ru-RU" sz="2400" dirty="0" smtClean="0"/>
              <a:t> на фильтровальную бумагу, согнули ее пополам, раздавив испытываемый образец на сгибе бумаги. Отодвинули кусочки </a:t>
            </a:r>
            <a:r>
              <a:rPr lang="ru-RU" sz="2400" dirty="0" err="1" smtClean="0"/>
              <a:t>чипса</a:t>
            </a:r>
            <a:r>
              <a:rPr lang="ru-RU" sz="2400" dirty="0" smtClean="0"/>
              <a:t> с фильтровальной </a:t>
            </a:r>
            <a:r>
              <a:rPr lang="ru-RU" sz="2400" dirty="0" err="1" smtClean="0"/>
              <a:t>бумаги.На</a:t>
            </a:r>
            <a:r>
              <a:rPr lang="ru-RU" sz="2400" dirty="0" smtClean="0"/>
              <a:t> фильтровальной бумаге мы увидели жирное пятно.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772816"/>
            <a:ext cx="3460180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8" name="Picture 6" descr="Фото00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4322" y="1806918"/>
            <a:ext cx="3911600" cy="4286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3085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sz="4000" b="1" i="1" dirty="0" smtClean="0"/>
              <a:t>Качественное определение крахмала.</a:t>
            </a:r>
            <a:endParaRPr lang="ru-RU" sz="4000" dirty="0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609600" indent="-609600" eaLnBrk="1" hangingPunct="1"/>
            <a:r>
              <a:rPr lang="ru-RU" dirty="0" smtClean="0"/>
              <a:t>На сухой </a:t>
            </a:r>
            <a:r>
              <a:rPr lang="ru-RU" dirty="0" err="1" smtClean="0"/>
              <a:t>чипс</a:t>
            </a:r>
            <a:r>
              <a:rPr lang="ru-RU" dirty="0" smtClean="0"/>
              <a:t> капнули 2 капли спиртового раствора йода и наблюдали образование темно- синего пятна, что свидетельствует о наличии крахмала в исследуемом продукте</a:t>
            </a:r>
            <a:r>
              <a:rPr lang="ru-RU" sz="2400" dirty="0" smtClean="0"/>
              <a:t>.</a:t>
            </a:r>
          </a:p>
        </p:txBody>
      </p:sp>
      <p:pic>
        <p:nvPicPr>
          <p:cNvPr id="13316" name="Picture 6" descr="Фото00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1989138"/>
            <a:ext cx="4416425" cy="353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45972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Горение чипсов.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/>
              <a:t>Если поджечь чипсы, то они очень хорошо горят, при этом чувствуется слабый запах горелого картофеля. Это еще раз говорит о т ом, что в чипсах настоящей картошки находится совсем мало.</a:t>
            </a:r>
          </a:p>
        </p:txBody>
      </p:sp>
      <p:pic>
        <p:nvPicPr>
          <p:cNvPr id="2050" name="Picture 2" descr="C:\Users\1\Desktop\Новая папка\P1050254.JPG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979"/>
          <a:stretch/>
        </p:blipFill>
        <p:spPr bwMode="auto">
          <a:xfrm rot="5400000">
            <a:off x="501741" y="1954643"/>
            <a:ext cx="4248472" cy="3884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9051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386129" y="554037"/>
            <a:ext cx="8229600" cy="11398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u="sng" dirty="0" smtClean="0">
                <a:solidFill>
                  <a:schemeClr val="accent6">
                    <a:lumMod val="50000"/>
                  </a:schemeClr>
                </a:solidFill>
              </a:rPr>
              <a:t>Цель: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4000" dirty="0" smtClean="0"/>
              <a:t>Определить состав </a:t>
            </a:r>
            <a:r>
              <a:rPr lang="ru-RU" sz="4000" dirty="0"/>
              <a:t>чипсов. Сделать вывод о пользе и вреде чипсов</a:t>
            </a:r>
            <a:r>
              <a:rPr lang="ru-RU" sz="4000" dirty="0" smtClean="0">
                <a:solidFill>
                  <a:schemeClr val="bg1"/>
                </a:solidFill>
              </a:rPr>
              <a:t>.</a:t>
            </a:r>
            <a:endParaRPr lang="en-US" sz="4000" u="sng" dirty="0" smtClean="0">
              <a:solidFill>
                <a:schemeClr val="bg1"/>
              </a:solidFill>
            </a:endParaRPr>
          </a:p>
        </p:txBody>
      </p:sp>
      <p:pic>
        <p:nvPicPr>
          <p:cNvPr id="4099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3429000"/>
            <a:ext cx="2987675" cy="298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3752" y="1869249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540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Задачи: </a:t>
            </a:r>
            <a:br>
              <a:rPr lang="ru-RU" sz="540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</a:br>
            <a:endParaRPr lang="ru-RU" sz="5400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39752" y="1858874"/>
            <a:ext cx="712879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latin typeface="+mj-lt"/>
                <a:ea typeface="+mj-ea"/>
                <a:cs typeface="+mj-cs"/>
              </a:rPr>
              <a:t>Изучить историю создания чипсов.</a:t>
            </a:r>
          </a:p>
          <a:p>
            <a:r>
              <a:rPr lang="ru-RU" sz="3600" dirty="0">
                <a:latin typeface="+mj-lt"/>
                <a:ea typeface="+mj-ea"/>
                <a:cs typeface="+mj-cs"/>
              </a:rPr>
              <a:t>Сравнить состав различных марок чипсов.</a:t>
            </a:r>
          </a:p>
          <a:p>
            <a:r>
              <a:rPr lang="ru-RU" sz="3600" dirty="0">
                <a:latin typeface="+mj-lt"/>
                <a:ea typeface="+mj-ea"/>
                <a:cs typeface="+mj-cs"/>
              </a:rPr>
              <a:t>Сделать анализ на наличие в чипсах масла, крахмала, калорийность.</a:t>
            </a:r>
          </a:p>
          <a:p>
            <a:r>
              <a:rPr lang="ru-RU" sz="3600" dirty="0">
                <a:latin typeface="+mj-lt"/>
                <a:ea typeface="+mj-ea"/>
                <a:cs typeface="+mj-cs"/>
              </a:rPr>
              <a:t>Выяснить воздействие на организм пищевых добавок.</a:t>
            </a:r>
          </a:p>
          <a:p>
            <a:r>
              <a:rPr lang="ru-RU" sz="3600" dirty="0">
                <a:latin typeface="+mj-lt"/>
                <a:ea typeface="+mj-ea"/>
                <a:cs typeface="+mj-cs"/>
              </a:rPr>
              <a:t>Сделать выводы.</a:t>
            </a:r>
          </a:p>
        </p:txBody>
      </p:sp>
    </p:spTree>
    <p:extLst>
      <p:ext uri="{BB962C8B-B14F-4D97-AF65-F5344CB8AC3E}">
        <p14:creationId xmlns:p14="http://schemas.microsoft.com/office/powerpoint/2010/main" val="2504614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4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ru-RU" sz="5400" b="1" dirty="0">
                <a:solidFill>
                  <a:srgbClr val="FF0000"/>
                </a:solidFill>
                <a:latin typeface="Arial Black" pitchFamily="34" charset="0"/>
              </a:rPr>
              <a:t>Результаты эксперимента: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ru-RU" sz="2400" dirty="0" smtClean="0"/>
              <a:t>    </a:t>
            </a:r>
            <a:r>
              <a:rPr lang="ru-RU" sz="3100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Эксперимент показал, что исследуемые продукты содержат жизненно необходимые компоненты пищи. </a:t>
            </a:r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ru-RU" sz="3100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    К этим компонентам относятся крахмал, жиры, углеводы, поваренная соль. </a:t>
            </a:r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endParaRPr lang="ru-RU" sz="3100" dirty="0"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9972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714412" y="428604"/>
            <a:ext cx="9858412" cy="121444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Arial Black" pitchFamily="34" charset="0"/>
              </a:rPr>
              <a:t>Результаты эксперимента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43050"/>
            <a:ext cx="9144000" cy="5214950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FFFF00"/>
                </a:solidFill>
                <a:latin typeface="Arial Black" pitchFamily="34" charset="0"/>
              </a:rPr>
              <a:t>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Чипсы марки  «Русская картошка» менее калорийны и опасны, т.к. они изготавливались не путем жарения в масле, а путем подсушивания в печах при высокой температуре.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А чипсы марок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«</a:t>
            </a:r>
            <a:r>
              <a:rPr lang="ru-RU" b="1" dirty="0" err="1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Lay's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» очень жирные, калорийные и с высоким содержанием различных добавок.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Богаты крахмалом все марки, а у человека избыток углеводов откладывается в запас в виде жировой ткани.</a:t>
            </a:r>
          </a:p>
          <a:p>
            <a:pPr>
              <a:buNone/>
            </a:pPr>
            <a:endParaRPr lang="ru-RU" dirty="0" smtClean="0">
              <a:solidFill>
                <a:srgbClr val="FFFF00"/>
              </a:solidFill>
              <a:latin typeface="Arial Black" pitchFamily="34" charset="0"/>
            </a:endParaRPr>
          </a:p>
          <a:p>
            <a:pPr>
              <a:buFont typeface="Wingdings" pitchFamily="2" charset="2"/>
              <a:buChar char="Ø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6006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14298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Качественный состав чипсов (экспериментальная часть)</a:t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578358" indent="-514350"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  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090765549"/>
              </p:ext>
            </p:extLst>
          </p:nvPr>
        </p:nvGraphicFramePr>
        <p:xfrm>
          <a:off x="467544" y="2276872"/>
          <a:ext cx="8424936" cy="44896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55029"/>
                <a:gridCol w="2250651"/>
                <a:gridCol w="1841442"/>
                <a:gridCol w="1977814"/>
              </a:tblGrid>
              <a:tr h="1268698">
                <a:tc>
                  <a:txBody>
                    <a:bodyPr/>
                    <a:lstStyle/>
                    <a:p>
                      <a:pPr algn="just">
                        <a:spcBef>
                          <a:spcPts val="450"/>
                        </a:spcBef>
                        <a:spcAft>
                          <a:spcPts val="45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latin typeface="Arial Black" pitchFamily="34" charset="0"/>
                          <a:ea typeface="Times New Roman"/>
                        </a:rPr>
                        <a:t>Продукт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450"/>
                        </a:spcBef>
                        <a:spcAft>
                          <a:spcPts val="45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latin typeface="Arial Black" pitchFamily="34" charset="0"/>
                          <a:ea typeface="Times New Roman"/>
                        </a:rPr>
                        <a:t>Содержание крахмала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450"/>
                        </a:spcBef>
                        <a:spcAft>
                          <a:spcPts val="450"/>
                        </a:spcAft>
                      </a:pPr>
                      <a:r>
                        <a:rPr lang="ru-RU" sz="2400" dirty="0" smtClean="0">
                          <a:solidFill>
                            <a:schemeClr val="bg1"/>
                          </a:solidFill>
                          <a:latin typeface="Arial Black" pitchFamily="34" charset="0"/>
                          <a:ea typeface="Times New Roman"/>
                        </a:rPr>
                        <a:t>Содержание </a:t>
                      </a:r>
                    </a:p>
                    <a:p>
                      <a:pPr algn="ctr">
                        <a:spcBef>
                          <a:spcPts val="450"/>
                        </a:spcBef>
                        <a:spcAft>
                          <a:spcPts val="450"/>
                        </a:spcAft>
                      </a:pPr>
                      <a:r>
                        <a:rPr lang="ru-RU" sz="2400" dirty="0" smtClean="0">
                          <a:solidFill>
                            <a:schemeClr val="bg1"/>
                          </a:solidFill>
                          <a:latin typeface="Arial Black" pitchFamily="34" charset="0"/>
                          <a:ea typeface="Times New Roman"/>
                        </a:rPr>
                        <a:t>жира</a:t>
                      </a:r>
                      <a:endParaRPr lang="ru-RU" sz="2400" dirty="0">
                        <a:solidFill>
                          <a:schemeClr val="bg1"/>
                        </a:solidFill>
                        <a:latin typeface="Arial Black" pitchFamily="34" charset="0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450"/>
                        </a:spcBef>
                        <a:spcAft>
                          <a:spcPts val="45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latin typeface="Arial Black" pitchFamily="34" charset="0"/>
                          <a:ea typeface="Times New Roman"/>
                        </a:rPr>
                        <a:t>Калорийность </a:t>
                      </a:r>
                      <a:r>
                        <a:rPr lang="ru-RU" sz="2400" b="0" dirty="0">
                          <a:solidFill>
                            <a:schemeClr val="bg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на 100г </a:t>
                      </a:r>
                      <a:r>
                        <a:rPr lang="ru-RU" sz="2400" dirty="0">
                          <a:solidFill>
                            <a:schemeClr val="bg1"/>
                          </a:solidFill>
                          <a:latin typeface="Arial Black" pitchFamily="34" charset="0"/>
                          <a:ea typeface="Times New Roman"/>
                        </a:rPr>
                        <a:t>продукта</a:t>
                      </a:r>
                    </a:p>
                  </a:txBody>
                  <a:tcPr marL="68580" marR="68580" marT="0" marB="0" anchor="ctr"/>
                </a:tc>
              </a:tr>
              <a:tr h="1803135">
                <a:tc>
                  <a:txBody>
                    <a:bodyPr/>
                    <a:lstStyle/>
                    <a:p>
                      <a:pPr algn="just">
                        <a:spcBef>
                          <a:spcPts val="450"/>
                        </a:spcBef>
                        <a:spcAft>
                          <a:spcPts val="450"/>
                        </a:spcAft>
                      </a:pPr>
                      <a:r>
                        <a:rPr lang="ru-RU" sz="2400" dirty="0">
                          <a:solidFill>
                            <a:srgbClr val="FF0000"/>
                          </a:solidFill>
                          <a:latin typeface="Arial Black" pitchFamily="34" charset="0"/>
                          <a:ea typeface="Times New Roman"/>
                        </a:rPr>
                        <a:t>Чипсы «Русская </a:t>
                      </a:r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Arial Black" pitchFamily="34" charset="0"/>
                          <a:ea typeface="Times New Roman"/>
                        </a:rPr>
                        <a:t>картошка»</a:t>
                      </a:r>
                    </a:p>
                    <a:p>
                      <a:pPr algn="just">
                        <a:spcBef>
                          <a:spcPts val="450"/>
                        </a:spcBef>
                        <a:spcAft>
                          <a:spcPts val="450"/>
                        </a:spcAft>
                      </a:pPr>
                      <a:r>
                        <a:rPr lang="ru-RU" sz="1200" dirty="0" smtClean="0">
                          <a:solidFill>
                            <a:srgbClr val="FF0000"/>
                          </a:solidFill>
                          <a:latin typeface="Arial Black" pitchFamily="34" charset="0"/>
                          <a:ea typeface="Times New Roman"/>
                        </a:rPr>
                        <a:t>(</a:t>
                      </a:r>
                      <a:endParaRPr lang="ru-RU" sz="2400" dirty="0" smtClean="0">
                        <a:solidFill>
                          <a:srgbClr val="FF0000"/>
                        </a:solidFill>
                        <a:latin typeface="Arial Black" pitchFamily="34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450"/>
                        </a:spcBef>
                        <a:spcAft>
                          <a:spcPts val="450"/>
                        </a:spcAft>
                      </a:pPr>
                      <a:r>
                        <a:rPr lang="ru-RU" sz="2400" dirty="0">
                          <a:solidFill>
                            <a:srgbClr val="FF0000"/>
                          </a:solidFill>
                          <a:latin typeface="Arial Black" pitchFamily="34" charset="0"/>
                          <a:ea typeface="Times New Roman"/>
                        </a:rPr>
                        <a:t>Высокое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450"/>
                        </a:spcBef>
                        <a:spcAft>
                          <a:spcPts val="450"/>
                        </a:spcAft>
                      </a:pPr>
                      <a:r>
                        <a:rPr lang="ru-RU" sz="2400" dirty="0">
                          <a:solidFill>
                            <a:srgbClr val="FF0000"/>
                          </a:solidFill>
                          <a:latin typeface="Arial Black" pitchFamily="34" charset="0"/>
                          <a:ea typeface="Times New Roman"/>
                        </a:rPr>
                        <a:t>Низкое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450"/>
                        </a:spcBef>
                        <a:spcAft>
                          <a:spcPts val="450"/>
                        </a:spcAft>
                      </a:pPr>
                      <a:r>
                        <a:rPr lang="ru-RU" sz="2400" dirty="0">
                          <a:solidFill>
                            <a:srgbClr val="FF0000"/>
                          </a:solidFill>
                          <a:latin typeface="Arial Black" pitchFamily="34" charset="0"/>
                          <a:ea typeface="Times New Roman"/>
                        </a:rPr>
                        <a:t>493ккал</a:t>
                      </a:r>
                    </a:p>
                  </a:txBody>
                  <a:tcPr marL="68580" marR="68580" marT="0" marB="0" anchor="ctr"/>
                </a:tc>
              </a:tr>
              <a:tr h="1223485">
                <a:tc>
                  <a:txBody>
                    <a:bodyPr/>
                    <a:lstStyle/>
                    <a:p>
                      <a:pPr algn="just">
                        <a:spcBef>
                          <a:spcPts val="450"/>
                        </a:spcBef>
                        <a:spcAft>
                          <a:spcPts val="450"/>
                        </a:spcAft>
                      </a:pPr>
                      <a:r>
                        <a:rPr lang="ru-RU" sz="2400" dirty="0">
                          <a:solidFill>
                            <a:srgbClr val="FF0000"/>
                          </a:solidFill>
                          <a:latin typeface="Arial Black" pitchFamily="34" charset="0"/>
                          <a:ea typeface="Times New Roman"/>
                        </a:rPr>
                        <a:t>Чипсы «</a:t>
                      </a:r>
                      <a:r>
                        <a:rPr lang="ru-RU" sz="2400" dirty="0" err="1">
                          <a:solidFill>
                            <a:srgbClr val="FF0000"/>
                          </a:solidFill>
                          <a:latin typeface="Arial Black" pitchFamily="34" charset="0"/>
                          <a:ea typeface="Times New Roman"/>
                        </a:rPr>
                        <a:t>Lay's</a:t>
                      </a:r>
                      <a:r>
                        <a:rPr lang="ru-RU" sz="2400" dirty="0">
                          <a:solidFill>
                            <a:srgbClr val="FF0000"/>
                          </a:solidFill>
                          <a:latin typeface="Arial Black" pitchFamily="34" charset="0"/>
                          <a:ea typeface="Times New Roman"/>
                        </a:rPr>
                        <a:t>»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450"/>
                        </a:spcBef>
                        <a:spcAft>
                          <a:spcPts val="450"/>
                        </a:spcAft>
                      </a:pPr>
                      <a:r>
                        <a:rPr lang="ru-RU" sz="2400" dirty="0">
                          <a:solidFill>
                            <a:srgbClr val="FF0000"/>
                          </a:solidFill>
                          <a:latin typeface="Arial Black" pitchFamily="34" charset="0"/>
                          <a:ea typeface="Times New Roman"/>
                        </a:rPr>
                        <a:t>Высокое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450"/>
                        </a:spcBef>
                        <a:spcAft>
                          <a:spcPts val="450"/>
                        </a:spcAft>
                      </a:pPr>
                      <a:r>
                        <a:rPr lang="ru-RU" sz="2400">
                          <a:solidFill>
                            <a:srgbClr val="FF0000"/>
                          </a:solidFill>
                          <a:latin typeface="Arial Black" pitchFamily="34" charset="0"/>
                          <a:ea typeface="Times New Roman"/>
                        </a:rPr>
                        <a:t>Высокое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450"/>
                        </a:spcBef>
                        <a:spcAft>
                          <a:spcPts val="450"/>
                        </a:spcAft>
                      </a:pPr>
                      <a:r>
                        <a:rPr lang="ru-RU" sz="2400" dirty="0">
                          <a:solidFill>
                            <a:srgbClr val="FF0000"/>
                          </a:solidFill>
                          <a:latin typeface="Arial Black" pitchFamily="34" charset="0"/>
                          <a:ea typeface="Times New Roman"/>
                        </a:rPr>
                        <a:t>520ккал</a:t>
                      </a: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06184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sz="5400" b="1" dirty="0">
                <a:solidFill>
                  <a:srgbClr val="FF0000"/>
                </a:solidFill>
                <a:latin typeface="Arial Black" pitchFamily="34" charset="0"/>
              </a:rPr>
              <a:t>Вывод.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600200"/>
            <a:ext cx="8507288" cy="4525963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</a:pPr>
            <a:r>
              <a:rPr lang="ru-RU" sz="3000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   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Чипсы содержат полезные для организма человека вещества: белки, жиры, углеводы и минеральные соли. Однако,  употребление жареной пищи неблагоприятно сказывается на функционировании органов пищеварительной системы человека, так как при термической обработке жиров образуются вредные для организма вещества, такие как </a:t>
            </a:r>
            <a:r>
              <a:rPr lang="ru-RU" sz="2400" dirty="0" err="1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гидроксикислоты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, </a:t>
            </a:r>
            <a:r>
              <a:rPr lang="ru-RU" sz="2400" dirty="0" err="1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эпоксиды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, кетоны, альдегиды. Кроме того, группа ученых из Стокгольмского Университета обнаружила в чипсах страшный канцероген - акриламид. </a:t>
            </a:r>
          </a:p>
        </p:txBody>
      </p:sp>
    </p:spTree>
    <p:extLst>
      <p:ext uri="{BB962C8B-B14F-4D97-AF65-F5344CB8AC3E}">
        <p14:creationId xmlns:p14="http://schemas.microsoft.com/office/powerpoint/2010/main" val="1934506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45604" y="323166"/>
            <a:ext cx="89297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FFFF00"/>
                </a:solidFill>
                <a:latin typeface="Arial Black" pitchFamily="34" charset="0"/>
              </a:rPr>
              <a:t>           </a:t>
            </a:r>
            <a:endParaRPr lang="ru-RU" sz="4400" dirty="0" smtClean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8929718" cy="1071546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>
                <a:solidFill>
                  <a:srgbClr val="FF0000"/>
                </a:solidFill>
                <a:latin typeface="Arial Black" pitchFamily="34" charset="0"/>
              </a:rPr>
              <a:t>РЕКОМЕНДАЦИИ: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0" y="1214422"/>
            <a:ext cx="9144000" cy="5643578"/>
          </a:xfrm>
        </p:spPr>
        <p:txBody>
          <a:bodyPr>
            <a:normAutofit/>
          </a:bodyPr>
          <a:lstStyle/>
          <a:p>
            <a:pPr lvl="0">
              <a:buFont typeface="Wingdings" pitchFamily="2" charset="2"/>
              <a:buChar char="Ø"/>
            </a:pPr>
            <a:r>
              <a:rPr lang="ru-RU" sz="4400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отказаться от частого употребления картофельных чипсов; </a:t>
            </a:r>
          </a:p>
          <a:p>
            <a:pPr lvl="0">
              <a:buFont typeface="Wingdings" pitchFamily="2" charset="2"/>
              <a:buChar char="Ø"/>
            </a:pPr>
            <a:r>
              <a:rPr lang="ru-RU" sz="4400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и если покупать чипсы, то только в мини-пакетиках и употреблять их после еды.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6674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4076700"/>
            <a:ext cx="8686800" cy="2520652"/>
          </a:xfrm>
        </p:spPr>
        <p:txBody>
          <a:bodyPr>
            <a:normAutofit fontScale="77500" lnSpcReduction="20000"/>
          </a:bodyPr>
          <a:lstStyle/>
          <a:p>
            <a:pPr eaLnBrk="1" hangingPunct="1">
              <a:lnSpc>
                <a:spcPct val="120000"/>
              </a:lnSpc>
            </a:pPr>
            <a:r>
              <a:rPr lang="ru-RU" sz="2000" dirty="0" smtClean="0"/>
              <a:t>    </a:t>
            </a:r>
            <a:r>
              <a:rPr lang="ru-RU" sz="2900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Наилучшим заменителем чипсов являются полезные диетические хлебцы. По словам Мери Эллен </a:t>
            </a:r>
            <a:r>
              <a:rPr lang="ru-RU" sz="2900" dirty="0" err="1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Камир</a:t>
            </a:r>
            <a:r>
              <a:rPr lang="ru-RU" sz="2900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, специалиста по </a:t>
            </a:r>
            <a:r>
              <a:rPr lang="ru-RU" sz="2900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питанию, </a:t>
            </a:r>
            <a:r>
              <a:rPr lang="ru-RU" sz="2900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«…отношение вреда и пользы оценить трудно. Мы едим много страшных веществ, но такова жизнь. Нужно только соблюдать баланс…»- добавила она. </a:t>
            </a:r>
          </a:p>
          <a:p>
            <a:pPr eaLnBrk="1" hangingPunct="1">
              <a:lnSpc>
                <a:spcPct val="80000"/>
              </a:lnSpc>
            </a:pPr>
            <a:endParaRPr lang="ru-RU" sz="2000" dirty="0" smtClean="0"/>
          </a:p>
        </p:txBody>
      </p:sp>
      <p:pic>
        <p:nvPicPr>
          <p:cNvPr id="20483" name="Picture 4" descr="%D5%EB%E5%E1%F6%FB %E4%E8%E5%F2%E8%F7%E5%F1%EA%E8%E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333375"/>
            <a:ext cx="3613150" cy="361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Picture 5" descr="62257349_1280774479_351612_3591thumb50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836613"/>
            <a:ext cx="3648075" cy="273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2044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357298"/>
            <a:ext cx="9429784" cy="4214842"/>
          </a:xfrm>
        </p:spPr>
        <p:txBody>
          <a:bodyPr>
            <a:normAutofit/>
          </a:bodyPr>
          <a:lstStyle/>
          <a:p>
            <a:pPr algn="ctr"/>
            <a:r>
              <a:rPr lang="ru-RU" sz="4900" dirty="0" smtClean="0">
                <a:latin typeface="Arial Black" pitchFamily="34" charset="0"/>
              </a:rPr>
              <a:t>Тема моей работы раскрыта, </a:t>
            </a:r>
            <a:br>
              <a:rPr lang="ru-RU" sz="4900" dirty="0" smtClean="0">
                <a:latin typeface="Arial Black" pitchFamily="34" charset="0"/>
              </a:rPr>
            </a:br>
            <a:r>
              <a:rPr lang="ru-RU" sz="4900" dirty="0" smtClean="0">
                <a:latin typeface="Arial Black" pitchFamily="34" charset="0"/>
              </a:rPr>
              <a:t>задачи решены, а гипотеза доказана.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831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  </a:t>
            </a:r>
            <a:r>
              <a:rPr lang="ru-RU" sz="5400" b="1" dirty="0" smtClean="0">
                <a:solidFill>
                  <a:srgbClr val="FF0000"/>
                </a:solidFill>
                <a:latin typeface="Arial Black" pitchFamily="34" charset="0"/>
              </a:rPr>
              <a:t>Список литературы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chemeClr val="tx2">
                    <a:lumMod val="90000"/>
                  </a:schemeClr>
                </a:solidFill>
                <a:latin typeface="Arial Black" pitchFamily="34" charset="0"/>
              </a:rPr>
              <a:t>1.Справочная энциклопедия. Культура питания. Издательство   Энциклопедия, 1993 г.</a:t>
            </a:r>
          </a:p>
          <a:p>
            <a:r>
              <a:rPr lang="ru-RU" dirty="0" smtClean="0">
                <a:solidFill>
                  <a:schemeClr val="tx2">
                    <a:lumMod val="90000"/>
                  </a:schemeClr>
                </a:solidFill>
                <a:latin typeface="Arial Black" pitchFamily="34" charset="0"/>
              </a:rPr>
              <a:t>2.Секреты школьного буфета, Газета «Аргументы и факты». №44, 2007 г.</a:t>
            </a:r>
          </a:p>
          <a:p>
            <a:r>
              <a:rPr lang="ru-RU" dirty="0" smtClean="0">
                <a:solidFill>
                  <a:schemeClr val="tx2">
                    <a:lumMod val="90000"/>
                  </a:schemeClr>
                </a:solidFill>
                <a:latin typeface="Arial Black" pitchFamily="34" charset="0"/>
              </a:rPr>
              <a:t>3.</a:t>
            </a:r>
            <a:r>
              <a:rPr lang="ru-RU" b="1" dirty="0" smtClean="0">
                <a:solidFill>
                  <a:schemeClr val="tx2">
                    <a:lumMod val="90000"/>
                  </a:schemeClr>
                </a:solidFill>
                <a:latin typeface="Arial Black" pitchFamily="34" charset="0"/>
              </a:rPr>
              <a:t> </a:t>
            </a:r>
            <a:r>
              <a:rPr lang="ru-RU" dirty="0" smtClean="0">
                <a:solidFill>
                  <a:schemeClr val="tx2">
                    <a:lumMod val="90000"/>
                  </a:schemeClr>
                </a:solidFill>
                <a:latin typeface="Arial Black" pitchFamily="34" charset="0"/>
              </a:rPr>
              <a:t>Научно-методический журнал «Воспитание школьников», 2007 г.</a:t>
            </a:r>
          </a:p>
          <a:p>
            <a:r>
              <a:rPr lang="ru-RU" dirty="0" smtClean="0">
                <a:solidFill>
                  <a:schemeClr val="tx2">
                    <a:lumMod val="90000"/>
                  </a:schemeClr>
                </a:solidFill>
                <a:latin typeface="Arial Black" pitchFamily="34" charset="0"/>
              </a:rPr>
              <a:t>4. Рудзитис Г.Е., Фельдман Ф. Г., Химия: Органическая химия: Учебник для  средней школы, М., Просвещение, 1991 г.</a:t>
            </a:r>
          </a:p>
          <a:p>
            <a:r>
              <a:rPr lang="ru-RU" dirty="0" smtClean="0">
                <a:solidFill>
                  <a:schemeClr val="tx2">
                    <a:lumMod val="90000"/>
                  </a:schemeClr>
                </a:solidFill>
                <a:latin typeface="Arial Black" pitchFamily="34" charset="0"/>
              </a:rPr>
              <a:t>5. Ресурсы интернет.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2495430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6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8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7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77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7" dur="77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9" dur="77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7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77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8" dur="77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0" dur="77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77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77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9" dur="77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1" dur="77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7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8" dur="77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0" dur="77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2" dur="77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Arial Black" pitchFamily="34" charset="0"/>
              </a:rPr>
              <a:t>Объект    и   предмет исследования</a:t>
            </a:r>
            <a:r>
              <a:rPr lang="ru-RU" sz="4800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endParaRPr lang="ru-RU" sz="48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7030A0"/>
                </a:solidFill>
                <a:latin typeface="Arial Black" pitchFamily="34" charset="0"/>
              </a:rPr>
              <a:t>чипсы.</a:t>
            </a:r>
          </a:p>
          <a:p>
            <a:endParaRPr lang="ru-RU" sz="4800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3836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2375688"/>
          </a:xfrm>
        </p:spPr>
        <p:txBody>
          <a:bodyPr>
            <a:noAutofit/>
          </a:bodyPr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  <a:latin typeface="Arial Black" pitchFamily="34" charset="0"/>
              </a:rPr>
              <a:t>Гипотеза исследования</a:t>
            </a:r>
            <a:r>
              <a:rPr lang="ru-RU" sz="6600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endParaRPr lang="ru-RU" sz="66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496"/>
            <a:ext cx="8229600" cy="3597312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5400" dirty="0" smtClean="0">
                <a:latin typeface="Arial Black" pitchFamily="34" charset="0"/>
              </a:rPr>
              <a:t>если мы узнаем больше информации </a:t>
            </a:r>
          </a:p>
          <a:p>
            <a:pPr algn="ctr">
              <a:buNone/>
            </a:pPr>
            <a:r>
              <a:rPr lang="ru-RU" sz="5400" dirty="0" smtClean="0">
                <a:solidFill>
                  <a:srgbClr val="FF0000"/>
                </a:solidFill>
                <a:latin typeface="Arial Black" pitchFamily="34" charset="0"/>
              </a:rPr>
              <a:t>о ЧИПСАХ</a:t>
            </a:r>
            <a:r>
              <a:rPr lang="ru-RU" sz="5400" dirty="0" smtClean="0">
                <a:latin typeface="Arial Black" pitchFamily="34" charset="0"/>
              </a:rPr>
              <a:t>,</a:t>
            </a:r>
          </a:p>
          <a:p>
            <a:pPr algn="ctr">
              <a:buNone/>
            </a:pPr>
            <a:r>
              <a:rPr lang="ru-RU" sz="5400" dirty="0" smtClean="0">
                <a:latin typeface="Arial Black" pitchFamily="34" charset="0"/>
              </a:rPr>
              <a:t>то сумеем сохранить свое здоровье.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6977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История открытия чипсов.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</a:pPr>
            <a:r>
              <a:rPr lang="ru-RU" sz="3600" dirty="0" smtClean="0"/>
              <a:t>Хрустящие соленые картофельные чипсы с разными приправами - это еда, которая уступает по популярности только рису. В отличие от немногих кулинарных хитов, чипсы появились на свет не в результате вдохновения, случайной удачи или долгих стараний, а благодаря обиде и желанию проучить клиента.</a:t>
            </a:r>
          </a:p>
        </p:txBody>
      </p:sp>
    </p:spTree>
    <p:extLst>
      <p:ext uri="{BB962C8B-B14F-4D97-AF65-F5344CB8AC3E}">
        <p14:creationId xmlns:p14="http://schemas.microsoft.com/office/powerpoint/2010/main" val="1403331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590"/>
          <a:stretch/>
        </p:blipFill>
        <p:spPr bwMode="auto">
          <a:xfrm>
            <a:off x="251520" y="260648"/>
            <a:ext cx="8568952" cy="6336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19004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1" descr="http://upload.wikimedia.org/wikipedia/commons/thumb/9/9c/Chips12.jpg/220px-Chips12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1643063"/>
            <a:ext cx="3500437" cy="321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TextBox 3"/>
          <p:cNvSpPr txBox="1">
            <a:spLocks noChangeArrowheads="1"/>
          </p:cNvSpPr>
          <p:nvPr/>
        </p:nvSpPr>
        <p:spPr bwMode="auto">
          <a:xfrm>
            <a:off x="4500563" y="2214563"/>
            <a:ext cx="4425950" cy="353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800" dirty="0">
                <a:latin typeface="Arial" pitchFamily="34" charset="0"/>
                <a:cs typeface="Arial" pitchFamily="34" charset="0"/>
              </a:rPr>
              <a:t>Чипсы «Хрустящий картофель</a:t>
            </a:r>
          </a:p>
          <a:p>
            <a:pPr algn="ctr" eaLnBrk="1" hangingPunct="1"/>
            <a:r>
              <a:rPr lang="ru-RU" sz="2800" dirty="0">
                <a:latin typeface="Arial" pitchFamily="34" charset="0"/>
                <a:cs typeface="Arial" pitchFamily="34" charset="0"/>
              </a:rPr>
              <a:t> Московский в ломтик»</a:t>
            </a:r>
          </a:p>
          <a:p>
            <a:pPr algn="ctr" eaLnBrk="1" hangingPunct="1"/>
            <a:r>
              <a:rPr lang="ru-RU" sz="2800" dirty="0">
                <a:latin typeface="Arial" pitchFamily="34" charset="0"/>
                <a:cs typeface="Arial" pitchFamily="34" charset="0"/>
              </a:rPr>
              <a:t>Выпуск этих чипсов был налажен</a:t>
            </a:r>
          </a:p>
          <a:p>
            <a:pPr algn="ctr" eaLnBrk="1" hangingPunct="1"/>
            <a:r>
              <a:rPr lang="ru-RU" sz="2800" dirty="0">
                <a:latin typeface="Arial" pitchFamily="34" charset="0"/>
                <a:cs typeface="Arial" pitchFamily="34" charset="0"/>
              </a:rPr>
              <a:t> в Советском Союзе (России)</a:t>
            </a:r>
          </a:p>
          <a:p>
            <a:pPr algn="ctr" eaLnBrk="1" hangingPunct="1"/>
            <a:r>
              <a:rPr lang="ru-RU" sz="2800" dirty="0">
                <a:latin typeface="Arial" pitchFamily="34" charset="0"/>
                <a:cs typeface="Arial" pitchFamily="34" charset="0"/>
              </a:rPr>
              <a:t> с 1965 года</a:t>
            </a:r>
          </a:p>
        </p:txBody>
      </p:sp>
      <p:sp>
        <p:nvSpPr>
          <p:cNvPr id="9220" name="TextBox 4"/>
          <p:cNvSpPr txBox="1">
            <a:spLocks noChangeArrowheads="1"/>
          </p:cNvSpPr>
          <p:nvPr/>
        </p:nvSpPr>
        <p:spPr bwMode="auto">
          <a:xfrm>
            <a:off x="2571750" y="285750"/>
            <a:ext cx="472456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4800" dirty="0">
                <a:solidFill>
                  <a:srgbClr val="FF0000"/>
                </a:solidFill>
              </a:rPr>
              <a:t>Чипсы в России</a:t>
            </a:r>
          </a:p>
        </p:txBody>
      </p:sp>
    </p:spTree>
    <p:extLst>
      <p:ext uri="{BB962C8B-B14F-4D97-AF65-F5344CB8AC3E}">
        <p14:creationId xmlns:p14="http://schemas.microsoft.com/office/powerpoint/2010/main" val="4197646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4"/>
          <a:srcRect l="11095" t="14005" r="11113" b="500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5"/>
          <a:srcRect b="1566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5" name="Picture 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227" name="AutoShape 11" descr="http://dl.ziza.ru/other/122010/14/chipsi/031.jpg"/>
          <p:cNvSpPr>
            <a:spLocks noChangeAspect="1" noChangeArrowheads="1"/>
          </p:cNvSpPr>
          <p:nvPr/>
        </p:nvSpPr>
        <p:spPr bwMode="auto">
          <a:xfrm>
            <a:off x="155575" y="-1173163"/>
            <a:ext cx="3876675" cy="24574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29" name="AutoShape 13" descr="http://dl.ziza.ru/other/122010/14/chipsi/031.jpg"/>
          <p:cNvSpPr>
            <a:spLocks noChangeAspect="1" noChangeArrowheads="1"/>
          </p:cNvSpPr>
          <p:nvPr/>
        </p:nvSpPr>
        <p:spPr bwMode="auto">
          <a:xfrm>
            <a:off x="155575" y="-1173163"/>
            <a:ext cx="3876675" cy="24574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31" name="AutoShape 15" descr="http://dl.ziza.ru/other/122010/14/chipsi/031.jpg"/>
          <p:cNvSpPr>
            <a:spLocks noChangeAspect="1" noChangeArrowheads="1"/>
          </p:cNvSpPr>
          <p:nvPr/>
        </p:nvSpPr>
        <p:spPr bwMode="auto">
          <a:xfrm>
            <a:off x="155575" y="-1173163"/>
            <a:ext cx="3876675" cy="24574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232" name="Picture 1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33" name="Picture 1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Прямоугольник 18"/>
          <p:cNvSpPr/>
          <p:nvPr/>
        </p:nvSpPr>
        <p:spPr>
          <a:xfrm>
            <a:off x="285719" y="1000108"/>
            <a:ext cx="8858281" cy="5429288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InflateBottom">
              <a:avLst/>
            </a:prstTxWarp>
            <a:spAutoFit/>
          </a:bodyPr>
          <a:lstStyle/>
          <a:p>
            <a:pPr algn="ctr"/>
            <a:r>
              <a:rPr lang="ru-RU" sz="5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при</a:t>
            </a:r>
            <a:r>
              <a:rPr lang="ru-RU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ГОТОВЛЕНИЕ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 </a:t>
            </a:r>
          </a:p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ЧИПСОВ.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6764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921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922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922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70" decel="100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770" decel="100000"/>
                                        <p:tgtEl>
                                          <p:spTgt spid="922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5" dur="77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70" decel="1000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770" decel="100000"/>
                                        <p:tgtEl>
                                          <p:spTgt spid="922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4" dur="77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6" dur="77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70" decel="100000"/>
                                        <p:tgtEl>
                                          <p:spTgt spid="92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770" decel="100000"/>
                                        <p:tgtEl>
                                          <p:spTgt spid="923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5" dur="770" fill="hold"/>
                                        <p:tgtEl>
                                          <p:spTgt spid="9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7" dur="770" fill="hold"/>
                                        <p:tgtEl>
                                          <p:spTgt spid="9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770" decel="100000"/>
                                        <p:tgtEl>
                                          <p:spTgt spid="923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4" dur="770" decel="100000"/>
                                        <p:tgtEl>
                                          <p:spTgt spid="923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6" dur="770" fill="hold"/>
                                        <p:tgtEl>
                                          <p:spTgt spid="9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8" dur="770" fill="hold"/>
                                        <p:tgtEl>
                                          <p:spTgt spid="9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80975" y="1484313"/>
            <a:ext cx="8686800" cy="5257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ru-RU" sz="2800" b="0" cap="none" dirty="0" smtClean="0">
                <a:latin typeface="Times New Roman" pitchFamily="18" charset="0"/>
                <a:cs typeface="Times New Roman" pitchFamily="18" charset="0"/>
              </a:rPr>
              <a:t>По способу производства чипсы, бывают двух видов. </a:t>
            </a:r>
            <a:br>
              <a:rPr lang="ru-RU" sz="2800" b="0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0" cap="none" dirty="0" smtClean="0">
                <a:latin typeface="Times New Roman" pitchFamily="18" charset="0"/>
                <a:cs typeface="Times New Roman" pitchFamily="18" charset="0"/>
              </a:rPr>
              <a:t>*Первый - классические, когда очищенный картофель нарезается ломтиками средней толщины 1,27 мм и обжаривается - «хрустящий картофель».</a:t>
            </a:r>
            <a:br>
              <a:rPr lang="ru-RU" sz="2800" b="0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0" cap="none" dirty="0" smtClean="0">
                <a:latin typeface="Times New Roman" pitchFamily="18" charset="0"/>
                <a:cs typeface="Times New Roman" pitchFamily="18" charset="0"/>
              </a:rPr>
              <a:t> *Второй - формованные, когда из картофеля (или сухого пюре) делается тестообразная масса, затем ее солят и загружают в экструдер. Там тесто плавится, а на выходе из-за быстрого вскипания воды в нем образуются поры. Так достигается эффект воздушности </a:t>
            </a:r>
            <a:br>
              <a:rPr lang="ru-RU" sz="2800" b="0" cap="none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Текст 1"/>
          <p:cNvSpPr>
            <a:spLocks noGrp="1"/>
          </p:cNvSpPr>
          <p:nvPr>
            <p:ph type="body" idx="1"/>
          </p:nvPr>
        </p:nvSpPr>
        <p:spPr>
          <a:xfrm>
            <a:off x="395288" y="22225"/>
            <a:ext cx="8458200" cy="1219200"/>
          </a:xfrm>
        </p:spPr>
        <p:txBody>
          <a:bodyPr/>
          <a:lstStyle/>
          <a:p>
            <a:pPr algn="ctr" eaLnBrk="1" hangingPunct="1"/>
            <a:r>
              <a:rPr lang="ru-RU" sz="4000" dirty="0" smtClean="0">
                <a:solidFill>
                  <a:schemeClr val="tx1"/>
                </a:solidFill>
              </a:rPr>
              <a:t>Способы производства</a:t>
            </a:r>
          </a:p>
        </p:txBody>
      </p:sp>
    </p:spTree>
    <p:extLst>
      <p:ext uri="{BB962C8B-B14F-4D97-AF65-F5344CB8AC3E}">
        <p14:creationId xmlns:p14="http://schemas.microsoft.com/office/powerpoint/2010/main" val="1853389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1661</TotalTime>
  <Words>938</Words>
  <Application>Microsoft Office PowerPoint</Application>
  <PresentationFormat>Экран (4:3)</PresentationFormat>
  <Paragraphs>103</Paragraphs>
  <Slides>27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1_Тема Office</vt:lpstr>
      <vt:lpstr>Исследовательская работа на тему: «Чипсы: вред или польза?»</vt:lpstr>
      <vt:lpstr>Цель: Определить состав чипсов. Сделать вывод о пользе и вреде чипсов.</vt:lpstr>
      <vt:lpstr>Объект    и   предмет исследования </vt:lpstr>
      <vt:lpstr>Гипотеза исследования </vt:lpstr>
      <vt:lpstr>История открытия чипсов.</vt:lpstr>
      <vt:lpstr>Презентация PowerPoint</vt:lpstr>
      <vt:lpstr>Презентация PowerPoint</vt:lpstr>
      <vt:lpstr>Презентация PowerPoint</vt:lpstr>
      <vt:lpstr>По способу производства чипсы, бывают двух видов.  *Первый - классические, когда очищенный картофель нарезается ломтиками средней толщины 1,27 мм и обжаривается - «хрустящий картофель».  *Второй - формованные, когда из картофеля (или сухого пюре) делается тестообразная масса, затем ее солят и загружают в экструдер. Там тесто плавится, а на выходе из-за быстрого вскипания воды в нем образуются поры. Так достигается эффект воздушности  </vt:lpstr>
      <vt:lpstr>Презентация PowerPoint</vt:lpstr>
      <vt:lpstr>*Картофель,  *масло растительное, * ароматизатор,  *лактоза, соль, пшеничные сухари,  *пшеничная мука, *натуральные и натурально-идентичные ароматические вещества,  *усилитель вкуса и аромата Е621, *мальтодекстрин, молочный белок, пищевая добавка  Е551, фосфат натрия. </vt:lpstr>
      <vt:lpstr>Содержание питательных веществ в чипсах:</vt:lpstr>
      <vt:lpstr>Презентация PowerPoint</vt:lpstr>
      <vt:lpstr>Презентация PowerPoint</vt:lpstr>
      <vt:lpstr>Содержание акриламида в некоторых продуктах питания.</vt:lpstr>
      <vt:lpstr>Эксперимент.</vt:lpstr>
      <vt:lpstr>Качественное определение жиров.</vt:lpstr>
      <vt:lpstr>Качественное определение крахмала.</vt:lpstr>
      <vt:lpstr>Горение чипсов.</vt:lpstr>
      <vt:lpstr>Результаты эксперимента:</vt:lpstr>
      <vt:lpstr>Результаты эксперимента </vt:lpstr>
      <vt:lpstr> Качественный состав чипсов (экспериментальная часть) </vt:lpstr>
      <vt:lpstr>Вывод.</vt:lpstr>
      <vt:lpstr>РЕКОМЕНДАЦИИ:</vt:lpstr>
      <vt:lpstr>Презентация PowerPoint</vt:lpstr>
      <vt:lpstr>Тема моей работы раскрыта,  задачи решены, а гипотеза доказана. </vt:lpstr>
      <vt:lpstr>  Список литературы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29</cp:revision>
  <dcterms:created xsi:type="dcterms:W3CDTF">2014-04-02T15:48:49Z</dcterms:created>
  <dcterms:modified xsi:type="dcterms:W3CDTF">2015-03-05T19:14:06Z</dcterms:modified>
</cp:coreProperties>
</file>