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6667" autoAdjust="0"/>
  </p:normalViewPr>
  <p:slideViewPr>
    <p:cSldViewPr>
      <p:cViewPr varScale="1">
        <p:scale>
          <a:sx n="91" d="100"/>
          <a:sy n="91" d="100"/>
        </p:scale>
        <p:origin x="-81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14B8D7-C324-4347-BBE8-FA8F3ED66791}" type="datetimeFigureOut">
              <a:rPr lang="ru-RU" smtClean="0"/>
              <a:t>05.03.2015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DC8D33-1C33-4827-8784-57F75332BEA9}"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5DC8D33-1C33-4827-8784-57F75332BEA9}" type="slidenum">
              <a:rPr lang="ru-RU" smtClean="0"/>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754291-41CB-49DF-A758-71306B26B4BA}"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EAC850-87AB-45B3-8A61-03E284C8DF0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54291-41CB-49DF-A758-71306B26B4BA}" type="datetimeFigureOut">
              <a:rPr lang="ru-RU" smtClean="0"/>
              <a:pPr/>
              <a:t>05.03.2015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EAC850-87AB-45B3-8A61-03E284C8DF0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1142984"/>
            <a:ext cx="7772400" cy="1470025"/>
          </a:xfrm>
        </p:spPr>
        <p:txBody>
          <a:bodyPr>
            <a:normAutofit/>
          </a:bodyPr>
          <a:lstStyle/>
          <a:p>
            <a:r>
              <a:rPr lang="ru-RU" b="1" dirty="0" smtClean="0">
                <a:solidFill>
                  <a:srgbClr val="00B0F0"/>
                </a:solidFill>
              </a:rPr>
              <a:t>ОТКРЫТЫЙ УРОК В КЛАССЕ ФОРТЕПИАНО</a:t>
            </a:r>
            <a:endParaRPr lang="ru-RU" b="1" dirty="0">
              <a:solidFill>
                <a:srgbClr val="00B0F0"/>
              </a:solidFill>
            </a:endParaRPr>
          </a:p>
        </p:txBody>
      </p:sp>
      <p:sp>
        <p:nvSpPr>
          <p:cNvPr id="3" name="Подзаголовок 2"/>
          <p:cNvSpPr>
            <a:spLocks noGrp="1"/>
          </p:cNvSpPr>
          <p:nvPr>
            <p:ph type="subTitle" idx="1"/>
          </p:nvPr>
        </p:nvSpPr>
        <p:spPr>
          <a:xfrm>
            <a:off x="1371600" y="4286256"/>
            <a:ext cx="6400800" cy="1352544"/>
          </a:xfrm>
        </p:spPr>
        <p:txBody>
          <a:bodyPr>
            <a:noAutofit/>
          </a:bodyPr>
          <a:lstStyle/>
          <a:p>
            <a:r>
              <a:rPr lang="ru-RU" sz="3600" b="1" dirty="0" smtClean="0">
                <a:solidFill>
                  <a:srgbClr val="7030A0"/>
                </a:solidFill>
              </a:rPr>
              <a:t>«ПОДГОТОВКА </a:t>
            </a:r>
            <a:r>
              <a:rPr lang="ru-RU" sz="3600" b="1" dirty="0" smtClean="0">
                <a:solidFill>
                  <a:srgbClr val="7030A0"/>
                </a:solidFill>
              </a:rPr>
              <a:t> К  КОНКУРСУ </a:t>
            </a:r>
            <a:endParaRPr lang="ru-RU" sz="3600" b="1" dirty="0" smtClean="0">
              <a:solidFill>
                <a:srgbClr val="7030A0"/>
              </a:solidFill>
            </a:endParaRPr>
          </a:p>
          <a:p>
            <a:r>
              <a:rPr lang="ru-RU" sz="3600" b="1" dirty="0" smtClean="0">
                <a:solidFill>
                  <a:srgbClr val="7030A0"/>
                </a:solidFill>
              </a:rPr>
              <a:t>ВИЦЕ – ПРЕМЬЕР»</a:t>
            </a:r>
            <a:endParaRPr lang="ru-RU" sz="3600" b="1" dirty="0">
              <a:solidFill>
                <a:srgbClr val="7030A0"/>
              </a:solidFill>
            </a:endParaRPr>
          </a:p>
        </p:txBody>
      </p:sp>
      <p:sp>
        <p:nvSpPr>
          <p:cNvPr id="4" name="Заголовок 1"/>
          <p:cNvSpPr txBox="1">
            <a:spLocks/>
          </p:cNvSpPr>
          <p:nvPr/>
        </p:nvSpPr>
        <p:spPr>
          <a:xfrm>
            <a:off x="928662" y="2786058"/>
            <a:ext cx="7772400" cy="1470025"/>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rgbClr val="C00000"/>
                </a:solidFill>
                <a:effectLst/>
                <a:uLnTx/>
                <a:uFillTx/>
                <a:latin typeface="+mj-lt"/>
                <a:ea typeface="+mj-ea"/>
                <a:cs typeface="+mj-cs"/>
              </a:rPr>
              <a:t>Преподавателя фортепиано</a:t>
            </a:r>
            <a:r>
              <a:rPr kumimoji="0" lang="ru-RU" sz="2400" b="1" i="0" u="none" strike="noStrike" kern="1200" cap="none" spc="0" normalizeH="0" noProof="0" dirty="0" smtClean="0">
                <a:ln>
                  <a:noFill/>
                </a:ln>
                <a:solidFill>
                  <a:srgbClr val="C00000"/>
                </a:solidFill>
                <a:effectLst/>
                <a:uLnTx/>
                <a:uFillTx/>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noProof="0" dirty="0" smtClean="0">
                <a:ln>
                  <a:noFill/>
                </a:ln>
                <a:solidFill>
                  <a:srgbClr val="C00000"/>
                </a:solidFill>
                <a:effectLst/>
                <a:uLnTx/>
                <a:uFillTx/>
                <a:latin typeface="+mj-lt"/>
                <a:ea typeface="+mj-ea"/>
                <a:cs typeface="+mj-cs"/>
              </a:rPr>
              <a:t>высшей квалификационной категории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noProof="0" dirty="0" smtClean="0">
                <a:ln>
                  <a:noFill/>
                </a:ln>
                <a:solidFill>
                  <a:srgbClr val="C00000"/>
                </a:solidFill>
                <a:effectLst/>
                <a:uLnTx/>
                <a:uFillTx/>
                <a:latin typeface="+mj-lt"/>
                <a:ea typeface="+mj-ea"/>
                <a:cs typeface="+mj-cs"/>
              </a:rPr>
              <a:t>Леонтьевой Ирины Васильевны</a:t>
            </a:r>
          </a:p>
          <a:p>
            <a:pPr marL="0" marR="0" lvl="0" indent="0" algn="ctr" defTabSz="914400" rtl="0" eaLnBrk="1" fontAlgn="auto" latinLnBrk="0" hangingPunct="1">
              <a:lnSpc>
                <a:spcPct val="100000"/>
              </a:lnSpc>
              <a:spcBef>
                <a:spcPct val="0"/>
              </a:spcBef>
              <a:spcAft>
                <a:spcPts val="0"/>
              </a:spcAft>
              <a:buClrTx/>
              <a:buSzTx/>
              <a:buFontTx/>
              <a:buNone/>
              <a:tabLst/>
              <a:defRPr/>
            </a:pPr>
            <a:r>
              <a:rPr lang="ru-RU" sz="2400" b="1" noProof="0" dirty="0" smtClean="0">
                <a:solidFill>
                  <a:srgbClr val="C00000"/>
                </a:solidFill>
                <a:latin typeface="+mj-lt"/>
                <a:ea typeface="+mj-ea"/>
                <a:cs typeface="+mj-cs"/>
              </a:rPr>
              <a:t>учащийся 4 класса </a:t>
            </a:r>
            <a:r>
              <a:rPr lang="ru-RU" sz="2400" b="1" noProof="0" dirty="0" err="1" smtClean="0">
                <a:solidFill>
                  <a:srgbClr val="C00000"/>
                </a:solidFill>
                <a:latin typeface="+mj-lt"/>
                <a:ea typeface="+mj-ea"/>
                <a:cs typeface="+mj-cs"/>
              </a:rPr>
              <a:t>Живулин</a:t>
            </a:r>
            <a:r>
              <a:rPr lang="ru-RU" sz="2400" b="1" noProof="0" dirty="0" smtClean="0">
                <a:solidFill>
                  <a:srgbClr val="C00000"/>
                </a:solidFill>
                <a:latin typeface="+mj-lt"/>
                <a:ea typeface="+mj-ea"/>
                <a:cs typeface="+mj-cs"/>
              </a:rPr>
              <a:t> Максим</a:t>
            </a:r>
            <a:endParaRPr kumimoji="0" lang="ru-RU" sz="24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часть</a:t>
            </a:r>
            <a:endParaRPr lang="ru-RU" dirty="0"/>
          </a:p>
        </p:txBody>
      </p:sp>
      <p:pic>
        <p:nvPicPr>
          <p:cNvPr id="25602" name="Picture 2" descr="C:\Users\ТосненскаяДШИ\Desktop\Мониторинг Леонтьевой И.В\Фото открытого урока\IMG_0090.JPG"/>
          <p:cNvPicPr>
            <a:picLocks noGrp="1" noChangeAspect="1" noChangeArrowheads="1"/>
          </p:cNvPicPr>
          <p:nvPr>
            <p:ph sz="half" idx="1"/>
          </p:nvPr>
        </p:nvPicPr>
        <p:blipFill>
          <a:blip r:embed="rId2" cstate="print"/>
          <a:srcRect/>
          <a:stretch>
            <a:fillRect/>
          </a:stretch>
        </p:blipFill>
        <p:spPr bwMode="auto">
          <a:xfrm>
            <a:off x="457200" y="2348706"/>
            <a:ext cx="4038600" cy="3028950"/>
          </a:xfrm>
          <a:prstGeom prst="rect">
            <a:avLst/>
          </a:prstGeom>
          <a:noFill/>
        </p:spPr>
      </p:pic>
      <p:pic>
        <p:nvPicPr>
          <p:cNvPr id="25603" name="Picture 3" descr="C:\Users\ТосненскаяДШИ\Desktop\Мониторинг Леонтьевой И.В\Фото открытого урока\IMG_0086.JPG"/>
          <p:cNvPicPr>
            <a:picLocks noGrp="1" noChangeAspect="1" noChangeArrowheads="1"/>
          </p:cNvPicPr>
          <p:nvPr>
            <p:ph sz="half" idx="2"/>
          </p:nvPr>
        </p:nvPicPr>
        <p:blipFill>
          <a:blip r:embed="rId3" cstate="print"/>
          <a:srcRect/>
          <a:stretch>
            <a:fillRect/>
          </a:stretch>
        </p:blipFill>
        <p:spPr bwMode="auto">
          <a:xfrm>
            <a:off x="4648200" y="2348706"/>
            <a:ext cx="4038600" cy="3028950"/>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Завершение работы</a:t>
            </a:r>
            <a:endParaRPr lang="ru-RU" dirty="0"/>
          </a:p>
        </p:txBody>
      </p:sp>
      <p:sp>
        <p:nvSpPr>
          <p:cNvPr id="4" name="Содержимое 3"/>
          <p:cNvSpPr>
            <a:spLocks noGrp="1"/>
          </p:cNvSpPr>
          <p:nvPr>
            <p:ph sz="half" idx="2"/>
          </p:nvPr>
        </p:nvSpPr>
        <p:spPr>
          <a:xfrm>
            <a:off x="357158" y="1357298"/>
            <a:ext cx="8329642" cy="4768865"/>
          </a:xfrm>
        </p:spPr>
        <p:txBody>
          <a:bodyPr/>
          <a:lstStyle/>
          <a:p>
            <a:r>
              <a:rPr lang="ru-RU" b="1" dirty="0" smtClean="0"/>
              <a:t> </a:t>
            </a:r>
            <a:endParaRPr lang="ru-RU" dirty="0" smtClean="0"/>
          </a:p>
          <a:p>
            <a:r>
              <a:rPr lang="ru-RU" u="sng" dirty="0" smtClean="0"/>
              <a:t>Педагог:</a:t>
            </a:r>
            <a:r>
              <a:rPr lang="ru-RU" dirty="0" smtClean="0"/>
              <a:t> Подводит итоги занятия. На этом занятии педагог уделил много внимания на конечном исполнении произведений, технической стороне работы над произведением, а так же просит учесть ученика все моменты </a:t>
            </a:r>
            <a:r>
              <a:rPr lang="ru-RU" dirty="0" err="1" smtClean="0"/>
              <a:t>агогических</a:t>
            </a:r>
            <a:r>
              <a:rPr lang="ru-RU" dirty="0" smtClean="0"/>
              <a:t> нюансов в произведении, чтобы выступление было ярким и запоминающимся.</a:t>
            </a:r>
          </a:p>
          <a:p>
            <a:endParaRPr lang="ru-RU"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ТосненскаяДШИ\Desktop\Мониторинг Леонтьевой И.В\Фото открытого урока\IMG_0120.JPG"/>
          <p:cNvPicPr>
            <a:picLocks noGrp="1" noChangeAspect="1" noChangeArrowheads="1"/>
          </p:cNvPicPr>
          <p:nvPr>
            <p:ph sz="half" idx="1"/>
          </p:nvPr>
        </p:nvPicPr>
        <p:blipFill>
          <a:blip r:embed="rId2" cstate="print"/>
          <a:srcRect/>
          <a:stretch>
            <a:fillRect/>
          </a:stretch>
        </p:blipFill>
        <p:spPr bwMode="auto">
          <a:xfrm>
            <a:off x="457200" y="2348706"/>
            <a:ext cx="4038600" cy="3028950"/>
          </a:xfrm>
          <a:prstGeom prst="rect">
            <a:avLst/>
          </a:prstGeom>
          <a:noFill/>
        </p:spPr>
      </p:pic>
      <p:pic>
        <p:nvPicPr>
          <p:cNvPr id="26627" name="Picture 3" descr="C:\Users\ТосненскаяДШИ\Desktop\Мониторинг Леонтьевой И.В\Фото открытого урока\IMG_0125.JPG"/>
          <p:cNvPicPr>
            <a:picLocks noGrp="1" noChangeAspect="1" noChangeArrowheads="1"/>
          </p:cNvPicPr>
          <p:nvPr>
            <p:ph sz="half" idx="2"/>
          </p:nvPr>
        </p:nvPicPr>
        <p:blipFill>
          <a:blip r:embed="rId3" cstate="print"/>
          <a:srcRect/>
          <a:stretch>
            <a:fillRect/>
          </a:stretch>
        </p:blipFill>
        <p:spPr bwMode="auto">
          <a:xfrm>
            <a:off x="4648200" y="2348706"/>
            <a:ext cx="4038600" cy="302895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4" name="Содержимое 3"/>
          <p:cNvSpPr>
            <a:spLocks noGrp="1"/>
          </p:cNvSpPr>
          <p:nvPr>
            <p:ph sz="half" idx="2"/>
          </p:nvPr>
        </p:nvSpPr>
        <p:spPr>
          <a:xfrm>
            <a:off x="500034" y="1600200"/>
            <a:ext cx="8186766" cy="4525963"/>
          </a:xfrm>
        </p:spPr>
        <p:txBody>
          <a:bodyPr/>
          <a:lstStyle/>
          <a:p>
            <a:r>
              <a:rPr lang="ru-RU" dirty="0" smtClean="0"/>
              <a:t>Преподаватель ставит задачу – поработать над текстом, над особо трудными технически трудными местами в медленных темпах. Внимательно относиться к </a:t>
            </a:r>
            <a:r>
              <a:rPr lang="ru-RU" dirty="0" err="1" smtClean="0"/>
              <a:t>агогическим</a:t>
            </a:r>
            <a:r>
              <a:rPr lang="ru-RU" dirty="0" smtClean="0"/>
              <a:t> и динамическим указаниям автора.</a:t>
            </a:r>
          </a:p>
          <a:p>
            <a:endParaRPr lang="ru-RU"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задачи, форма урока.</a:t>
            </a:r>
            <a:endParaRPr lang="ru-RU" dirty="0"/>
          </a:p>
        </p:txBody>
      </p:sp>
      <p:sp>
        <p:nvSpPr>
          <p:cNvPr id="3" name="Содержимое 2"/>
          <p:cNvSpPr>
            <a:spLocks noGrp="1"/>
          </p:cNvSpPr>
          <p:nvPr>
            <p:ph idx="1"/>
          </p:nvPr>
        </p:nvSpPr>
        <p:spPr/>
        <p:txBody>
          <a:bodyPr>
            <a:noAutofit/>
          </a:bodyPr>
          <a:lstStyle/>
          <a:p>
            <a:r>
              <a:rPr lang="ru-RU" sz="1200" b="1" dirty="0" smtClean="0"/>
              <a:t>Цель занятия: </a:t>
            </a:r>
            <a:r>
              <a:rPr lang="ru-RU" sz="1200" dirty="0" smtClean="0"/>
              <a:t>Тренировка выдержки, умение собраться перед выступлением, умение слушать себя во время выступления, работа над трудными эпизодами в произведениях, психологическая подготовка перед выступлением.</a:t>
            </a:r>
          </a:p>
          <a:p>
            <a:r>
              <a:rPr lang="ru-RU" sz="1200" b="1" dirty="0" smtClean="0"/>
              <a:t>Задачи:</a:t>
            </a:r>
            <a:r>
              <a:rPr lang="ru-RU" sz="1200" dirty="0" smtClean="0"/>
              <a:t> </a:t>
            </a:r>
          </a:p>
          <a:p>
            <a:r>
              <a:rPr lang="ru-RU" sz="1200" u="sng" dirty="0" smtClean="0"/>
              <a:t>Образовательные:</a:t>
            </a:r>
            <a:endParaRPr lang="ru-RU" sz="1200" dirty="0" smtClean="0"/>
          </a:p>
          <a:p>
            <a:r>
              <a:rPr lang="ru-RU" sz="1200" dirty="0" smtClean="0"/>
              <a:t>Обучение приемам разучивания технических трудностей в «Неаполитанской песенке» упражнение на репетиции</a:t>
            </a:r>
          </a:p>
          <a:p>
            <a:r>
              <a:rPr lang="ru-RU" sz="1200" dirty="0" smtClean="0"/>
              <a:t>Работа над средней частью пьесы Л.В.Бетховена «К </a:t>
            </a:r>
            <a:r>
              <a:rPr lang="ru-RU" sz="1200" dirty="0" err="1" smtClean="0"/>
              <a:t>Элизе</a:t>
            </a:r>
            <a:r>
              <a:rPr lang="ru-RU" sz="1200" dirty="0" smtClean="0"/>
              <a:t>»</a:t>
            </a:r>
          </a:p>
          <a:p>
            <a:r>
              <a:rPr lang="ru-RU" sz="1200" u="sng" dirty="0" smtClean="0"/>
              <a:t>Развивающие:</a:t>
            </a:r>
            <a:endParaRPr lang="ru-RU" sz="1200" dirty="0" smtClean="0"/>
          </a:p>
          <a:p>
            <a:r>
              <a:rPr lang="ru-RU" sz="1200" dirty="0" smtClean="0"/>
              <a:t>Развитие музыкального мышления</a:t>
            </a:r>
          </a:p>
          <a:p>
            <a:r>
              <a:rPr lang="ru-RU" sz="1200" dirty="0" smtClean="0"/>
              <a:t>Развитие психологической стабильности ученика при выступлении</a:t>
            </a:r>
          </a:p>
          <a:p>
            <a:r>
              <a:rPr lang="ru-RU" sz="1200" dirty="0" smtClean="0"/>
              <a:t>Развитие слухового контроля</a:t>
            </a:r>
          </a:p>
          <a:p>
            <a:r>
              <a:rPr lang="ru-RU" sz="1200" u="sng" dirty="0" smtClean="0"/>
              <a:t>Воспитательные:</a:t>
            </a:r>
            <a:endParaRPr lang="ru-RU" sz="1200" dirty="0" smtClean="0"/>
          </a:p>
          <a:p>
            <a:r>
              <a:rPr lang="ru-RU" sz="1200" dirty="0" smtClean="0"/>
              <a:t>Воспитание культуры игры на инструменте фортепиано</a:t>
            </a:r>
          </a:p>
          <a:p>
            <a:r>
              <a:rPr lang="ru-RU" sz="1200" dirty="0" smtClean="0"/>
              <a:t>Воспитание внимательности и добросовестного отношения к труду</a:t>
            </a:r>
          </a:p>
          <a:p>
            <a:r>
              <a:rPr lang="ru-RU" sz="1200" dirty="0" smtClean="0"/>
              <a:t>Воспитание уважения и любви к истокам классической культуры</a:t>
            </a:r>
          </a:p>
          <a:p>
            <a:r>
              <a:rPr lang="ru-RU" sz="1200" b="1" dirty="0" smtClean="0"/>
              <a:t> </a:t>
            </a:r>
            <a:endParaRPr lang="ru-RU" sz="1200" dirty="0" smtClean="0"/>
          </a:p>
          <a:p>
            <a:r>
              <a:rPr lang="ru-RU" sz="1200" b="1" dirty="0" smtClean="0"/>
              <a:t>Форма учебного занятия: </a:t>
            </a:r>
            <a:r>
              <a:rPr lang="ru-RU" sz="1200" dirty="0" smtClean="0"/>
              <a:t>комплексная</a:t>
            </a:r>
          </a:p>
          <a:p>
            <a:r>
              <a:rPr lang="ru-RU" sz="1200" b="1" dirty="0" smtClean="0"/>
              <a:t>Оборудование и материалы:</a:t>
            </a:r>
            <a:endParaRPr lang="ru-RU" sz="1200" dirty="0" smtClean="0"/>
          </a:p>
          <a:p>
            <a:r>
              <a:rPr lang="ru-RU" sz="1200" dirty="0" smtClean="0"/>
              <a:t>- Просторное светлое помещение</a:t>
            </a:r>
          </a:p>
          <a:p>
            <a:r>
              <a:rPr lang="ru-RU" sz="1200" dirty="0" smtClean="0"/>
              <a:t>- Концертный рояль</a:t>
            </a:r>
          </a:p>
          <a:p>
            <a:r>
              <a:rPr lang="ru-RU" sz="1200" b="1" dirty="0" smtClean="0"/>
              <a:t>Методическое обеспечение занятия:</a:t>
            </a:r>
            <a:endParaRPr lang="ru-RU" sz="1200" dirty="0" smtClean="0"/>
          </a:p>
          <a:p>
            <a:r>
              <a:rPr lang="ru-RU" sz="1200" dirty="0" smtClean="0"/>
              <a:t>- Учебник «Детский альбом» П.И.Чайковского</a:t>
            </a:r>
          </a:p>
          <a:p>
            <a:r>
              <a:rPr lang="ru-RU" sz="1200" dirty="0" smtClean="0"/>
              <a:t>- Фортепианная пьеса Л.В.Бетховена «К </a:t>
            </a:r>
            <a:r>
              <a:rPr lang="ru-RU" sz="1200" dirty="0" err="1" smtClean="0"/>
              <a:t>Элизе</a:t>
            </a:r>
            <a:r>
              <a:rPr lang="ru-RU" sz="1200" dirty="0" smtClean="0"/>
              <a:t>»</a:t>
            </a:r>
          </a:p>
          <a:p>
            <a:r>
              <a:rPr lang="ru-RU" sz="1200" b="1" dirty="0" smtClean="0"/>
              <a:t> </a:t>
            </a:r>
            <a:endParaRPr lang="ru-RU" sz="1200" dirty="0" smtClean="0"/>
          </a:p>
          <a:p>
            <a:r>
              <a:rPr lang="ru-RU" sz="1200" b="1" dirty="0" smtClean="0"/>
              <a:t>Форма организации работы:</a:t>
            </a:r>
            <a:r>
              <a:rPr lang="ru-RU" sz="1200" dirty="0" smtClean="0"/>
              <a:t> </a:t>
            </a:r>
            <a:r>
              <a:rPr lang="ru-RU" sz="1200" dirty="0" smtClean="0"/>
              <a:t>индивидуальная</a:t>
            </a:r>
          </a:p>
          <a:p>
            <a:endParaRPr lang="ru-RU" sz="1200" dirty="0" smtClean="0"/>
          </a:p>
          <a:p>
            <a:endParaRPr lang="ru-RU" sz="1200"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2000" fill="hold"/>
                                        <p:tgtEl>
                                          <p:spTgt spid="2"/>
                                        </p:tgtEl>
                                        <p:attrNameLst>
                                          <p:attrName>style.color</p:attrName>
                                        </p:attrNameLst>
                                      </p:cBhvr>
                                      <p:to>
                                        <p:clrVal>
                                          <a:schemeClr val="accent2"/>
                                        </p:clrVal>
                                      </p:to>
                                    </p:set>
                                    <p:set>
                                      <p:cBhvr>
                                        <p:cTn id="7" dur="2000" fill="hold"/>
                                        <p:tgtEl>
                                          <p:spTgt spid="2"/>
                                        </p:tgtEl>
                                        <p:attrNameLst>
                                          <p:attrName>fillcolor</p:attrName>
                                        </p:attrNameLst>
                                      </p:cBhvr>
                                      <p:to>
                                        <p:clrVal>
                                          <a:schemeClr val="accent2"/>
                                        </p:clrVal>
                                      </p:to>
                                    </p:set>
                                    <p:set>
                                      <p:cBhvr>
                                        <p:cTn id="8" dur="20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урока</a:t>
            </a:r>
            <a:endParaRPr lang="ru-RU" dirty="0"/>
          </a:p>
        </p:txBody>
      </p:sp>
      <p:sp>
        <p:nvSpPr>
          <p:cNvPr id="3" name="Содержимое 2"/>
          <p:cNvSpPr>
            <a:spLocks noGrp="1"/>
          </p:cNvSpPr>
          <p:nvPr>
            <p:ph idx="1"/>
          </p:nvPr>
        </p:nvSpPr>
        <p:spPr/>
        <p:txBody>
          <a:bodyPr>
            <a:normAutofit/>
          </a:bodyPr>
          <a:lstStyle/>
          <a:p>
            <a:pPr lvl="0"/>
            <a:r>
              <a:rPr lang="ru-RU" sz="2000" dirty="0" smtClean="0"/>
              <a:t>Вступление </a:t>
            </a:r>
            <a:r>
              <a:rPr lang="ru-RU" sz="2000" dirty="0" smtClean="0"/>
              <a:t>(2 мин.)</a:t>
            </a:r>
          </a:p>
          <a:p>
            <a:pPr lvl="0"/>
            <a:r>
              <a:rPr lang="ru-RU" sz="2000" dirty="0" smtClean="0"/>
              <a:t>Исполнение пьес (7 мин.)</a:t>
            </a:r>
          </a:p>
          <a:p>
            <a:pPr lvl="0"/>
            <a:r>
              <a:rPr lang="ru-RU" sz="2000" dirty="0" smtClean="0"/>
              <a:t>Анализ исполнения (5 мин.)</a:t>
            </a:r>
          </a:p>
          <a:p>
            <a:pPr lvl="0"/>
            <a:r>
              <a:rPr lang="ru-RU" sz="2000" dirty="0" smtClean="0"/>
              <a:t>Работа над трудными эпизодами</a:t>
            </a:r>
          </a:p>
          <a:p>
            <a:pPr lvl="0"/>
            <a:r>
              <a:rPr lang="ru-RU" sz="2000" dirty="0" smtClean="0"/>
              <a:t>Работа над детализацией фразировки, качеством звука (8 мин.)</a:t>
            </a:r>
          </a:p>
          <a:p>
            <a:pPr lvl="0"/>
            <a:r>
              <a:rPr lang="ru-RU" sz="2000" dirty="0" smtClean="0"/>
              <a:t>Анализ образно-эмоционального содержания пьес (5 мин.)</a:t>
            </a:r>
          </a:p>
          <a:p>
            <a:pPr lvl="0"/>
            <a:r>
              <a:rPr lang="ru-RU" sz="2000" dirty="0" smtClean="0"/>
              <a:t>Целостное исполнение пьес (7 мин.)</a:t>
            </a:r>
          </a:p>
          <a:p>
            <a:pPr lvl="0"/>
            <a:r>
              <a:rPr lang="ru-RU" sz="2000" dirty="0" smtClean="0"/>
              <a:t>Подведение итогов, задание (6 мин.)</a:t>
            </a:r>
          </a:p>
          <a:p>
            <a:endParaRPr lang="ru-RU" dirty="0"/>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20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Вводная часть, объяснение темы</a:t>
            </a:r>
            <a:endParaRPr lang="ru-RU" dirty="0"/>
          </a:p>
        </p:txBody>
      </p:sp>
      <p:pic>
        <p:nvPicPr>
          <p:cNvPr id="8" name="Содержимое 7" descr="IMG_0062.JPG"/>
          <p:cNvPicPr>
            <a:picLocks noGrp="1" noChangeAspect="1"/>
          </p:cNvPicPr>
          <p:nvPr>
            <p:ph idx="1"/>
          </p:nvPr>
        </p:nvPicPr>
        <p:blipFill>
          <a:blip r:embed="rId3" cstate="print"/>
          <a:stretch>
            <a:fillRect/>
          </a:stretch>
        </p:blipFill>
        <p:spPr>
          <a:xfrm>
            <a:off x="1554691" y="1600200"/>
            <a:ext cx="6034617" cy="4525963"/>
          </a:xfrm>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000792"/>
          </a:xfrm>
        </p:spPr>
        <p:txBody>
          <a:bodyPr>
            <a:noAutofit/>
          </a:bodyPr>
          <a:lstStyle/>
          <a:p>
            <a:endParaRPr lang="ru-RU" sz="1600" u="sng" dirty="0" smtClean="0"/>
          </a:p>
          <a:p>
            <a:r>
              <a:rPr lang="ru-RU" sz="1600" u="sng" dirty="0" smtClean="0"/>
              <a:t>Педагог</a:t>
            </a:r>
            <a:r>
              <a:rPr lang="ru-RU" sz="1600" u="sng" dirty="0" smtClean="0"/>
              <a:t>:</a:t>
            </a:r>
            <a:r>
              <a:rPr lang="ru-RU" sz="1600" dirty="0" smtClean="0"/>
              <a:t> ставит перед учащимся цель подготовить произведения для концертного выступления на конкурсе. Спрашивает, что важно помнить о концертном выступлении</a:t>
            </a:r>
            <a:r>
              <a:rPr lang="ru-RU" sz="1600" dirty="0" smtClean="0"/>
              <a:t>.</a:t>
            </a:r>
            <a:endParaRPr lang="ru-RU" sz="1600" dirty="0" smtClean="0"/>
          </a:p>
          <a:p>
            <a:r>
              <a:rPr lang="ru-RU" sz="1600" u="sng" dirty="0" smtClean="0"/>
              <a:t>Предполагаемый ответ учащегося:</a:t>
            </a:r>
            <a:r>
              <a:rPr lang="ru-RU" sz="1600" dirty="0" smtClean="0"/>
              <a:t> При подготовке важно помнить, что я играю на конкурсе перед жюри. Важно помнить о том, что при ответственном выступлении требуется особая концентрация внимания</a:t>
            </a:r>
            <a:r>
              <a:rPr lang="ru-RU" sz="1600" dirty="0" smtClean="0"/>
              <a:t>.</a:t>
            </a:r>
            <a:endParaRPr lang="ru-RU" sz="1600" dirty="0" smtClean="0"/>
          </a:p>
          <a:p>
            <a:r>
              <a:rPr lang="ru-RU" sz="1600" u="sng" dirty="0" smtClean="0"/>
              <a:t>Педагог:</a:t>
            </a:r>
            <a:r>
              <a:rPr lang="ru-RU" sz="1600" dirty="0" smtClean="0"/>
              <a:t> Говорит об эмоциональной настройке и подготовке к выступлению. На конкурсе произведения играются только 1 раз, поэтому ошибок быть не должно, иначе выступление будет сорвано. Так же важно найти способы преодоления волнения, важно внутреннее спокойствие, самоконтроль, воля и выдержка для сохранения и координации игрового аппарата, техника исполнения и самообладания. Необходимо найти способы сосредоточения на исполняемой музыке: мысленный настрой, выбор темпа и представление игры перед исполнением (характер, движение). Распределение звучности, исходя из акустики зала. Нахождение выхода из вынужденных «случайностей</a:t>
            </a:r>
            <a:r>
              <a:rPr lang="ru-RU" sz="1600" dirty="0" smtClean="0"/>
              <a:t>».</a:t>
            </a:r>
            <a:endParaRPr lang="ru-RU" sz="1600" dirty="0" smtClean="0"/>
          </a:p>
          <a:p>
            <a:r>
              <a:rPr lang="ru-RU" sz="1600" u="sng" dirty="0" smtClean="0"/>
              <a:t>Предполагаемый ответ учащегося:</a:t>
            </a:r>
            <a:r>
              <a:rPr lang="ru-RU" sz="1600" dirty="0" smtClean="0"/>
              <a:t> Выступление всегда волнительно и настроится очень трудно. Но если программа выучена хорошо, то меньше шансов сделать ошибки</a:t>
            </a:r>
            <a:r>
              <a:rPr lang="ru-RU" sz="1600" dirty="0" smtClean="0"/>
              <a:t>.</a:t>
            </a:r>
            <a:endParaRPr lang="ru-RU" sz="1600" dirty="0" smtClean="0"/>
          </a:p>
          <a:p>
            <a:r>
              <a:rPr lang="ru-RU" sz="1600" u="sng" dirty="0" smtClean="0"/>
              <a:t>Педагог:</a:t>
            </a:r>
            <a:r>
              <a:rPr lang="ru-RU" sz="1600" dirty="0" smtClean="0"/>
              <a:t> Так же важно правильно передать характер произведения, эмоциональный настрой и основной музыкальный образ.</a:t>
            </a:r>
          </a:p>
          <a:p>
            <a:r>
              <a:rPr lang="ru-RU" sz="1600" u="sng" dirty="0" smtClean="0"/>
              <a:t>Педагог:</a:t>
            </a:r>
            <a:r>
              <a:rPr lang="ru-RU" sz="1600" dirty="0" smtClean="0"/>
              <a:t> На этом уроке будут рассмотрены несколько моментов в подготовке к концертному выступлению, во – первых: технический момент, во – вторых: </a:t>
            </a:r>
            <a:r>
              <a:rPr lang="ru-RU" sz="1600" dirty="0" err="1" smtClean="0"/>
              <a:t>агогические</a:t>
            </a:r>
            <a:r>
              <a:rPr lang="ru-RU" sz="1600" dirty="0" smtClean="0"/>
              <a:t> моменты. Всё это важные составляющие концертного выступления.</a:t>
            </a:r>
          </a:p>
          <a:p>
            <a:endParaRPr lang="ru-RU" sz="1400" dirty="0"/>
          </a:p>
        </p:txBody>
      </p:sp>
      <p:sp>
        <p:nvSpPr>
          <p:cNvPr id="4" name="Содержимое 2"/>
          <p:cNvSpPr txBox="1">
            <a:spLocks/>
          </p:cNvSpPr>
          <p:nvPr/>
        </p:nvSpPr>
        <p:spPr>
          <a:xfrm>
            <a:off x="1214414" y="214290"/>
            <a:ext cx="7124720" cy="1490674"/>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ru-RU"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часть</a:t>
            </a:r>
            <a:endParaRPr lang="ru-RU" dirty="0"/>
          </a:p>
        </p:txBody>
      </p:sp>
      <p:pic>
        <p:nvPicPr>
          <p:cNvPr id="4" name="Содержимое 3" descr="IMG_0064.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a:bodyPr>
          <a:lstStyle/>
          <a:p>
            <a:r>
              <a:rPr lang="ru-RU" sz="1400" u="sng" dirty="0" smtClean="0"/>
              <a:t>Педагог:</a:t>
            </a:r>
            <a:r>
              <a:rPr lang="ru-RU" sz="1400" dirty="0" smtClean="0"/>
              <a:t> Ставит перед учеником задачу исполнить два произведения в рабочем темпе. </a:t>
            </a:r>
          </a:p>
          <a:p>
            <a:r>
              <a:rPr lang="ru-RU" sz="1400" dirty="0" smtClean="0"/>
              <a:t>Ученик исполняет произведения, но делает несколько ошибок: не звучит бас в левой руке в «Неаполитанской песенке», но очень хорошо звучат репетиции в правой руке</a:t>
            </a:r>
            <a:r>
              <a:rPr lang="ru-RU" sz="1400" dirty="0" smtClean="0"/>
              <a:t>.</a:t>
            </a:r>
            <a:endParaRPr lang="ru-RU" sz="1400" dirty="0" smtClean="0"/>
          </a:p>
          <a:p>
            <a:r>
              <a:rPr lang="ru-RU" sz="1400" u="sng" dirty="0" smtClean="0"/>
              <a:t>Рекомендации:</a:t>
            </a:r>
            <a:r>
              <a:rPr lang="ru-RU" sz="1400" dirty="0" smtClean="0"/>
              <a:t> Поиграть отдельно левую руку с переносом басов на октаву ниже. Поиграть репетиции на всех клавишах</a:t>
            </a:r>
            <a:r>
              <a:rPr lang="ru-RU" sz="1400" dirty="0" smtClean="0"/>
              <a:t>.</a:t>
            </a:r>
            <a:endParaRPr lang="ru-RU" sz="1400" dirty="0" smtClean="0"/>
          </a:p>
          <a:p>
            <a:r>
              <a:rPr lang="ru-RU" sz="1400" u="sng" dirty="0" smtClean="0"/>
              <a:t>Педагог:</a:t>
            </a:r>
            <a:r>
              <a:rPr lang="ru-RU" sz="1400" dirty="0" smtClean="0"/>
              <a:t> Высказывает критические замечания. Указывает учащемуся на недостатки в исполнении, которые на конкурсе обязательно будут замечены, ведь на сцене всё становится более выпукло, как на ладони, поэтому никаких исправлений по ходу изложения музыкального материала быть не должно. </a:t>
            </a:r>
          </a:p>
          <a:p>
            <a:r>
              <a:rPr lang="ru-RU" sz="1400" u="sng" dirty="0" smtClean="0"/>
              <a:t>Ученик:</a:t>
            </a:r>
            <a:r>
              <a:rPr lang="ru-RU" sz="1400" dirty="0" smtClean="0"/>
              <a:t> В исполнении «К </a:t>
            </a:r>
            <a:r>
              <a:rPr lang="ru-RU" sz="1400" dirty="0" err="1" smtClean="0"/>
              <a:t>Элизе</a:t>
            </a:r>
            <a:r>
              <a:rPr lang="ru-RU" sz="1400" dirty="0" smtClean="0"/>
              <a:t>» ученик зажал правую руку во </a:t>
            </a:r>
          </a:p>
          <a:p>
            <a:r>
              <a:rPr lang="ru-RU" sz="1400" dirty="0" smtClean="0"/>
              <a:t>2 – м эпизоде скрытой полифонии. </a:t>
            </a:r>
          </a:p>
          <a:p>
            <a:r>
              <a:rPr lang="ru-RU" sz="1400" u="sng" dirty="0" smtClean="0"/>
              <a:t>Педагог:</a:t>
            </a:r>
            <a:r>
              <a:rPr lang="ru-RU" sz="1400" dirty="0" smtClean="0"/>
              <a:t> обращает внимание ученика – освободить правую руку и сыграть это место лёгкой рукой, выделяя только восходящую мелодию 1 пальцем и обязательно проработать это место, многократно проигрывая материал</a:t>
            </a:r>
            <a:r>
              <a:rPr lang="ru-RU" sz="1400" dirty="0" smtClean="0"/>
              <a:t>.</a:t>
            </a:r>
            <a:endParaRPr lang="ru-RU" sz="1400" dirty="0" smtClean="0"/>
          </a:p>
          <a:p>
            <a:r>
              <a:rPr lang="ru-RU" sz="1400" dirty="0" smtClean="0"/>
              <a:t>Ученики играет этот отрывок многократно и освободив руку, справляется с задачей в более быстром темпе</a:t>
            </a:r>
            <a:r>
              <a:rPr lang="ru-RU" sz="1400" dirty="0" smtClean="0"/>
              <a:t>.</a:t>
            </a:r>
            <a:endParaRPr lang="ru-RU" sz="1400" dirty="0" smtClean="0"/>
          </a:p>
          <a:p>
            <a:r>
              <a:rPr lang="ru-RU" sz="1400" u="sng" dirty="0" smtClean="0"/>
              <a:t>Рекомендации:</a:t>
            </a:r>
            <a:r>
              <a:rPr lang="ru-RU" sz="1400" dirty="0" smtClean="0"/>
              <a:t> Для достижения хорошего результата необходимо отрабатывать все технически сложные места каждый день, чтобы правильное исполнение отложилось в памяти, осталось в пальцах. Для того, чтобы убедиться, что текст произведения выучен хорошо, педагог просит учащегося сыграть некоторые эпизоды произведений. Если это получается сделать без ошибок, значит текст выучен хорошо</a:t>
            </a:r>
            <a:r>
              <a:rPr lang="ru-RU" sz="1400" dirty="0" smtClean="0"/>
              <a:t>.</a:t>
            </a:r>
            <a:endParaRPr lang="ru-RU" sz="1400" dirty="0" smtClean="0"/>
          </a:p>
          <a:p>
            <a:r>
              <a:rPr lang="ru-RU" sz="1400" u="sng" dirty="0" smtClean="0"/>
              <a:t>Педагог:</a:t>
            </a:r>
            <a:r>
              <a:rPr lang="ru-RU" sz="1400" dirty="0" smtClean="0"/>
              <a:t> Если речь идёт о конкурсном выступлении, то нужно проникнуться характером данного выступления, каким бы сложным оно не было и играть с максимально возможным эмоциональным напряжением. Бережно и внимательно относиться к авторским указаниям, нюансировке. Работать над каждой музыкальной мыслью, определить чёткие </a:t>
            </a:r>
            <a:r>
              <a:rPr lang="ru-RU" sz="1400" dirty="0" err="1" smtClean="0"/>
              <a:t>фразировочные</a:t>
            </a:r>
            <a:r>
              <a:rPr lang="ru-RU" sz="1400" dirty="0" smtClean="0"/>
              <a:t> границы, раскрыть индивидуальные характеристики и использовать максимум средств для их передачи. Раскрытие образного содержания произведений всеми средствами художественной выразительности.</a:t>
            </a:r>
          </a:p>
          <a:p>
            <a:endParaRPr lang="ru-RU"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ТосненскаяДШИ\Desktop\Мониторинг Леонтьевой И.В\Фото открытого урока\IMG_0076.JPG"/>
          <p:cNvPicPr>
            <a:picLocks noGrp="1" noChangeAspect="1" noChangeArrowheads="1"/>
          </p:cNvPicPr>
          <p:nvPr>
            <p:ph sz="half" idx="1"/>
          </p:nvPr>
        </p:nvPicPr>
        <p:blipFill>
          <a:blip r:embed="rId2" cstate="print"/>
          <a:srcRect/>
          <a:stretch>
            <a:fillRect/>
          </a:stretch>
        </p:blipFill>
        <p:spPr bwMode="auto">
          <a:xfrm>
            <a:off x="457200" y="2348706"/>
            <a:ext cx="4038600" cy="3028950"/>
          </a:xfrm>
          <a:prstGeom prst="rect">
            <a:avLst/>
          </a:prstGeom>
          <a:noFill/>
        </p:spPr>
      </p:pic>
      <p:pic>
        <p:nvPicPr>
          <p:cNvPr id="24579" name="Picture 3" descr="C:\Users\ТосненскаяДШИ\Desktop\Мониторинг Леонтьевой И.В\Фото открытого урока\IMG_0083.JPG"/>
          <p:cNvPicPr>
            <a:picLocks noGrp="1" noChangeAspect="1" noChangeArrowheads="1"/>
          </p:cNvPicPr>
          <p:nvPr>
            <p:ph sz="half" idx="2"/>
          </p:nvPr>
        </p:nvPicPr>
        <p:blipFill>
          <a:blip r:embed="rId3" cstate="print"/>
          <a:srcRect/>
          <a:stretch>
            <a:fillRect/>
          </a:stretch>
        </p:blipFill>
        <p:spPr bwMode="auto">
          <a:xfrm>
            <a:off x="4648200" y="2348706"/>
            <a:ext cx="4038600" cy="302895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28596" y="285728"/>
            <a:ext cx="8258204" cy="5840435"/>
          </a:xfrm>
        </p:spPr>
        <p:txBody>
          <a:bodyPr>
            <a:normAutofit fontScale="70000" lnSpcReduction="20000"/>
          </a:bodyPr>
          <a:lstStyle/>
          <a:p>
            <a:r>
              <a:rPr lang="ru-RU" u="sng" dirty="0" smtClean="0"/>
              <a:t>Предполагаемый ответ учащегося:</a:t>
            </a:r>
            <a:r>
              <a:rPr lang="ru-RU" dirty="0" smtClean="0"/>
              <a:t> Агогика – это незначительное отклонение от заданного темпа на время, не приводящее к его перемене постоянно.</a:t>
            </a:r>
          </a:p>
          <a:p>
            <a:r>
              <a:rPr lang="ru-RU" dirty="0" smtClean="0"/>
              <a:t> </a:t>
            </a:r>
          </a:p>
          <a:p>
            <a:r>
              <a:rPr lang="ru-RU" u="sng" dirty="0" smtClean="0"/>
              <a:t>Педагог:</a:t>
            </a:r>
            <a:r>
              <a:rPr lang="ru-RU" dirty="0" smtClean="0"/>
              <a:t> Педагог говорит о том, что такие тонкие нюансы не всегда прописаны авторами в нотах, иногда эти нюансы ученик должен добавить сам, опираясь на свой музыкальный вкус. Если в произведение не добавить агогику, то это будет похоже на «стоячее болото» ,а если применить излишние нюансы, произведение может потерять свой первоначальный облик, давая волю своей фантазии надо стараться держать её под контролем.</a:t>
            </a:r>
          </a:p>
          <a:p>
            <a:r>
              <a:rPr lang="ru-RU" dirty="0" smtClean="0"/>
              <a:t>Педагог просит исполнить учащегося первый эпизод пьесы «К </a:t>
            </a:r>
            <a:r>
              <a:rPr lang="ru-RU" dirty="0" err="1" smtClean="0"/>
              <a:t>Элизе</a:t>
            </a:r>
            <a:r>
              <a:rPr lang="ru-RU" dirty="0" smtClean="0"/>
              <a:t>», обращая внимание ученика к исполнению мелодии красивым звуком, попробовать использовать </a:t>
            </a:r>
            <a:r>
              <a:rPr lang="ru-RU" dirty="0" err="1" smtClean="0"/>
              <a:t>агогические</a:t>
            </a:r>
            <a:r>
              <a:rPr lang="ru-RU" dirty="0" smtClean="0"/>
              <a:t> нюансы.</a:t>
            </a:r>
          </a:p>
          <a:p>
            <a:r>
              <a:rPr lang="ru-RU" dirty="0" smtClean="0"/>
              <a:t>Ученик исполняет эпизод слишком замедляя мелодию.</a:t>
            </a:r>
          </a:p>
          <a:p>
            <a:r>
              <a:rPr lang="ru-RU" dirty="0" smtClean="0"/>
              <a:t> </a:t>
            </a:r>
          </a:p>
          <a:p>
            <a:r>
              <a:rPr lang="ru-RU" u="sng" dirty="0" smtClean="0"/>
              <a:t>Педагог:</a:t>
            </a:r>
            <a:r>
              <a:rPr lang="ru-RU" dirty="0" smtClean="0"/>
              <a:t> Указывает на яркий пример того, что называется преувеличением, проигрывает сам этот эпизод. </a:t>
            </a:r>
          </a:p>
          <a:p>
            <a:r>
              <a:rPr lang="ru-RU" dirty="0" smtClean="0"/>
              <a:t>Ученик прислушивается к исполнению педагога и преодолевая волнение правильно исполняет отрывок.</a:t>
            </a:r>
          </a:p>
          <a:p>
            <a:endParaRPr lang="ru-RU" dirty="0"/>
          </a:p>
        </p:txBody>
      </p:sp>
    </p:spTree>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778</Words>
  <Application>Microsoft Office PowerPoint</Application>
  <PresentationFormat>Экран (4:3)</PresentationFormat>
  <Paragraphs>74</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ОТКРЫТЫЙ УРОК В КЛАССЕ ФОРТЕПИАНО</vt:lpstr>
      <vt:lpstr>Цели, задачи, форма урока.</vt:lpstr>
      <vt:lpstr>План урока</vt:lpstr>
      <vt:lpstr>Вводная часть, объяснение темы</vt:lpstr>
      <vt:lpstr>Слайд 5</vt:lpstr>
      <vt:lpstr>Практическая часть</vt:lpstr>
      <vt:lpstr>Слайд 7</vt:lpstr>
      <vt:lpstr>Слайд 8</vt:lpstr>
      <vt:lpstr>Слайд 9</vt:lpstr>
      <vt:lpstr>Практическая часть</vt:lpstr>
      <vt:lpstr>Завершение работы</vt:lpstr>
      <vt:lpstr>Слайд 12</vt:lpstr>
      <vt:lpstr>Домашнее задание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ОТКРЫТЫЙ УРОК В КЛАССЕ ФОРТЕПИАНО</dc:title>
  <dc:creator>ТосненскаяДШИ</dc:creator>
  <cp:lastModifiedBy>ТосненскаяДШИ</cp:lastModifiedBy>
  <cp:revision>4</cp:revision>
  <dcterms:created xsi:type="dcterms:W3CDTF">2015-03-02T12:20:29Z</dcterms:created>
  <dcterms:modified xsi:type="dcterms:W3CDTF">2015-03-05T13:56:15Z</dcterms:modified>
</cp:coreProperties>
</file>